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7" r:id="rId2"/>
    <p:sldId id="1108" r:id="rId3"/>
    <p:sldId id="692" r:id="rId4"/>
    <p:sldId id="702" r:id="rId5"/>
    <p:sldId id="696" r:id="rId6"/>
    <p:sldId id="687" r:id="rId7"/>
    <p:sldId id="908" r:id="rId8"/>
    <p:sldId id="704" r:id="rId9"/>
    <p:sldId id="705" r:id="rId10"/>
    <p:sldId id="709" r:id="rId11"/>
    <p:sldId id="1099" r:id="rId12"/>
    <p:sldId id="711" r:id="rId13"/>
    <p:sldId id="1100" r:id="rId14"/>
    <p:sldId id="1101" r:id="rId15"/>
    <p:sldId id="1102" r:id="rId16"/>
    <p:sldId id="602" r:id="rId17"/>
    <p:sldId id="1103" r:id="rId18"/>
    <p:sldId id="603" r:id="rId19"/>
    <p:sldId id="1104" r:id="rId20"/>
    <p:sldId id="958" r:id="rId21"/>
    <p:sldId id="1105" r:id="rId22"/>
    <p:sldId id="955" r:id="rId23"/>
    <p:sldId id="604" r:id="rId24"/>
    <p:sldId id="606" r:id="rId25"/>
    <p:sldId id="607" r:id="rId26"/>
    <p:sldId id="1106" r:id="rId27"/>
    <p:sldId id="936" r:id="rId28"/>
    <p:sldId id="1107" r:id="rId29"/>
    <p:sldId id="924" r:id="rId30"/>
    <p:sldId id="1002" r:id="rId31"/>
    <p:sldId id="1003" r:id="rId32"/>
    <p:sldId id="1004" r:id="rId33"/>
    <p:sldId id="1005" r:id="rId34"/>
    <p:sldId id="926" r:id="rId35"/>
    <p:sldId id="927" r:id="rId36"/>
    <p:sldId id="928" r:id="rId37"/>
    <p:sldId id="929" r:id="rId38"/>
    <p:sldId id="930" r:id="rId39"/>
    <p:sldId id="931" r:id="rId40"/>
    <p:sldId id="933" r:id="rId41"/>
    <p:sldId id="934" r:id="rId42"/>
    <p:sldId id="935" r:id="rId43"/>
    <p:sldId id="942" r:id="rId44"/>
    <p:sldId id="953" r:id="rId45"/>
    <p:sldId id="950" r:id="rId46"/>
    <p:sldId id="954" r:id="rId47"/>
    <p:sldId id="956" r:id="rId48"/>
    <p:sldId id="951" r:id="rId49"/>
    <p:sldId id="943" r:id="rId50"/>
    <p:sldId id="1028" r:id="rId51"/>
    <p:sldId id="1029" r:id="rId52"/>
    <p:sldId id="1032" r:id="rId53"/>
    <p:sldId id="1055" r:id="rId54"/>
    <p:sldId id="1058" r:id="rId55"/>
    <p:sldId id="1059" r:id="rId56"/>
    <p:sldId id="1060" r:id="rId57"/>
    <p:sldId id="1061" r:id="rId58"/>
    <p:sldId id="1063" r:id="rId59"/>
    <p:sldId id="1064" r:id="rId60"/>
    <p:sldId id="1065" r:id="rId61"/>
    <p:sldId id="1066" r:id="rId62"/>
    <p:sldId id="1091" r:id="rId63"/>
    <p:sldId id="1092" r:id="rId64"/>
    <p:sldId id="1093" r:id="rId65"/>
    <p:sldId id="1094" r:id="rId66"/>
    <p:sldId id="1095" r:id="rId67"/>
    <p:sldId id="1096" r:id="rId68"/>
    <p:sldId id="1097" r:id="rId69"/>
    <p:sldId id="1098" r:id="rId70"/>
    <p:sldId id="1068" r:id="rId71"/>
    <p:sldId id="1069" r:id="rId72"/>
    <p:sldId id="1070" r:id="rId7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788"/>
  </p:normalViewPr>
  <p:slideViewPr>
    <p:cSldViewPr snapToGrid="0" snapToObjects="1">
      <p:cViewPr varScale="1">
        <p:scale>
          <a:sx n="111" d="100"/>
          <a:sy n="111"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BC428-CCC8-8945-9ADF-AF99677CCC5F}" type="datetimeFigureOut">
              <a:rPr lang="en-US" smtClean="0"/>
              <a:t>3/13/25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649FF-78A1-D24A-8AAA-B848165D0C4D}" type="slidenum">
              <a:rPr lang="en-US" smtClean="0"/>
              <a:t>‹#›</a:t>
            </a:fld>
            <a:endParaRPr lang="en-US"/>
          </a:p>
        </p:txBody>
      </p:sp>
    </p:spTree>
    <p:extLst>
      <p:ext uri="{BB962C8B-B14F-4D97-AF65-F5344CB8AC3E}">
        <p14:creationId xmlns:p14="http://schemas.microsoft.com/office/powerpoint/2010/main" val="96993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BA1A37C-3BE1-460B-9748-74A782162061}" type="slidenum">
              <a:rPr lang="en-US" smtClean="0"/>
              <a:pPr/>
              <a:t>3</a:t>
            </a:fld>
            <a:endParaRPr lang="en-US"/>
          </a:p>
        </p:txBody>
      </p:sp>
    </p:spTree>
    <p:extLst>
      <p:ext uri="{BB962C8B-B14F-4D97-AF65-F5344CB8AC3E}">
        <p14:creationId xmlns:p14="http://schemas.microsoft.com/office/powerpoint/2010/main" val="120638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1A37C-3BE1-460B-9748-74A782162061}" type="slidenum">
              <a:rPr lang="en-US" smtClean="0"/>
              <a:pPr/>
              <a:t>12</a:t>
            </a:fld>
            <a:endParaRPr lang="en-US"/>
          </a:p>
        </p:txBody>
      </p:sp>
    </p:spTree>
    <p:extLst>
      <p:ext uri="{BB962C8B-B14F-4D97-AF65-F5344CB8AC3E}">
        <p14:creationId xmlns:p14="http://schemas.microsoft.com/office/powerpoint/2010/main" val="2252759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chemeClr val="tx1"/>
                </a:solidFill>
                <a:latin typeface="Tahoma" pitchFamily="34" charset="0"/>
              </a:defRPr>
            </a:lvl1pPr>
            <a:lvl2pPr marL="742950" indent="-285750" defTabSz="931863" eaLnBrk="0" hangingPunct="0">
              <a:defRPr sz="1200">
                <a:solidFill>
                  <a:schemeClr val="tx1"/>
                </a:solidFill>
                <a:latin typeface="Tahoma" pitchFamily="34" charset="0"/>
              </a:defRPr>
            </a:lvl2pPr>
            <a:lvl3pPr marL="1143000" indent="-228600" defTabSz="931863" eaLnBrk="0" hangingPunct="0">
              <a:defRPr sz="1200">
                <a:solidFill>
                  <a:schemeClr val="tx1"/>
                </a:solidFill>
                <a:latin typeface="Tahoma" pitchFamily="34" charset="0"/>
              </a:defRPr>
            </a:lvl3pPr>
            <a:lvl4pPr marL="1600200" indent="-228600" defTabSz="931863" eaLnBrk="0" hangingPunct="0">
              <a:defRPr sz="1200">
                <a:solidFill>
                  <a:schemeClr val="tx1"/>
                </a:solidFill>
                <a:latin typeface="Tahoma" pitchFamily="34" charset="0"/>
              </a:defRPr>
            </a:lvl4pPr>
            <a:lvl5pPr marL="2057400" indent="-228600" defTabSz="931863" eaLnBrk="0" hangingPunct="0">
              <a:defRPr sz="1200">
                <a:solidFill>
                  <a:schemeClr val="tx1"/>
                </a:solidFill>
                <a:latin typeface="Tahoma" pitchFamily="34" charset="0"/>
              </a:defRPr>
            </a:lvl5pPr>
            <a:lvl6pPr marL="2514600" indent="-228600" algn="r" defTabSz="931863" rtl="1" eaLnBrk="0" fontAlgn="base" hangingPunct="0">
              <a:spcBef>
                <a:spcPct val="0"/>
              </a:spcBef>
              <a:spcAft>
                <a:spcPct val="0"/>
              </a:spcAft>
              <a:defRPr sz="1200">
                <a:solidFill>
                  <a:schemeClr val="tx1"/>
                </a:solidFill>
                <a:latin typeface="Tahoma" pitchFamily="34" charset="0"/>
              </a:defRPr>
            </a:lvl6pPr>
            <a:lvl7pPr marL="2971800" indent="-228600" algn="r" defTabSz="931863" rtl="1" eaLnBrk="0" fontAlgn="base" hangingPunct="0">
              <a:spcBef>
                <a:spcPct val="0"/>
              </a:spcBef>
              <a:spcAft>
                <a:spcPct val="0"/>
              </a:spcAft>
              <a:defRPr sz="1200">
                <a:solidFill>
                  <a:schemeClr val="tx1"/>
                </a:solidFill>
                <a:latin typeface="Tahoma" pitchFamily="34" charset="0"/>
              </a:defRPr>
            </a:lvl7pPr>
            <a:lvl8pPr marL="3429000" indent="-228600" algn="r" defTabSz="931863" rtl="1" eaLnBrk="0" fontAlgn="base" hangingPunct="0">
              <a:spcBef>
                <a:spcPct val="0"/>
              </a:spcBef>
              <a:spcAft>
                <a:spcPct val="0"/>
              </a:spcAft>
              <a:defRPr sz="1200">
                <a:solidFill>
                  <a:schemeClr val="tx1"/>
                </a:solidFill>
                <a:latin typeface="Tahoma" pitchFamily="34" charset="0"/>
              </a:defRPr>
            </a:lvl8pPr>
            <a:lvl9pPr marL="3886200" indent="-228600" algn="r" defTabSz="931863" rtl="1" eaLnBrk="0" fontAlgn="base" hangingPunct="0">
              <a:spcBef>
                <a:spcPct val="0"/>
              </a:spcBef>
              <a:spcAft>
                <a:spcPct val="0"/>
              </a:spcAft>
              <a:defRPr sz="1200">
                <a:solidFill>
                  <a:schemeClr val="tx1"/>
                </a:solidFill>
                <a:latin typeface="Tahoma" pitchFamily="34" charset="0"/>
              </a:defRPr>
            </a:lvl9pPr>
          </a:lstStyle>
          <a:p>
            <a:pPr eaLnBrk="1" hangingPunct="1"/>
            <a:fld id="{C882C35E-B327-484C-99C3-2500570A5671}" type="slidenum">
              <a:rPr lang="en-US" altLang="en-US">
                <a:solidFill>
                  <a:prstClr val="black"/>
                </a:solidFill>
                <a:latin typeface="Times New Roman" pitchFamily="18" charset="0"/>
              </a:rPr>
              <a:pPr eaLnBrk="1" hangingPunct="1"/>
              <a:t>13</a:t>
            </a:fld>
            <a:endParaRPr lang="en-US" altLang="en-US">
              <a:solidFill>
                <a:prstClr val="black"/>
              </a:solidFill>
              <a:latin typeface="Times New Roman" pitchFamily="18" charset="0"/>
            </a:endParaRPr>
          </a:p>
        </p:txBody>
      </p:sp>
      <p:sp>
        <p:nvSpPr>
          <p:cNvPr id="74755" name="Rectangle 2"/>
          <p:cNvSpPr>
            <a:spLocks noGrp="1" noRot="1" noChangeAspect="1" noChangeArrowheads="1" noTextEdit="1"/>
          </p:cNvSpPr>
          <p:nvPr>
            <p:ph type="sldImg"/>
          </p:nvPr>
        </p:nvSpPr>
        <p:spPr>
          <a:xfrm>
            <a:off x="427038" y="692150"/>
            <a:ext cx="6156325" cy="3463925"/>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itchFamily="34" charset="0"/>
            </a:endParaRPr>
          </a:p>
        </p:txBody>
      </p:sp>
    </p:spTree>
    <p:extLst>
      <p:ext uri="{BB962C8B-B14F-4D97-AF65-F5344CB8AC3E}">
        <p14:creationId xmlns:p14="http://schemas.microsoft.com/office/powerpoint/2010/main" val="367633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chemeClr val="tx1"/>
                </a:solidFill>
                <a:latin typeface="Tahoma" pitchFamily="34" charset="0"/>
              </a:defRPr>
            </a:lvl1pPr>
            <a:lvl2pPr marL="742950" indent="-285750" defTabSz="931863" eaLnBrk="0" hangingPunct="0">
              <a:defRPr sz="1200">
                <a:solidFill>
                  <a:schemeClr val="tx1"/>
                </a:solidFill>
                <a:latin typeface="Tahoma" pitchFamily="34" charset="0"/>
              </a:defRPr>
            </a:lvl2pPr>
            <a:lvl3pPr marL="1143000" indent="-228600" defTabSz="931863" eaLnBrk="0" hangingPunct="0">
              <a:defRPr sz="1200">
                <a:solidFill>
                  <a:schemeClr val="tx1"/>
                </a:solidFill>
                <a:latin typeface="Tahoma" pitchFamily="34" charset="0"/>
              </a:defRPr>
            </a:lvl3pPr>
            <a:lvl4pPr marL="1600200" indent="-228600" defTabSz="931863" eaLnBrk="0" hangingPunct="0">
              <a:defRPr sz="1200">
                <a:solidFill>
                  <a:schemeClr val="tx1"/>
                </a:solidFill>
                <a:latin typeface="Tahoma" pitchFamily="34" charset="0"/>
              </a:defRPr>
            </a:lvl4pPr>
            <a:lvl5pPr marL="2057400" indent="-228600" defTabSz="931863" eaLnBrk="0" hangingPunct="0">
              <a:defRPr sz="1200">
                <a:solidFill>
                  <a:schemeClr val="tx1"/>
                </a:solidFill>
                <a:latin typeface="Tahoma" pitchFamily="34" charset="0"/>
              </a:defRPr>
            </a:lvl5pPr>
            <a:lvl6pPr marL="2514600" indent="-228600" algn="r" defTabSz="931863" rtl="1" eaLnBrk="0" fontAlgn="base" hangingPunct="0">
              <a:spcBef>
                <a:spcPct val="0"/>
              </a:spcBef>
              <a:spcAft>
                <a:spcPct val="0"/>
              </a:spcAft>
              <a:defRPr sz="1200">
                <a:solidFill>
                  <a:schemeClr val="tx1"/>
                </a:solidFill>
                <a:latin typeface="Tahoma" pitchFamily="34" charset="0"/>
              </a:defRPr>
            </a:lvl6pPr>
            <a:lvl7pPr marL="2971800" indent="-228600" algn="r" defTabSz="931863" rtl="1" eaLnBrk="0" fontAlgn="base" hangingPunct="0">
              <a:spcBef>
                <a:spcPct val="0"/>
              </a:spcBef>
              <a:spcAft>
                <a:spcPct val="0"/>
              </a:spcAft>
              <a:defRPr sz="1200">
                <a:solidFill>
                  <a:schemeClr val="tx1"/>
                </a:solidFill>
                <a:latin typeface="Tahoma" pitchFamily="34" charset="0"/>
              </a:defRPr>
            </a:lvl7pPr>
            <a:lvl8pPr marL="3429000" indent="-228600" algn="r" defTabSz="931863" rtl="1" eaLnBrk="0" fontAlgn="base" hangingPunct="0">
              <a:spcBef>
                <a:spcPct val="0"/>
              </a:spcBef>
              <a:spcAft>
                <a:spcPct val="0"/>
              </a:spcAft>
              <a:defRPr sz="1200">
                <a:solidFill>
                  <a:schemeClr val="tx1"/>
                </a:solidFill>
                <a:latin typeface="Tahoma" pitchFamily="34" charset="0"/>
              </a:defRPr>
            </a:lvl8pPr>
            <a:lvl9pPr marL="3886200" indent="-228600" algn="r" defTabSz="931863" rtl="1" eaLnBrk="0" fontAlgn="base" hangingPunct="0">
              <a:spcBef>
                <a:spcPct val="0"/>
              </a:spcBef>
              <a:spcAft>
                <a:spcPct val="0"/>
              </a:spcAft>
              <a:defRPr sz="1200">
                <a:solidFill>
                  <a:schemeClr val="tx1"/>
                </a:solidFill>
                <a:latin typeface="Tahoma" pitchFamily="34" charset="0"/>
              </a:defRPr>
            </a:lvl9pPr>
          </a:lstStyle>
          <a:p>
            <a:pPr eaLnBrk="1" hangingPunct="1"/>
            <a:fld id="{6E777C85-185E-4D62-93AC-DBD834B79898}" type="slidenum">
              <a:rPr lang="en-US" altLang="en-US">
                <a:solidFill>
                  <a:prstClr val="black"/>
                </a:solidFill>
                <a:latin typeface="Times New Roman" pitchFamily="18" charset="0"/>
              </a:rPr>
              <a:pPr eaLnBrk="1" hangingPunct="1"/>
              <a:t>14</a:t>
            </a:fld>
            <a:endParaRPr lang="en-US" altLang="en-US">
              <a:solidFill>
                <a:prstClr val="black"/>
              </a:solidFill>
              <a:latin typeface="Times New Roman" pitchFamily="18" charset="0"/>
            </a:endParaRPr>
          </a:p>
        </p:txBody>
      </p:sp>
      <p:sp>
        <p:nvSpPr>
          <p:cNvPr id="75779" name="Rectangle 2"/>
          <p:cNvSpPr>
            <a:spLocks noGrp="1" noRot="1" noChangeAspect="1" noChangeArrowheads="1" noTextEdit="1"/>
          </p:cNvSpPr>
          <p:nvPr>
            <p:ph type="sldImg"/>
          </p:nvPr>
        </p:nvSpPr>
        <p:spPr>
          <a:xfrm>
            <a:off x="427038" y="692150"/>
            <a:ext cx="6156325" cy="3463925"/>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itchFamily="34" charset="0"/>
            </a:endParaRPr>
          </a:p>
        </p:txBody>
      </p:sp>
    </p:spTree>
    <p:extLst>
      <p:ext uri="{BB962C8B-B14F-4D97-AF65-F5344CB8AC3E}">
        <p14:creationId xmlns:p14="http://schemas.microsoft.com/office/powerpoint/2010/main" val="305564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BA1A37C-3BE1-460B-9748-74A782162061}" type="slidenum">
              <a:rPr lang="en-US" smtClean="0"/>
              <a:pPr/>
              <a:t>15</a:t>
            </a:fld>
            <a:endParaRPr lang="en-US"/>
          </a:p>
        </p:txBody>
      </p:sp>
    </p:spTree>
    <p:extLst>
      <p:ext uri="{BB962C8B-B14F-4D97-AF65-F5344CB8AC3E}">
        <p14:creationId xmlns:p14="http://schemas.microsoft.com/office/powerpoint/2010/main" val="76686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95D01-6C8B-49E1-9CCB-EBFE5DC37866}" type="slidenum">
              <a:rPr lang="en-US" altLang="en-US">
                <a:solidFill>
                  <a:prstClr val="black"/>
                </a:solidFill>
              </a:rPr>
              <a:pPr/>
              <a:t>18</a:t>
            </a:fld>
            <a:endParaRPr lang="en-US" altLang="en-US">
              <a:solidFill>
                <a:prstClr val="black"/>
              </a:solidFill>
            </a:endParaRPr>
          </a:p>
        </p:txBody>
      </p:sp>
      <p:sp>
        <p:nvSpPr>
          <p:cNvPr id="74754" name="Rectangle 2"/>
          <p:cNvSpPr>
            <a:spLocks noGrp="1" noRot="1" noChangeAspect="1" noChangeArrowheads="1" noTextEdit="1"/>
          </p:cNvSpPr>
          <p:nvPr>
            <p:ph type="sldImg"/>
          </p:nvPr>
        </p:nvSpPr>
        <p:spPr>
          <a:xfrm>
            <a:off x="427038" y="692150"/>
            <a:ext cx="6156325" cy="3463925"/>
          </a:xfrm>
          <a:ln/>
        </p:spPr>
      </p:sp>
      <p:sp>
        <p:nvSpPr>
          <p:cNvPr id="74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BA1A37C-3BE1-460B-9748-74A782162061}" type="slidenum">
              <a:rPr lang="en-US" smtClean="0"/>
              <a:pPr/>
              <a:t>19</a:t>
            </a:fld>
            <a:endParaRPr lang="en-US"/>
          </a:p>
        </p:txBody>
      </p:sp>
    </p:spTree>
    <p:extLst>
      <p:ext uri="{BB962C8B-B14F-4D97-AF65-F5344CB8AC3E}">
        <p14:creationId xmlns:p14="http://schemas.microsoft.com/office/powerpoint/2010/main" val="48939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chemeClr val="tx1"/>
                </a:solidFill>
                <a:latin typeface="Tahoma" panose="020B0604030504040204" pitchFamily="34" charset="0"/>
              </a:defRPr>
            </a:lvl1pPr>
            <a:lvl2pPr marL="742950" indent="-285750" defTabSz="931863" eaLnBrk="0" hangingPunct="0">
              <a:defRPr sz="1200">
                <a:solidFill>
                  <a:schemeClr val="tx1"/>
                </a:solidFill>
                <a:latin typeface="Tahoma" panose="020B0604030504040204" pitchFamily="34" charset="0"/>
              </a:defRPr>
            </a:lvl2pPr>
            <a:lvl3pPr marL="1143000" indent="-228600" defTabSz="931863" eaLnBrk="0" hangingPunct="0">
              <a:defRPr sz="1200">
                <a:solidFill>
                  <a:schemeClr val="tx1"/>
                </a:solidFill>
                <a:latin typeface="Tahoma" panose="020B0604030504040204" pitchFamily="34" charset="0"/>
              </a:defRPr>
            </a:lvl3pPr>
            <a:lvl4pPr marL="1600200" indent="-228600" defTabSz="931863" eaLnBrk="0" hangingPunct="0">
              <a:defRPr sz="1200">
                <a:solidFill>
                  <a:schemeClr val="tx1"/>
                </a:solidFill>
                <a:latin typeface="Tahoma" panose="020B0604030504040204" pitchFamily="34" charset="0"/>
              </a:defRPr>
            </a:lvl4pPr>
            <a:lvl5pPr marL="2057400" indent="-228600" defTabSz="931863" eaLnBrk="0" hangingPunct="0">
              <a:defRPr sz="1200">
                <a:solidFill>
                  <a:schemeClr val="tx1"/>
                </a:solidFill>
                <a:latin typeface="Tahoma" panose="020B0604030504040204" pitchFamily="34" charset="0"/>
              </a:defRPr>
            </a:lvl5pPr>
            <a:lvl6pPr marL="2514600" indent="-228600" algn="r" defTabSz="931863"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defTabSz="931863"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defTabSz="931863"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defTabSz="931863" rtl="1" eaLnBrk="0" fontAlgn="base" hangingPunct="0">
              <a:spcBef>
                <a:spcPct val="0"/>
              </a:spcBef>
              <a:spcAft>
                <a:spcPct val="0"/>
              </a:spcAft>
              <a:defRPr sz="1200">
                <a:solidFill>
                  <a:schemeClr val="tx1"/>
                </a:solidFill>
                <a:latin typeface="Tahoma" panose="020B0604030504040204" pitchFamily="34" charset="0"/>
              </a:defRPr>
            </a:lvl9pPr>
          </a:lstStyle>
          <a:p>
            <a:pPr marL="0" marR="0" lvl="0" indent="0" algn="l" defTabSz="931863" rtl="1" eaLnBrk="1" fontAlgn="base" latinLnBrk="0" hangingPunct="1">
              <a:lnSpc>
                <a:spcPct val="100000"/>
              </a:lnSpc>
              <a:spcBef>
                <a:spcPct val="0"/>
              </a:spcBef>
              <a:spcAft>
                <a:spcPct val="0"/>
              </a:spcAft>
              <a:buClrTx/>
              <a:buSzTx/>
              <a:buFontTx/>
              <a:buNone/>
              <a:tabLst/>
              <a:defRPr/>
            </a:pPr>
            <a:fld id="{C6A3CFB5-6603-4CB3-8755-4834D29959A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31863" rtl="1"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8851" name="Rectangle 2"/>
          <p:cNvSpPr>
            <a:spLocks noGrp="1" noRot="1" noChangeAspect="1" noChangeArrowheads="1" noTextEdit="1"/>
          </p:cNvSpPr>
          <p:nvPr>
            <p:ph type="sldImg"/>
          </p:nvPr>
        </p:nvSpPr>
        <p:spPr>
          <a:xfrm>
            <a:off x="427038" y="692150"/>
            <a:ext cx="6156325" cy="3463925"/>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913803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1A37C-3BE1-460B-9748-74A782162061}" type="slidenum">
              <a:rPr lang="en-US" smtClean="0"/>
              <a:pPr/>
              <a:t>22</a:t>
            </a:fld>
            <a:endParaRPr lang="en-US"/>
          </a:p>
        </p:txBody>
      </p:sp>
    </p:spTree>
    <p:extLst>
      <p:ext uri="{BB962C8B-B14F-4D97-AF65-F5344CB8AC3E}">
        <p14:creationId xmlns:p14="http://schemas.microsoft.com/office/powerpoint/2010/main" val="290833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A4090-1239-435E-95A5-783DC67B5005}" type="slidenum">
              <a:rPr lang="en-US" altLang="en-US">
                <a:solidFill>
                  <a:prstClr val="black"/>
                </a:solidFill>
              </a:rPr>
              <a:pPr/>
              <a:t>24</a:t>
            </a:fld>
            <a:endParaRPr lang="en-US" altLang="en-US">
              <a:solidFill>
                <a:prstClr val="black"/>
              </a:solidFill>
            </a:endParaRPr>
          </a:p>
        </p:txBody>
      </p:sp>
      <p:sp>
        <p:nvSpPr>
          <p:cNvPr id="80898" name="Rectangle 2"/>
          <p:cNvSpPr>
            <a:spLocks noGrp="1" noRot="1" noChangeAspect="1" noChangeArrowheads="1" noTextEdit="1"/>
          </p:cNvSpPr>
          <p:nvPr>
            <p:ph type="sldImg"/>
          </p:nvPr>
        </p:nvSpPr>
        <p:spPr>
          <a:xfrm>
            <a:off x="427038" y="692150"/>
            <a:ext cx="6156325" cy="3463925"/>
          </a:xfrm>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6B3AD-F406-4548-9FCA-CD1CECC90E04}" type="slidenum">
              <a:rPr lang="en-US" altLang="en-US">
                <a:solidFill>
                  <a:prstClr val="black"/>
                </a:solidFill>
              </a:rPr>
              <a:pPr/>
              <a:t>25</a:t>
            </a:fld>
            <a:endParaRPr lang="en-US" altLang="en-US">
              <a:solidFill>
                <a:prstClr val="black"/>
              </a:solidFill>
            </a:endParaRPr>
          </a:p>
        </p:txBody>
      </p:sp>
      <p:sp>
        <p:nvSpPr>
          <p:cNvPr id="21506" name="Rectangle 2"/>
          <p:cNvSpPr>
            <a:spLocks noGrp="1" noRot="1" noChangeAspect="1" noChangeArrowheads="1" noTextEdit="1"/>
          </p:cNvSpPr>
          <p:nvPr>
            <p:ph type="sldImg"/>
          </p:nvPr>
        </p:nvSpPr>
        <p:spPr>
          <a:xfrm>
            <a:off x="439738" y="698500"/>
            <a:ext cx="6130925" cy="3449638"/>
          </a:xfrm>
          <a:ln cap="flat"/>
        </p:spPr>
      </p:sp>
      <p:sp>
        <p:nvSpPr>
          <p:cNvPr id="21507" name="Rectangle 3"/>
          <p:cNvSpPr>
            <a:spLocks noGrp="1" noChangeArrowheads="1"/>
          </p:cNvSpPr>
          <p:nvPr>
            <p:ph type="body" idx="1"/>
          </p:nvPr>
        </p:nvSpPr>
        <p:spPr>
          <a:xfrm>
            <a:off x="934720" y="4388865"/>
            <a:ext cx="5140960" cy="4154062"/>
          </a:xfrm>
          <a:ln/>
        </p:spPr>
        <p:txBody>
          <a:bodyPr lIns="91774" rIns="91774"/>
          <a:lstStyle/>
          <a:p>
            <a:pPr defTabSz="907253"/>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BA1A37C-3BE1-460B-9748-74A782162061}" type="slidenum">
              <a:rPr lang="en-US" smtClean="0"/>
              <a:pPr/>
              <a:t>4</a:t>
            </a:fld>
            <a:endParaRPr lang="en-US"/>
          </a:p>
        </p:txBody>
      </p:sp>
    </p:spTree>
    <p:extLst>
      <p:ext uri="{BB962C8B-B14F-4D97-AF65-F5344CB8AC3E}">
        <p14:creationId xmlns:p14="http://schemas.microsoft.com/office/powerpoint/2010/main" val="3703069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chemeClr val="tx1"/>
                </a:solidFill>
                <a:latin typeface="Tahoma" pitchFamily="34" charset="0"/>
              </a:defRPr>
            </a:lvl1pPr>
            <a:lvl2pPr marL="742950" indent="-285750" defTabSz="931863" eaLnBrk="0" hangingPunct="0">
              <a:defRPr sz="1200">
                <a:solidFill>
                  <a:schemeClr val="tx1"/>
                </a:solidFill>
                <a:latin typeface="Tahoma" pitchFamily="34" charset="0"/>
              </a:defRPr>
            </a:lvl2pPr>
            <a:lvl3pPr marL="1143000" indent="-228600" defTabSz="931863" eaLnBrk="0" hangingPunct="0">
              <a:defRPr sz="1200">
                <a:solidFill>
                  <a:schemeClr val="tx1"/>
                </a:solidFill>
                <a:latin typeface="Tahoma" pitchFamily="34" charset="0"/>
              </a:defRPr>
            </a:lvl3pPr>
            <a:lvl4pPr marL="1600200" indent="-228600" defTabSz="931863" eaLnBrk="0" hangingPunct="0">
              <a:defRPr sz="1200">
                <a:solidFill>
                  <a:schemeClr val="tx1"/>
                </a:solidFill>
                <a:latin typeface="Tahoma" pitchFamily="34" charset="0"/>
              </a:defRPr>
            </a:lvl4pPr>
            <a:lvl5pPr marL="2057400" indent="-228600" defTabSz="931863" eaLnBrk="0" hangingPunct="0">
              <a:defRPr sz="1200">
                <a:solidFill>
                  <a:schemeClr val="tx1"/>
                </a:solidFill>
                <a:latin typeface="Tahoma" pitchFamily="34" charset="0"/>
              </a:defRPr>
            </a:lvl5pPr>
            <a:lvl6pPr marL="2514600" indent="-228600" algn="r" defTabSz="931863" rtl="1" eaLnBrk="0" fontAlgn="base" hangingPunct="0">
              <a:spcBef>
                <a:spcPct val="0"/>
              </a:spcBef>
              <a:spcAft>
                <a:spcPct val="0"/>
              </a:spcAft>
              <a:defRPr sz="1200">
                <a:solidFill>
                  <a:schemeClr val="tx1"/>
                </a:solidFill>
                <a:latin typeface="Tahoma" pitchFamily="34" charset="0"/>
              </a:defRPr>
            </a:lvl6pPr>
            <a:lvl7pPr marL="2971800" indent="-228600" algn="r" defTabSz="931863" rtl="1" eaLnBrk="0" fontAlgn="base" hangingPunct="0">
              <a:spcBef>
                <a:spcPct val="0"/>
              </a:spcBef>
              <a:spcAft>
                <a:spcPct val="0"/>
              </a:spcAft>
              <a:defRPr sz="1200">
                <a:solidFill>
                  <a:schemeClr val="tx1"/>
                </a:solidFill>
                <a:latin typeface="Tahoma" pitchFamily="34" charset="0"/>
              </a:defRPr>
            </a:lvl7pPr>
            <a:lvl8pPr marL="3429000" indent="-228600" algn="r" defTabSz="931863" rtl="1" eaLnBrk="0" fontAlgn="base" hangingPunct="0">
              <a:spcBef>
                <a:spcPct val="0"/>
              </a:spcBef>
              <a:spcAft>
                <a:spcPct val="0"/>
              </a:spcAft>
              <a:defRPr sz="1200">
                <a:solidFill>
                  <a:schemeClr val="tx1"/>
                </a:solidFill>
                <a:latin typeface="Tahoma" pitchFamily="34" charset="0"/>
              </a:defRPr>
            </a:lvl8pPr>
            <a:lvl9pPr marL="3886200" indent="-228600" algn="r" defTabSz="931863" rtl="1" eaLnBrk="0" fontAlgn="base" hangingPunct="0">
              <a:spcBef>
                <a:spcPct val="0"/>
              </a:spcBef>
              <a:spcAft>
                <a:spcPct val="0"/>
              </a:spcAft>
              <a:defRPr sz="1200">
                <a:solidFill>
                  <a:schemeClr val="tx1"/>
                </a:solidFill>
                <a:latin typeface="Tahoma" pitchFamily="34" charset="0"/>
              </a:defRPr>
            </a:lvl9pPr>
          </a:lstStyle>
          <a:p>
            <a:pPr eaLnBrk="1" hangingPunct="1"/>
            <a:fld id="{196E65A0-11BF-4532-8D42-4C9DF10F341A}" type="slidenum">
              <a:rPr lang="en-US" altLang="en-US">
                <a:solidFill>
                  <a:prstClr val="black"/>
                </a:solidFill>
                <a:latin typeface="Times New Roman" pitchFamily="18" charset="0"/>
              </a:rPr>
              <a:pPr eaLnBrk="1" hangingPunct="1"/>
              <a:t>26</a:t>
            </a:fld>
            <a:endParaRPr lang="en-US" altLang="en-US">
              <a:solidFill>
                <a:prstClr val="black"/>
              </a:solidFill>
              <a:latin typeface="Times New Roman" pitchFamily="18" charset="0"/>
            </a:endParaRPr>
          </a:p>
        </p:txBody>
      </p:sp>
      <p:sp>
        <p:nvSpPr>
          <p:cNvPr id="80899" name="Rectangle 2"/>
          <p:cNvSpPr>
            <a:spLocks noGrp="1" noRot="1" noChangeAspect="1" noChangeArrowheads="1" noTextEdit="1"/>
          </p:cNvSpPr>
          <p:nvPr>
            <p:ph type="sldImg"/>
          </p:nvPr>
        </p:nvSpPr>
        <p:spPr>
          <a:xfrm>
            <a:off x="427038" y="692150"/>
            <a:ext cx="6156325" cy="3463925"/>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itchFamily="34" charset="0"/>
            </a:endParaRPr>
          </a:p>
        </p:txBody>
      </p:sp>
    </p:spTree>
    <p:extLst>
      <p:ext uri="{BB962C8B-B14F-4D97-AF65-F5344CB8AC3E}">
        <p14:creationId xmlns:p14="http://schemas.microsoft.com/office/powerpoint/2010/main" val="562928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427038" y="692150"/>
            <a:ext cx="6156325" cy="3463925"/>
          </a:xfrm>
          <a:ln/>
        </p:spPr>
      </p:sp>
      <p:sp>
        <p:nvSpPr>
          <p:cNvPr id="216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itchFamily="34" charset="0"/>
            </a:endParaRPr>
          </a:p>
        </p:txBody>
      </p:sp>
    </p:spTree>
    <p:extLst>
      <p:ext uri="{BB962C8B-B14F-4D97-AF65-F5344CB8AC3E}">
        <p14:creationId xmlns:p14="http://schemas.microsoft.com/office/powerpoint/2010/main" val="159386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200">
                <a:solidFill>
                  <a:schemeClr val="tx1"/>
                </a:solidFill>
                <a:latin typeface="Tahoma" panose="020B0604030504040204" pitchFamily="34" charset="0"/>
              </a:defRPr>
            </a:lvl1pPr>
            <a:lvl2pPr marL="742950" indent="-285750" defTabSz="931863" eaLnBrk="0" hangingPunct="0">
              <a:defRPr sz="1200">
                <a:solidFill>
                  <a:schemeClr val="tx1"/>
                </a:solidFill>
                <a:latin typeface="Tahoma" panose="020B0604030504040204" pitchFamily="34" charset="0"/>
              </a:defRPr>
            </a:lvl2pPr>
            <a:lvl3pPr marL="1143000" indent="-228600" defTabSz="931863" eaLnBrk="0" hangingPunct="0">
              <a:defRPr sz="1200">
                <a:solidFill>
                  <a:schemeClr val="tx1"/>
                </a:solidFill>
                <a:latin typeface="Tahoma" panose="020B0604030504040204" pitchFamily="34" charset="0"/>
              </a:defRPr>
            </a:lvl3pPr>
            <a:lvl4pPr marL="1600200" indent="-228600" defTabSz="931863" eaLnBrk="0" hangingPunct="0">
              <a:defRPr sz="1200">
                <a:solidFill>
                  <a:schemeClr val="tx1"/>
                </a:solidFill>
                <a:latin typeface="Tahoma" panose="020B0604030504040204" pitchFamily="34" charset="0"/>
              </a:defRPr>
            </a:lvl4pPr>
            <a:lvl5pPr marL="2057400" indent="-228600" defTabSz="931863" eaLnBrk="0" hangingPunct="0">
              <a:defRPr sz="1200">
                <a:solidFill>
                  <a:schemeClr val="tx1"/>
                </a:solidFill>
                <a:latin typeface="Tahoma" panose="020B0604030504040204" pitchFamily="34" charset="0"/>
              </a:defRPr>
            </a:lvl5pPr>
            <a:lvl6pPr marL="2514600" indent="-228600" algn="r" defTabSz="931863"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defTabSz="931863"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defTabSz="931863"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defTabSz="931863" rtl="1" eaLnBrk="0" fontAlgn="base" hangingPunct="0">
              <a:spcBef>
                <a:spcPct val="0"/>
              </a:spcBef>
              <a:spcAft>
                <a:spcPct val="0"/>
              </a:spcAft>
              <a:defRPr sz="1200">
                <a:solidFill>
                  <a:schemeClr val="tx1"/>
                </a:solidFill>
                <a:latin typeface="Tahoma" panose="020B0604030504040204" pitchFamily="34" charset="0"/>
              </a:defRPr>
            </a:lvl9pPr>
          </a:lstStyle>
          <a:p>
            <a:pPr marL="0" marR="0" lvl="0" indent="0" algn="l" defTabSz="931863" rtl="1" eaLnBrk="1" fontAlgn="base" latinLnBrk="0" hangingPunct="1">
              <a:lnSpc>
                <a:spcPct val="100000"/>
              </a:lnSpc>
              <a:spcBef>
                <a:spcPct val="0"/>
              </a:spcBef>
              <a:spcAft>
                <a:spcPct val="0"/>
              </a:spcAft>
              <a:buClrTx/>
              <a:buSzTx/>
              <a:buFontTx/>
              <a:buNone/>
              <a:tabLst/>
              <a:defRPr/>
            </a:pPr>
            <a:fld id="{6A378A50-77A2-433B-9B7D-66E39151132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31863" rtl="1"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3971" name="Rectangle 2"/>
          <p:cNvSpPr>
            <a:spLocks noGrp="1" noRot="1" noChangeAspect="1" noChangeArrowheads="1" noTextEdit="1"/>
          </p:cNvSpPr>
          <p:nvPr>
            <p:ph type="sldImg"/>
          </p:nvPr>
        </p:nvSpPr>
        <p:spPr>
          <a:xfrm>
            <a:off x="427038" y="692150"/>
            <a:ext cx="6156325" cy="3463925"/>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383197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BA1A37C-3BE1-460B-9748-74A782162061}" type="slidenum">
              <a:rPr lang="en-US" smtClean="0"/>
              <a:pPr/>
              <a:t>5</a:t>
            </a:fld>
            <a:endParaRPr lang="en-US"/>
          </a:p>
        </p:txBody>
      </p:sp>
    </p:spTree>
    <p:extLst>
      <p:ext uri="{BB962C8B-B14F-4D97-AF65-F5344CB8AC3E}">
        <p14:creationId xmlns:p14="http://schemas.microsoft.com/office/powerpoint/2010/main" val="2568613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1A37C-3BE1-460B-9748-74A782162061}" type="slidenum">
              <a:rPr lang="en-US" smtClean="0"/>
              <a:pPr/>
              <a:t>6</a:t>
            </a:fld>
            <a:endParaRPr lang="en-US"/>
          </a:p>
        </p:txBody>
      </p:sp>
    </p:spTree>
    <p:extLst>
      <p:ext uri="{BB962C8B-B14F-4D97-AF65-F5344CB8AC3E}">
        <p14:creationId xmlns:p14="http://schemas.microsoft.com/office/powerpoint/2010/main" val="2364546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1A37C-3BE1-460B-9748-74A782162061}" type="slidenum">
              <a:rPr lang="en-US" smtClean="0"/>
              <a:pPr/>
              <a:t>7</a:t>
            </a:fld>
            <a:endParaRPr lang="en-US"/>
          </a:p>
        </p:txBody>
      </p:sp>
    </p:spTree>
    <p:extLst>
      <p:ext uri="{BB962C8B-B14F-4D97-AF65-F5344CB8AC3E}">
        <p14:creationId xmlns:p14="http://schemas.microsoft.com/office/powerpoint/2010/main" val="73640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BA1A37C-3BE1-460B-9748-74A782162061}" type="slidenum">
              <a:rPr lang="en-US" smtClean="0"/>
              <a:pPr/>
              <a:t>8</a:t>
            </a:fld>
            <a:endParaRPr lang="en-US"/>
          </a:p>
        </p:txBody>
      </p:sp>
    </p:spTree>
    <p:extLst>
      <p:ext uri="{BB962C8B-B14F-4D97-AF65-F5344CB8AC3E}">
        <p14:creationId xmlns:p14="http://schemas.microsoft.com/office/powerpoint/2010/main" val="115878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ABA1A37C-3BE1-460B-9748-74A782162061}" type="slidenum">
              <a:rPr lang="en-US" smtClean="0"/>
              <a:pPr/>
              <a:t>9</a:t>
            </a:fld>
            <a:endParaRPr lang="en-US"/>
          </a:p>
        </p:txBody>
      </p:sp>
    </p:spTree>
    <p:extLst>
      <p:ext uri="{BB962C8B-B14F-4D97-AF65-F5344CB8AC3E}">
        <p14:creationId xmlns:p14="http://schemas.microsoft.com/office/powerpoint/2010/main" val="203530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7792F-6E7F-4F1B-8CFA-9F6CCB748190}" type="slidenum">
              <a:rPr lang="en-US" altLang="en-US">
                <a:solidFill>
                  <a:prstClr val="black"/>
                </a:solidFill>
              </a:rPr>
              <a:pPr/>
              <a:t>10</a:t>
            </a:fld>
            <a:endParaRPr lang="en-US" altLang="en-US">
              <a:solidFill>
                <a:prstClr val="black"/>
              </a:solidFill>
            </a:endParaRPr>
          </a:p>
        </p:txBody>
      </p:sp>
      <p:sp>
        <p:nvSpPr>
          <p:cNvPr id="705538" name="Rectangle 2"/>
          <p:cNvSpPr>
            <a:spLocks noGrp="1" noRot="1" noChangeAspect="1" noChangeArrowheads="1" noTextEdit="1"/>
          </p:cNvSpPr>
          <p:nvPr>
            <p:ph type="sldImg"/>
          </p:nvPr>
        </p:nvSpPr>
        <p:spPr>
          <a:xfrm>
            <a:off x="427038" y="692150"/>
            <a:ext cx="6156325" cy="3463925"/>
          </a:xfrm>
          <a:ln/>
        </p:spPr>
      </p:sp>
      <p:sp>
        <p:nvSpPr>
          <p:cNvPr id="705539" name="Rectangle 3"/>
          <p:cNvSpPr>
            <a:spLocks noGrp="1" noChangeArrowheads="1"/>
          </p:cNvSpPr>
          <p:nvPr>
            <p:ph type="body" idx="1"/>
          </p:nvPr>
        </p:nvSpPr>
        <p:spPr>
          <a:xfrm>
            <a:off x="701675" y="4387767"/>
            <a:ext cx="5607050" cy="4155919"/>
          </a:xfrm>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1A37C-3BE1-460B-9748-74A782162061}" type="slidenum">
              <a:rPr lang="en-US" smtClean="0"/>
              <a:pPr/>
              <a:t>11</a:t>
            </a:fld>
            <a:endParaRPr lang="en-US"/>
          </a:p>
        </p:txBody>
      </p:sp>
    </p:spTree>
    <p:extLst>
      <p:ext uri="{BB962C8B-B14F-4D97-AF65-F5344CB8AC3E}">
        <p14:creationId xmlns:p14="http://schemas.microsoft.com/office/powerpoint/2010/main" val="245641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F6A6-2513-224C-A87A-0127AE126BC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33B46F09-9175-CB48-AADE-9F49901CC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5C167250-1D5D-E14F-86DB-912700BA72F8}"/>
              </a:ext>
            </a:extLst>
          </p:cNvPr>
          <p:cNvSpPr>
            <a:spLocks noGrp="1"/>
          </p:cNvSpPr>
          <p:nvPr>
            <p:ph type="dt" sz="half" idx="10"/>
          </p:nvPr>
        </p:nvSpPr>
        <p:spPr/>
        <p:txBody>
          <a:bodyPr/>
          <a:lstStyle/>
          <a:p>
            <a:fld id="{6BFA3725-A815-A24F-9F2B-74EF2F74D54E}" type="datetime1">
              <a:rPr lang="en-US" smtClean="0"/>
              <a:t>3/13/25</a:t>
            </a:fld>
            <a:endParaRPr lang="en-CH"/>
          </a:p>
        </p:txBody>
      </p:sp>
      <p:sp>
        <p:nvSpPr>
          <p:cNvPr id="5" name="Footer Placeholder 4">
            <a:extLst>
              <a:ext uri="{FF2B5EF4-FFF2-40B4-BE49-F238E27FC236}">
                <a16:creationId xmlns:a16="http://schemas.microsoft.com/office/drawing/2014/main" id="{66FC4C7C-B318-2B45-B079-A7A97106EAE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3572320-5216-F448-9077-66657736E1C6}"/>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329677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FDCE-1808-4C41-BECB-9E160AAD579F}"/>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B96E1F82-43E8-3A4D-9996-A0129FC74E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3DDCCFFD-04FF-9247-9BCC-04D4AF27A445}"/>
              </a:ext>
            </a:extLst>
          </p:cNvPr>
          <p:cNvSpPr>
            <a:spLocks noGrp="1"/>
          </p:cNvSpPr>
          <p:nvPr>
            <p:ph type="dt" sz="half" idx="10"/>
          </p:nvPr>
        </p:nvSpPr>
        <p:spPr/>
        <p:txBody>
          <a:bodyPr/>
          <a:lstStyle/>
          <a:p>
            <a:fld id="{91C23534-2F09-0942-AEC7-71CEA7994837}" type="datetime1">
              <a:rPr lang="en-US" smtClean="0"/>
              <a:t>3/13/25</a:t>
            </a:fld>
            <a:endParaRPr lang="en-CH"/>
          </a:p>
        </p:txBody>
      </p:sp>
      <p:sp>
        <p:nvSpPr>
          <p:cNvPr id="5" name="Footer Placeholder 4">
            <a:extLst>
              <a:ext uri="{FF2B5EF4-FFF2-40B4-BE49-F238E27FC236}">
                <a16:creationId xmlns:a16="http://schemas.microsoft.com/office/drawing/2014/main" id="{BCDCB7C6-7112-114F-8750-52ED4A83B44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A890480-7C9B-2F4A-81E6-EB1B14B762B2}"/>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343264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B8BCA9-DD87-AA42-9A23-682B88D95E8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3AFAA5C5-7AEB-FD48-98C4-9FE274546C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7663B1D9-89FB-2041-9B62-A69973B7597C}"/>
              </a:ext>
            </a:extLst>
          </p:cNvPr>
          <p:cNvSpPr>
            <a:spLocks noGrp="1"/>
          </p:cNvSpPr>
          <p:nvPr>
            <p:ph type="dt" sz="half" idx="10"/>
          </p:nvPr>
        </p:nvSpPr>
        <p:spPr/>
        <p:txBody>
          <a:bodyPr/>
          <a:lstStyle/>
          <a:p>
            <a:fld id="{0066B68C-0A49-2749-8E6D-93DCA5E79E4D}" type="datetime1">
              <a:rPr lang="en-US" smtClean="0"/>
              <a:t>3/13/25</a:t>
            </a:fld>
            <a:endParaRPr lang="en-CH"/>
          </a:p>
        </p:txBody>
      </p:sp>
      <p:sp>
        <p:nvSpPr>
          <p:cNvPr id="5" name="Footer Placeholder 4">
            <a:extLst>
              <a:ext uri="{FF2B5EF4-FFF2-40B4-BE49-F238E27FC236}">
                <a16:creationId xmlns:a16="http://schemas.microsoft.com/office/drawing/2014/main" id="{C2CD59AC-F7BD-1143-BAC7-67CC097E56F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63D9435-8CEE-3849-B1B4-7E46B6A8C91F}"/>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264547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7" name="Title 1"/>
          <p:cNvSpPr>
            <a:spLocks noGrp="1"/>
          </p:cNvSpPr>
          <p:nvPr>
            <p:ph type="title"/>
          </p:nvPr>
        </p:nvSpPr>
        <p:spPr>
          <a:xfrm>
            <a:off x="169818" y="235132"/>
            <a:ext cx="12326982" cy="940524"/>
          </a:xfrm>
        </p:spPr>
        <p:txBody>
          <a:bodyPr/>
          <a:lstStyle>
            <a:lvl1pPr algn="ctr">
              <a:defRPr baseline="0">
                <a:solidFill>
                  <a:srgbClr val="C00000"/>
                </a:solidFill>
                <a:latin typeface="黑体" panose="02010609060101010101" pitchFamily="49" charset="-122"/>
                <a:ea typeface="微软雅黑" panose="020B0503020204020204" pitchFamily="34" charset="-122"/>
              </a:defRPr>
            </a:lvl1pPr>
          </a:lstStyle>
          <a:p>
            <a:r>
              <a:rPr lang="zh-CN" altLang="en-US" dirty="0"/>
              <a:t>单击此处编辑母版标题样式</a:t>
            </a:r>
            <a:endParaRPr lang="en-US" dirty="0"/>
          </a:p>
        </p:txBody>
      </p:sp>
      <p:sp>
        <p:nvSpPr>
          <p:cNvPr id="9" name="Date Placeholder 3"/>
          <p:cNvSpPr>
            <a:spLocks noGrp="1"/>
          </p:cNvSpPr>
          <p:nvPr>
            <p:ph type="dt" sz="half" idx="10"/>
          </p:nvPr>
        </p:nvSpPr>
        <p:spPr>
          <a:xfrm>
            <a:off x="7903030" y="6395539"/>
            <a:ext cx="653144" cy="365125"/>
          </a:xfrm>
        </p:spPr>
        <p:txBody>
          <a:bodyPr/>
          <a:lstStyle/>
          <a:p>
            <a:fld id="{A0FA498B-451B-AA47-B77F-0D94A337E303}" type="datetime1">
              <a:rPr lang="en-US" altLang="zh-CN" smtClean="0"/>
              <a:t>3/13/25</a:t>
            </a:fld>
            <a:endParaRPr lang="zh-CN" altLang="en-US" dirty="0"/>
          </a:p>
        </p:txBody>
      </p:sp>
      <p:sp>
        <p:nvSpPr>
          <p:cNvPr id="12" name="矩形 11"/>
          <p:cNvSpPr/>
          <p:nvPr userDrawn="1"/>
        </p:nvSpPr>
        <p:spPr>
          <a:xfrm>
            <a:off x="169816" y="1055430"/>
            <a:ext cx="5068389" cy="5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238204" y="1055429"/>
            <a:ext cx="6299372"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3" descr="C:\Users\Marc\Desktop\Beijing2012\Feines pendents\AFMtutorial\logoPKU.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42004" y="33451"/>
            <a:ext cx="1040636" cy="98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userDrawn="1"/>
        </p:nvSpPr>
        <p:spPr>
          <a:xfrm>
            <a:off x="10264587" y="6532382"/>
            <a:ext cx="1554834" cy="369332"/>
          </a:xfrm>
          <a:prstGeom prst="rect">
            <a:avLst/>
          </a:prstGeom>
        </p:spPr>
        <p:txBody>
          <a:bodyPr wrap="square">
            <a:spAutoFit/>
          </a:bodyPr>
          <a:lstStyle/>
          <a:p>
            <a:fld id="{2A70EF62-FD89-4333-8C85-705CEC6167CC}" type="datetime1">
              <a:rPr lang="zh-CN" altLang="en-US" smtClean="0">
                <a:solidFill>
                  <a:srgbClr val="C00000"/>
                </a:solidFill>
              </a:rPr>
              <a:t>2025/3/13</a:t>
            </a:fld>
            <a:endParaRPr lang="zh-CN" altLang="en-US" dirty="0">
              <a:solidFill>
                <a:srgbClr val="C00000"/>
              </a:solidFill>
            </a:endParaRPr>
          </a:p>
        </p:txBody>
      </p:sp>
      <p:sp>
        <p:nvSpPr>
          <p:cNvPr id="17" name="矩形 16"/>
          <p:cNvSpPr/>
          <p:nvPr userDrawn="1"/>
        </p:nvSpPr>
        <p:spPr>
          <a:xfrm flipV="1">
            <a:off x="92463" y="6532382"/>
            <a:ext cx="11445113" cy="1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673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6EBC-9459-D747-9C7D-E04045F84C21}"/>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68E1E402-7FF4-5A4B-82B4-401A8A9ED7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DFE149A7-A193-C64F-9676-1E89C4C3DAC2}"/>
              </a:ext>
            </a:extLst>
          </p:cNvPr>
          <p:cNvSpPr>
            <a:spLocks noGrp="1"/>
          </p:cNvSpPr>
          <p:nvPr>
            <p:ph type="dt" sz="half" idx="10"/>
          </p:nvPr>
        </p:nvSpPr>
        <p:spPr/>
        <p:txBody>
          <a:bodyPr/>
          <a:lstStyle/>
          <a:p>
            <a:fld id="{65927763-58CB-AD4E-AC08-A1C1A2F940FB}" type="datetime1">
              <a:rPr lang="en-US" smtClean="0"/>
              <a:t>3/13/25</a:t>
            </a:fld>
            <a:endParaRPr lang="en-CH"/>
          </a:p>
        </p:txBody>
      </p:sp>
      <p:sp>
        <p:nvSpPr>
          <p:cNvPr id="5" name="Footer Placeholder 4">
            <a:extLst>
              <a:ext uri="{FF2B5EF4-FFF2-40B4-BE49-F238E27FC236}">
                <a16:creationId xmlns:a16="http://schemas.microsoft.com/office/drawing/2014/main" id="{02F95243-789E-3A43-8E1D-CDD1B426BBB0}"/>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28FE1C2-A6B4-2243-B8C1-8FA513869934}"/>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294288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6C04-9E39-2A4A-A867-8ECBD359A2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A84B32BA-2076-3441-9115-2FFBBB05F7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BA2185-2454-AA49-9958-8964C060B606}"/>
              </a:ext>
            </a:extLst>
          </p:cNvPr>
          <p:cNvSpPr>
            <a:spLocks noGrp="1"/>
          </p:cNvSpPr>
          <p:nvPr>
            <p:ph type="dt" sz="half" idx="10"/>
          </p:nvPr>
        </p:nvSpPr>
        <p:spPr/>
        <p:txBody>
          <a:bodyPr/>
          <a:lstStyle/>
          <a:p>
            <a:fld id="{118EC366-33E8-8443-BB9F-6C80C1E5BEDE}" type="datetime1">
              <a:rPr lang="en-US" smtClean="0"/>
              <a:t>3/13/25</a:t>
            </a:fld>
            <a:endParaRPr lang="en-CH"/>
          </a:p>
        </p:txBody>
      </p:sp>
      <p:sp>
        <p:nvSpPr>
          <p:cNvPr id="5" name="Footer Placeholder 4">
            <a:extLst>
              <a:ext uri="{FF2B5EF4-FFF2-40B4-BE49-F238E27FC236}">
                <a16:creationId xmlns:a16="http://schemas.microsoft.com/office/drawing/2014/main" id="{B6C0300F-A8F3-EF4A-AFEE-17275EC1E5E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A226929-A60F-EB44-8A7A-EEA57A4949B3}"/>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379929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7DE5-8AEE-FE42-9F0B-AC0D3B96EBA1}"/>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FBA4A39F-3F68-924A-839E-3D88B218BD9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0B550C4E-7EA3-1B47-B3C7-E5BA06D126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368E9F72-A9F9-8E4B-83B8-A85B80C43B36}"/>
              </a:ext>
            </a:extLst>
          </p:cNvPr>
          <p:cNvSpPr>
            <a:spLocks noGrp="1"/>
          </p:cNvSpPr>
          <p:nvPr>
            <p:ph type="dt" sz="half" idx="10"/>
          </p:nvPr>
        </p:nvSpPr>
        <p:spPr/>
        <p:txBody>
          <a:bodyPr/>
          <a:lstStyle/>
          <a:p>
            <a:fld id="{6F182C67-4073-134F-BAF7-67D38294C317}" type="datetime1">
              <a:rPr lang="en-US" smtClean="0"/>
              <a:t>3/13/25</a:t>
            </a:fld>
            <a:endParaRPr lang="en-CH"/>
          </a:p>
        </p:txBody>
      </p:sp>
      <p:sp>
        <p:nvSpPr>
          <p:cNvPr id="6" name="Footer Placeholder 5">
            <a:extLst>
              <a:ext uri="{FF2B5EF4-FFF2-40B4-BE49-F238E27FC236}">
                <a16:creationId xmlns:a16="http://schemas.microsoft.com/office/drawing/2014/main" id="{20A7A1CC-B700-DB44-BE5E-F515975B23AC}"/>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6A22958-96FF-0A43-932B-816D1F593008}"/>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25661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638A-EF5A-E248-809D-17078E828E38}"/>
              </a:ext>
            </a:extLst>
          </p:cNvPr>
          <p:cNvSpPr>
            <a:spLocks noGrp="1"/>
          </p:cNvSpPr>
          <p:nvPr>
            <p:ph type="title"/>
          </p:nvPr>
        </p:nvSpPr>
        <p:spPr>
          <a:xfrm>
            <a:off x="839788" y="365125"/>
            <a:ext cx="105156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6A9248F4-29B8-9647-9F46-A36C129D3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64D920-C7C7-D74D-91D3-D3154E8662B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903F539B-3430-6841-8887-A8CBF1F95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DFE311-8069-5049-99CB-7ECD20E677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2482162A-1845-9D45-8F3D-C8F5BB0BCFE9}"/>
              </a:ext>
            </a:extLst>
          </p:cNvPr>
          <p:cNvSpPr>
            <a:spLocks noGrp="1"/>
          </p:cNvSpPr>
          <p:nvPr>
            <p:ph type="dt" sz="half" idx="10"/>
          </p:nvPr>
        </p:nvSpPr>
        <p:spPr/>
        <p:txBody>
          <a:bodyPr/>
          <a:lstStyle/>
          <a:p>
            <a:fld id="{BA29221C-39AA-BC45-826D-36BC9E41C837}" type="datetime1">
              <a:rPr lang="en-US" smtClean="0"/>
              <a:t>3/13/25</a:t>
            </a:fld>
            <a:endParaRPr lang="en-CH"/>
          </a:p>
        </p:txBody>
      </p:sp>
      <p:sp>
        <p:nvSpPr>
          <p:cNvPr id="8" name="Footer Placeholder 7">
            <a:extLst>
              <a:ext uri="{FF2B5EF4-FFF2-40B4-BE49-F238E27FC236}">
                <a16:creationId xmlns:a16="http://schemas.microsoft.com/office/drawing/2014/main" id="{85DAEFCA-6EEF-DA4D-9E69-E1B2ECA290B8}"/>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97BB40E8-0A4C-C842-A6C4-B16528FB109A}"/>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376416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86C0-5427-154A-827C-06592E530B95}"/>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372CCCC6-95E4-CD40-B042-589B9E7B8DC3}"/>
              </a:ext>
            </a:extLst>
          </p:cNvPr>
          <p:cNvSpPr>
            <a:spLocks noGrp="1"/>
          </p:cNvSpPr>
          <p:nvPr>
            <p:ph type="dt" sz="half" idx="10"/>
          </p:nvPr>
        </p:nvSpPr>
        <p:spPr/>
        <p:txBody>
          <a:bodyPr/>
          <a:lstStyle/>
          <a:p>
            <a:fld id="{4AB4EBC9-A7E8-9647-9ABD-7A7217723479}" type="datetime1">
              <a:rPr lang="en-US" smtClean="0"/>
              <a:t>3/13/25</a:t>
            </a:fld>
            <a:endParaRPr lang="en-CH"/>
          </a:p>
        </p:txBody>
      </p:sp>
      <p:sp>
        <p:nvSpPr>
          <p:cNvPr id="4" name="Footer Placeholder 3">
            <a:extLst>
              <a:ext uri="{FF2B5EF4-FFF2-40B4-BE49-F238E27FC236}">
                <a16:creationId xmlns:a16="http://schemas.microsoft.com/office/drawing/2014/main" id="{2B070182-A02D-1642-A98A-4E7DC4CDA3A5}"/>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B7FB2D9D-9E63-BC44-93EC-8E7A8EC05B46}"/>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10496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CE0A1D-9F6A-4E4A-8C40-220396B03567}"/>
              </a:ext>
            </a:extLst>
          </p:cNvPr>
          <p:cNvSpPr>
            <a:spLocks noGrp="1"/>
          </p:cNvSpPr>
          <p:nvPr>
            <p:ph type="dt" sz="half" idx="10"/>
          </p:nvPr>
        </p:nvSpPr>
        <p:spPr/>
        <p:txBody>
          <a:bodyPr/>
          <a:lstStyle/>
          <a:p>
            <a:fld id="{13DD9E7A-B414-2549-986E-C635BA8FE19B}" type="datetime1">
              <a:rPr lang="en-US" smtClean="0"/>
              <a:t>3/13/25</a:t>
            </a:fld>
            <a:endParaRPr lang="en-CH"/>
          </a:p>
        </p:txBody>
      </p:sp>
      <p:sp>
        <p:nvSpPr>
          <p:cNvPr id="3" name="Footer Placeholder 2">
            <a:extLst>
              <a:ext uri="{FF2B5EF4-FFF2-40B4-BE49-F238E27FC236}">
                <a16:creationId xmlns:a16="http://schemas.microsoft.com/office/drawing/2014/main" id="{25929789-361B-DF42-A31F-F2558621A763}"/>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3E45C6C6-47CD-4547-A745-EE557862157B}"/>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12881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41EE-A342-6041-BBED-5C93FA8474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6FEA9EBC-24FF-1F4B-BF21-0F8DC7C3A1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84055B66-2F09-4D42-BB4E-6F1D9A436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6FBB8D-3A75-0F4B-BFB2-8C87B5B2E642}"/>
              </a:ext>
            </a:extLst>
          </p:cNvPr>
          <p:cNvSpPr>
            <a:spLocks noGrp="1"/>
          </p:cNvSpPr>
          <p:nvPr>
            <p:ph type="dt" sz="half" idx="10"/>
          </p:nvPr>
        </p:nvSpPr>
        <p:spPr/>
        <p:txBody>
          <a:bodyPr/>
          <a:lstStyle/>
          <a:p>
            <a:fld id="{38DD4430-81CD-CF45-9180-3B80B55F1CC5}" type="datetime1">
              <a:rPr lang="en-US" smtClean="0"/>
              <a:t>3/13/25</a:t>
            </a:fld>
            <a:endParaRPr lang="en-CH"/>
          </a:p>
        </p:txBody>
      </p:sp>
      <p:sp>
        <p:nvSpPr>
          <p:cNvPr id="6" name="Footer Placeholder 5">
            <a:extLst>
              <a:ext uri="{FF2B5EF4-FFF2-40B4-BE49-F238E27FC236}">
                <a16:creationId xmlns:a16="http://schemas.microsoft.com/office/drawing/2014/main" id="{2586FE4F-414D-3E46-AFF4-F7CA1FF36C7A}"/>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6AA28E92-7898-2746-8A20-AAC92A15FCD8}"/>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218615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8961-8F84-2B48-9D45-A7458BED04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97ACF990-5471-D34D-A8B0-3DDA5542F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1F4CC13F-3FC7-E04B-A306-DC1C5D8A7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0F9218-22A4-514D-AE0F-95DACEC8C34F}"/>
              </a:ext>
            </a:extLst>
          </p:cNvPr>
          <p:cNvSpPr>
            <a:spLocks noGrp="1"/>
          </p:cNvSpPr>
          <p:nvPr>
            <p:ph type="dt" sz="half" idx="10"/>
          </p:nvPr>
        </p:nvSpPr>
        <p:spPr/>
        <p:txBody>
          <a:bodyPr/>
          <a:lstStyle/>
          <a:p>
            <a:fld id="{B6F4F59D-9E17-1644-9484-D5851B17A17B}" type="datetime1">
              <a:rPr lang="en-US" smtClean="0"/>
              <a:t>3/13/25</a:t>
            </a:fld>
            <a:endParaRPr lang="en-CH"/>
          </a:p>
        </p:txBody>
      </p:sp>
      <p:sp>
        <p:nvSpPr>
          <p:cNvPr id="6" name="Footer Placeholder 5">
            <a:extLst>
              <a:ext uri="{FF2B5EF4-FFF2-40B4-BE49-F238E27FC236}">
                <a16:creationId xmlns:a16="http://schemas.microsoft.com/office/drawing/2014/main" id="{1A14B426-1FFD-2F49-9508-3049D2805687}"/>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F38CD0E-54FC-BD42-91AE-862963B3D795}"/>
              </a:ext>
            </a:extLst>
          </p:cNvPr>
          <p:cNvSpPr>
            <a:spLocks noGrp="1"/>
          </p:cNvSpPr>
          <p:nvPr>
            <p:ph type="sldNum" sz="quarter" idx="12"/>
          </p:nvPr>
        </p:nvSpPr>
        <p:spPr/>
        <p:txBody>
          <a:bodyPr/>
          <a:lstStyle/>
          <a:p>
            <a:fld id="{EBB0A469-1B88-AC4D-9EF8-4C42E2B464D1}" type="slidenum">
              <a:rPr lang="en-CH" smtClean="0"/>
              <a:t>‹#›</a:t>
            </a:fld>
            <a:endParaRPr lang="en-CH"/>
          </a:p>
        </p:txBody>
      </p:sp>
    </p:spTree>
    <p:extLst>
      <p:ext uri="{BB962C8B-B14F-4D97-AF65-F5344CB8AC3E}">
        <p14:creationId xmlns:p14="http://schemas.microsoft.com/office/powerpoint/2010/main" val="19470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5B16A-8CD8-384D-8441-E487B35C6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7860242D-8861-A442-AD40-457F9231E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3260CFCC-7582-8540-B9AF-D0DE3A549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58477-3982-064E-B3C1-5682D5E6A557}" type="datetime1">
              <a:rPr lang="en-US" smtClean="0"/>
              <a:t>3/13/25</a:t>
            </a:fld>
            <a:endParaRPr lang="en-CH"/>
          </a:p>
        </p:txBody>
      </p:sp>
      <p:sp>
        <p:nvSpPr>
          <p:cNvPr id="5" name="Footer Placeholder 4">
            <a:extLst>
              <a:ext uri="{FF2B5EF4-FFF2-40B4-BE49-F238E27FC236}">
                <a16:creationId xmlns:a16="http://schemas.microsoft.com/office/drawing/2014/main" id="{526D2534-49F5-2F44-8E5E-77A79B33D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C8457C7A-F74A-1F47-BDFB-833794E43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0A469-1B88-AC4D-9EF8-4C42E2B464D1}" type="slidenum">
              <a:rPr lang="en-CH" smtClean="0"/>
              <a:t>‹#›</a:t>
            </a:fld>
            <a:endParaRPr lang="en-CH"/>
          </a:p>
        </p:txBody>
      </p:sp>
    </p:spTree>
    <p:extLst>
      <p:ext uri="{BB962C8B-B14F-4D97-AF65-F5344CB8AC3E}">
        <p14:creationId xmlns:p14="http://schemas.microsoft.com/office/powerpoint/2010/main" val="836215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3.bin"/><Relationship Id="rId14" Type="http://schemas.openxmlformats.org/officeDocument/2006/relationships/image" Target="../media/image2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7.bin"/><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20.bin"/><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1.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5.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oleObject" Target="../embeddings/oleObject29.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0.wmf"/></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33.bin"/><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34.bin"/><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36.bin"/><Relationship Id="rId4" Type="http://schemas.openxmlformats.org/officeDocument/2006/relationships/image" Target="../media/image5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1.wmf"/></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40.bin"/><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2.wmf"/><Relationship Id="rId5" Type="http://schemas.openxmlformats.org/officeDocument/2006/relationships/oleObject" Target="../embeddings/oleObject41.bin"/><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43.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42.bin"/><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43.bin"/><Relationship Id="rId1" Type="http://schemas.openxmlformats.org/officeDocument/2006/relationships/slideLayout" Target="../slideLayouts/slideLayout7.xml"/><Relationship Id="rId6" Type="http://schemas.openxmlformats.org/officeDocument/2006/relationships/oleObject" Target="../embeddings/oleObject45.bin"/><Relationship Id="rId5" Type="http://schemas.openxmlformats.org/officeDocument/2006/relationships/image" Target="../media/image88.wmf"/><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46.bin"/><Relationship Id="rId1" Type="http://schemas.openxmlformats.org/officeDocument/2006/relationships/slideLayout" Target="../slideLayouts/slideLayout7.xml"/><Relationship Id="rId5" Type="http://schemas.openxmlformats.org/officeDocument/2006/relationships/image" Target="../media/image92.wmf"/><Relationship Id="rId4" Type="http://schemas.openxmlformats.org/officeDocument/2006/relationships/oleObject" Target="../embeddings/oleObject47.bin"/></Relationships>
</file>

<file path=ppt/slides/_rels/slide49.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48.bin"/><Relationship Id="rId1" Type="http://schemas.openxmlformats.org/officeDocument/2006/relationships/slideLayout" Target="../slideLayouts/slideLayout7.xml"/><Relationship Id="rId5" Type="http://schemas.openxmlformats.org/officeDocument/2006/relationships/image" Target="../media/image87.wmf"/><Relationship Id="rId4" Type="http://schemas.openxmlformats.org/officeDocument/2006/relationships/oleObject" Target="../embeddings/oleObject49.bin"/></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2.bin"/><Relationship Id="rId10" Type="http://schemas.openxmlformats.org/officeDocument/2006/relationships/image" Target="../media/image15.emf"/><Relationship Id="rId4" Type="http://schemas.openxmlformats.org/officeDocument/2006/relationships/image" Target="../media/image12.wmf"/><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0.bin"/><Relationship Id="rId7" Type="http://schemas.openxmlformats.org/officeDocument/2006/relationships/image" Target="../media/image9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4.wmf"/><Relationship Id="rId5" Type="http://schemas.openxmlformats.org/officeDocument/2006/relationships/oleObject" Target="../embeddings/oleObject51.bin"/><Relationship Id="rId4" Type="http://schemas.openxmlformats.org/officeDocument/2006/relationships/image" Target="../media/image93.wmf"/></Relationships>
</file>

<file path=ppt/slides/_rels/slide52.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8.wmf"/><Relationship Id="rId5" Type="http://schemas.openxmlformats.org/officeDocument/2006/relationships/oleObject" Target="../embeddings/oleObject53.bin"/><Relationship Id="rId4" Type="http://schemas.openxmlformats.org/officeDocument/2006/relationships/image" Target="../media/image96.wmf"/></Relationships>
</file>

<file path=ppt/slides/_rels/slide53.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8.wmf"/><Relationship Id="rId5" Type="http://schemas.openxmlformats.org/officeDocument/2006/relationships/oleObject" Target="../embeddings/oleObject56.bin"/><Relationship Id="rId4" Type="http://schemas.openxmlformats.org/officeDocument/2006/relationships/image" Target="../media/image8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01.wmf"/><Relationship Id="rId5" Type="http://schemas.openxmlformats.org/officeDocument/2006/relationships/oleObject" Target="../embeddings/oleObject59.bin"/><Relationship Id="rId4" Type="http://schemas.openxmlformats.org/officeDocument/2006/relationships/image" Target="../media/image100.wmf"/></Relationships>
</file>

<file path=ppt/slides/_rels/slide55.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03.wmf"/><Relationship Id="rId5" Type="http://schemas.openxmlformats.org/officeDocument/2006/relationships/oleObject" Target="../embeddings/oleObject61.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63.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6.wmf"/></Relationships>
</file>

<file path=ppt/slides/_rels/slide57.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08.wmf"/><Relationship Id="rId5" Type="http://schemas.openxmlformats.org/officeDocument/2006/relationships/oleObject" Target="../embeddings/oleObject66.bin"/><Relationship Id="rId4" Type="http://schemas.openxmlformats.org/officeDocument/2006/relationships/image" Target="../media/image107.wmf"/></Relationships>
</file>

<file path=ppt/slides/_rels/slide58.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10.wmf"/><Relationship Id="rId5" Type="http://schemas.openxmlformats.org/officeDocument/2006/relationships/oleObject" Target="../embeddings/oleObject69.bin"/><Relationship Id="rId4" Type="http://schemas.openxmlformats.org/officeDocument/2006/relationships/image" Target="../media/image109.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112.w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13.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15.wmf"/><Relationship Id="rId5" Type="http://schemas.openxmlformats.org/officeDocument/2006/relationships/oleObject" Target="../embeddings/oleObject74.bin"/><Relationship Id="rId4" Type="http://schemas.openxmlformats.org/officeDocument/2006/relationships/image" Target="../media/image114.w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6.jpeg"/></Relationships>
</file>

<file path=ppt/slides/_rels/slide63.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notesSlide" Target="../notesSlides/notesSlide36.xml"/><Relationship Id="rId7"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7.wmf"/><Relationship Id="rId5" Type="http://schemas.openxmlformats.org/officeDocument/2006/relationships/oleObject" Target="../embeddings/oleObject75.bin"/><Relationship Id="rId4" Type="http://schemas.openxmlformats.org/officeDocument/2006/relationships/image" Target="../media/image116.jpeg"/></Relationships>
</file>

<file path=ppt/slides/_rels/slide64.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notesSlide" Target="../notesSlides/notesSlide37.xml"/><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9.wmf"/><Relationship Id="rId5" Type="http://schemas.openxmlformats.org/officeDocument/2006/relationships/oleObject" Target="../embeddings/oleObject77.bin"/><Relationship Id="rId4" Type="http://schemas.openxmlformats.org/officeDocument/2006/relationships/image" Target="../media/image116.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1.wmf"/><Relationship Id="rId5" Type="http://schemas.openxmlformats.org/officeDocument/2006/relationships/oleObject" Target="../embeddings/oleObject79.bin"/><Relationship Id="rId4" Type="http://schemas.openxmlformats.org/officeDocument/2006/relationships/image" Target="../media/image116.jpeg"/></Relationships>
</file>

<file path=ppt/slides/_rels/slide6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24.wmf"/><Relationship Id="rId5" Type="http://schemas.openxmlformats.org/officeDocument/2006/relationships/oleObject" Target="../embeddings/oleObject80.bin"/><Relationship Id="rId4" Type="http://schemas.openxmlformats.org/officeDocument/2006/relationships/image" Target="../media/image123.png"/></Relationships>
</file>

<file path=ppt/slides/_rels/slide6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25.wmf"/><Relationship Id="rId5" Type="http://schemas.openxmlformats.org/officeDocument/2006/relationships/oleObject" Target="../embeddings/oleObject81.bin"/><Relationship Id="rId4" Type="http://schemas.openxmlformats.org/officeDocument/2006/relationships/image" Target="../media/image123.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27.wmf"/><Relationship Id="rId5" Type="http://schemas.openxmlformats.org/officeDocument/2006/relationships/oleObject" Target="../embeddings/oleObject83.bin"/><Relationship Id="rId4" Type="http://schemas.openxmlformats.org/officeDocument/2006/relationships/image" Target="../media/image126.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2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29.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29.wmf"/></Relationships>
</file>

<file path=ppt/slides/_rels/slide72.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87.bin"/><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7.bin"/><Relationship Id="rId10" Type="http://schemas.openxmlformats.org/officeDocument/2006/relationships/image" Target="../media/image22.wmf"/><Relationship Id="rId4" Type="http://schemas.openxmlformats.org/officeDocument/2006/relationships/image" Target="../media/image19.emf"/><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hteck 6">
            <a:extLst>
              <a:ext uri="{FF2B5EF4-FFF2-40B4-BE49-F238E27FC236}">
                <a16:creationId xmlns:a16="http://schemas.microsoft.com/office/drawing/2014/main" id="{746C2C1D-0CE6-4845-AD57-F7E57FC62885}"/>
              </a:ext>
            </a:extLst>
          </p:cNvPr>
          <p:cNvSpPr/>
          <p:nvPr/>
        </p:nvSpPr>
        <p:spPr>
          <a:xfrm>
            <a:off x="-7786" y="1198433"/>
            <a:ext cx="12192001"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5200" b="1" cap="none" spc="0" dirty="0">
                <a:ln w="11430"/>
                <a:solidFill>
                  <a:srgbClr val="0000CC"/>
                </a:solidFill>
                <a:effectLst>
                  <a:outerShdw blurRad="50800" dist="39000" dir="5460000" algn="tl">
                    <a:srgbClr val="000000">
                      <a:alpha val="38000"/>
                    </a:srgbClr>
                  </a:outerShdw>
                </a:effectLst>
              </a:rPr>
              <a:t>Quantum </a:t>
            </a:r>
            <a:r>
              <a:rPr lang="de-DE" sz="5200" b="1" cap="none" spc="0" dirty="0" err="1">
                <a:ln w="11430"/>
                <a:solidFill>
                  <a:srgbClr val="0000CC"/>
                </a:solidFill>
                <a:effectLst>
                  <a:outerShdw blurRad="50800" dist="39000" dir="5460000" algn="tl">
                    <a:srgbClr val="000000">
                      <a:alpha val="38000"/>
                    </a:srgbClr>
                  </a:outerShdw>
                </a:effectLst>
              </a:rPr>
              <a:t>transport</a:t>
            </a:r>
            <a:r>
              <a:rPr lang="de-DE" sz="5200" b="1" cap="none" spc="0" dirty="0">
                <a:ln w="11430"/>
                <a:solidFill>
                  <a:srgbClr val="0000CC"/>
                </a:solidFill>
                <a:effectLst>
                  <a:outerShdw blurRad="50800" dist="39000" dir="5460000" algn="tl">
                    <a:srgbClr val="000000">
                      <a:alpha val="38000"/>
                    </a:srgbClr>
                  </a:outerShdw>
                </a:effectLst>
              </a:rPr>
              <a:t> </a:t>
            </a:r>
            <a:r>
              <a:rPr lang="de-DE" sz="5200" b="1" dirty="0">
                <a:ln w="11430"/>
                <a:solidFill>
                  <a:srgbClr val="0000CC"/>
                </a:solidFill>
                <a:effectLst>
                  <a:outerShdw blurRad="50800" dist="39000" dir="5460000" algn="tl">
                    <a:srgbClr val="000000">
                      <a:alpha val="38000"/>
                    </a:srgbClr>
                  </a:outerShdw>
                </a:effectLst>
              </a:rPr>
              <a:t>in </a:t>
            </a:r>
            <a:r>
              <a:rPr lang="de-DE" sz="5200" b="1" dirty="0" err="1">
                <a:ln w="11430"/>
                <a:solidFill>
                  <a:srgbClr val="0000CC"/>
                </a:solidFill>
                <a:effectLst>
                  <a:outerShdw blurRad="50800" dist="39000" dir="5460000" algn="tl">
                    <a:srgbClr val="000000">
                      <a:alpha val="38000"/>
                    </a:srgbClr>
                  </a:outerShdw>
                </a:effectLst>
              </a:rPr>
              <a:t>Mesoscopic</a:t>
            </a:r>
            <a:r>
              <a:rPr lang="de-DE" sz="5200" b="1" dirty="0">
                <a:ln w="11430"/>
                <a:solidFill>
                  <a:srgbClr val="0000CC"/>
                </a:solidFill>
                <a:effectLst>
                  <a:outerShdw blurRad="50800" dist="39000" dir="5460000" algn="tl">
                    <a:srgbClr val="000000">
                      <a:alpha val="38000"/>
                    </a:srgbClr>
                  </a:outerShdw>
                </a:effectLst>
              </a:rPr>
              <a:t> </a:t>
            </a:r>
            <a:r>
              <a:rPr lang="de-DE" sz="5200" b="1" dirty="0" err="1">
                <a:ln w="11430"/>
                <a:solidFill>
                  <a:srgbClr val="0000CC"/>
                </a:solidFill>
                <a:effectLst>
                  <a:outerShdw blurRad="50800" dist="39000" dir="5460000" algn="tl">
                    <a:srgbClr val="000000">
                      <a:alpha val="38000"/>
                    </a:srgbClr>
                  </a:outerShdw>
                </a:effectLst>
              </a:rPr>
              <a:t>systems</a:t>
            </a:r>
            <a:endParaRPr lang="de-DE" sz="5200" b="1" cap="none" spc="0" dirty="0">
              <a:ln w="11430"/>
              <a:solidFill>
                <a:srgbClr val="0000CC"/>
              </a:solidFill>
              <a:effectLst>
                <a:outerShdw blurRad="50800" dist="39000" dir="5460000" algn="tl">
                  <a:srgbClr val="000000">
                    <a:alpha val="38000"/>
                  </a:srgbClr>
                </a:outerShdw>
              </a:effectLst>
            </a:endParaRPr>
          </a:p>
          <a:p>
            <a:pPr algn="ctr"/>
            <a:r>
              <a:rPr lang="de-DE" sz="5200" dirty="0">
                <a:ln w="11430"/>
                <a:solidFill>
                  <a:srgbClr val="0000CC"/>
                </a:solidFill>
                <a:effectLst>
                  <a:outerShdw blurRad="50800" dist="39000" dir="5460000" algn="tl">
                    <a:srgbClr val="000000">
                      <a:alpha val="38000"/>
                    </a:srgbClr>
                  </a:outerShdw>
                </a:effectLst>
              </a:rPr>
              <a:t>(PHYS-462)</a:t>
            </a:r>
            <a:endParaRPr lang="de-DE" sz="5200" cap="none" spc="0" dirty="0">
              <a:ln w="11430"/>
              <a:solidFill>
                <a:srgbClr val="0000CC"/>
              </a:solidFill>
              <a:effectLst>
                <a:outerShdw blurRad="50800" dist="39000" dir="5460000" algn="tl">
                  <a:srgbClr val="000000">
                    <a:alpha val="38000"/>
                  </a:srgbClr>
                </a:outerShdw>
              </a:effectLst>
            </a:endParaRPr>
          </a:p>
        </p:txBody>
      </p:sp>
      <p:pic>
        <p:nvPicPr>
          <p:cNvPr id="1026" name="Picture 2" descr="Geometric Computing Laboratory">
            <a:extLst>
              <a:ext uri="{FF2B5EF4-FFF2-40B4-BE49-F238E27FC236}">
                <a16:creationId xmlns:a16="http://schemas.microsoft.com/office/drawing/2014/main" id="{4234FB2D-2F15-4744-BBED-57010F0B9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92" y="161216"/>
            <a:ext cx="2332595" cy="679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760100400">
            <a:extLst>
              <a:ext uri="{FF2B5EF4-FFF2-40B4-BE49-F238E27FC236}">
                <a16:creationId xmlns:a16="http://schemas.microsoft.com/office/drawing/2014/main" id="{D791486A-2894-DD48-A5FB-402C65E04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5550" y="118352"/>
            <a:ext cx="1341120" cy="841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8162B3A-5D5F-8643-AB87-89DDF8DF685C}"/>
              </a:ext>
            </a:extLst>
          </p:cNvPr>
          <p:cNvSpPr>
            <a:spLocks noChangeArrowheads="1"/>
          </p:cNvSpPr>
          <p:nvPr/>
        </p:nvSpPr>
        <p:spPr bwMode="auto">
          <a:xfrm>
            <a:off x="6458825" y="82945"/>
            <a:ext cx="464446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CH" altLang="en-CH" sz="2200" b="0" i="0" u="none" strike="noStrike" cap="none" normalizeH="0" baseline="0" dirty="0">
                <a:ln>
                  <a:noFill/>
                </a:ln>
                <a:solidFill>
                  <a:schemeClr val="tx1"/>
                </a:solidFill>
                <a:effectLst/>
                <a:latin typeface="AmericanTypewriter" panose="02090604020004020304" pitchFamily="18" charset="77"/>
              </a:rPr>
              <a:t>Laboratory of Quantum Physics: Topology and Correlations </a:t>
            </a:r>
            <a:endParaRPr kumimoji="0" lang="en-CH" altLang="en-CH" sz="22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C96C0818-FA82-234C-BB30-AC4762B4D8F5}"/>
              </a:ext>
            </a:extLst>
          </p:cNvPr>
          <p:cNvPicPr>
            <a:picLocks noChangeAspect="1"/>
          </p:cNvPicPr>
          <p:nvPr/>
        </p:nvPicPr>
        <p:blipFill>
          <a:blip r:embed="rId4"/>
          <a:stretch>
            <a:fillRect/>
          </a:stretch>
        </p:blipFill>
        <p:spPr>
          <a:xfrm>
            <a:off x="258204" y="4177190"/>
            <a:ext cx="3661811" cy="2519594"/>
          </a:xfrm>
          <a:prstGeom prst="rect">
            <a:avLst/>
          </a:prstGeom>
        </p:spPr>
      </p:pic>
      <p:pic>
        <p:nvPicPr>
          <p:cNvPr id="1033" name="Picture 9" descr="Benjamin Sacépé – Institut Néel">
            <a:extLst>
              <a:ext uri="{FF2B5EF4-FFF2-40B4-BE49-F238E27FC236}">
                <a16:creationId xmlns:a16="http://schemas.microsoft.com/office/drawing/2014/main" id="{E6326A49-251C-5B4E-B762-D48521EADA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448"/>
          <a:stretch/>
        </p:blipFill>
        <p:spPr bwMode="auto">
          <a:xfrm>
            <a:off x="8145223" y="4177190"/>
            <a:ext cx="3861912" cy="251959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Angle Graphene Is BACK with an Even Bigger Twist ">
            <a:extLst>
              <a:ext uri="{FF2B5EF4-FFF2-40B4-BE49-F238E27FC236}">
                <a16:creationId xmlns:a16="http://schemas.microsoft.com/office/drawing/2014/main" id="{B9F3AE5C-4B22-9947-B2FA-6A13E6205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727" y="3139973"/>
            <a:ext cx="4243212" cy="2519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6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4514" name="Group 2"/>
          <p:cNvGrpSpPr>
            <a:grpSpLocks/>
          </p:cNvGrpSpPr>
          <p:nvPr/>
        </p:nvGrpSpPr>
        <p:grpSpPr bwMode="auto">
          <a:xfrm>
            <a:off x="2232028" y="2251078"/>
            <a:ext cx="8228013" cy="2557463"/>
            <a:chOff x="350" y="590"/>
            <a:chExt cx="5183" cy="1611"/>
          </a:xfrm>
        </p:grpSpPr>
        <p:sp>
          <p:nvSpPr>
            <p:cNvPr id="704515" name="AutoShape 3"/>
            <p:cNvSpPr>
              <a:spLocks noChangeArrowheads="1"/>
            </p:cNvSpPr>
            <p:nvPr/>
          </p:nvSpPr>
          <p:spPr bwMode="auto">
            <a:xfrm>
              <a:off x="350" y="650"/>
              <a:ext cx="72" cy="1509"/>
            </a:xfrm>
            <a:prstGeom prst="upArrow">
              <a:avLst>
                <a:gd name="adj1" fmla="val 38889"/>
                <a:gd name="adj2" fmla="val 530944"/>
              </a:avLst>
            </a:prstGeom>
            <a:solidFill>
              <a:srgbClr val="FF0000"/>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rtl="1"/>
              <a:endParaRPr lang="en-US" sz="2000" b="0">
                <a:solidFill>
                  <a:srgbClr val="000000"/>
                </a:solidFill>
                <a:cs typeface="Times New Roman" pitchFamily="18" charset="0"/>
              </a:endParaRPr>
            </a:p>
          </p:txBody>
        </p:sp>
        <p:sp>
          <p:nvSpPr>
            <p:cNvPr id="704516" name="Freeform 4" descr="Narrow vertical"/>
            <p:cNvSpPr>
              <a:spLocks/>
            </p:cNvSpPr>
            <p:nvPr/>
          </p:nvSpPr>
          <p:spPr bwMode="auto">
            <a:xfrm>
              <a:off x="552" y="590"/>
              <a:ext cx="235" cy="1611"/>
            </a:xfrm>
            <a:custGeom>
              <a:avLst/>
              <a:gdLst>
                <a:gd name="T0" fmla="*/ 235 w 235"/>
                <a:gd name="T1" fmla="*/ 1567 h 1611"/>
                <a:gd name="T2" fmla="*/ 120 w 235"/>
                <a:gd name="T3" fmla="*/ 1355 h 1611"/>
                <a:gd name="T4" fmla="*/ 0 w 235"/>
                <a:gd name="T5" fmla="*/ 36 h 1611"/>
                <a:gd name="T6" fmla="*/ 6 w 235"/>
                <a:gd name="T7" fmla="*/ 1570 h 1611"/>
              </a:gdLst>
              <a:ahLst/>
              <a:cxnLst>
                <a:cxn ang="0">
                  <a:pos x="T0" y="T1"/>
                </a:cxn>
                <a:cxn ang="0">
                  <a:pos x="T2" y="T3"/>
                </a:cxn>
                <a:cxn ang="0">
                  <a:pos x="T4" y="T5"/>
                </a:cxn>
                <a:cxn ang="0">
                  <a:pos x="T6" y="T7"/>
                </a:cxn>
              </a:cxnLst>
              <a:rect l="0" t="0" r="r" b="b"/>
              <a:pathLst>
                <a:path w="235" h="1611">
                  <a:moveTo>
                    <a:pt x="235" y="1567"/>
                  </a:moveTo>
                  <a:cubicBezTo>
                    <a:pt x="216" y="1535"/>
                    <a:pt x="159" y="1611"/>
                    <a:pt x="120" y="1355"/>
                  </a:cubicBezTo>
                  <a:cubicBezTo>
                    <a:pt x="81" y="1098"/>
                    <a:pt x="19" y="0"/>
                    <a:pt x="0" y="36"/>
                  </a:cubicBezTo>
                  <a:lnTo>
                    <a:pt x="6" y="1570"/>
                  </a:ln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17" name="Freeform 5" descr="Narrow vertical"/>
            <p:cNvSpPr>
              <a:spLocks/>
            </p:cNvSpPr>
            <p:nvPr/>
          </p:nvSpPr>
          <p:spPr bwMode="auto">
            <a:xfrm>
              <a:off x="956" y="634"/>
              <a:ext cx="500"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18" name="Freeform 6" descr="Narrow vertical"/>
            <p:cNvSpPr>
              <a:spLocks/>
            </p:cNvSpPr>
            <p:nvPr/>
          </p:nvSpPr>
          <p:spPr bwMode="auto">
            <a:xfrm>
              <a:off x="622"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19" name="Freeform 7" descr="Narrow vertical"/>
            <p:cNvSpPr>
              <a:spLocks/>
            </p:cNvSpPr>
            <p:nvPr/>
          </p:nvSpPr>
          <p:spPr bwMode="auto">
            <a:xfrm>
              <a:off x="1290"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0" name="Freeform 8" descr="Narrow vertical"/>
            <p:cNvSpPr>
              <a:spLocks/>
            </p:cNvSpPr>
            <p:nvPr/>
          </p:nvSpPr>
          <p:spPr bwMode="auto">
            <a:xfrm>
              <a:off x="1958" y="634"/>
              <a:ext cx="500"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1" name="Freeform 9" descr="Narrow vertical"/>
            <p:cNvSpPr>
              <a:spLocks/>
            </p:cNvSpPr>
            <p:nvPr/>
          </p:nvSpPr>
          <p:spPr bwMode="auto">
            <a:xfrm>
              <a:off x="1624"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2" name="Freeform 10" descr="Narrow vertical"/>
            <p:cNvSpPr>
              <a:spLocks/>
            </p:cNvSpPr>
            <p:nvPr/>
          </p:nvSpPr>
          <p:spPr bwMode="auto">
            <a:xfrm>
              <a:off x="2292"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3" name="Freeform 11" descr="Narrow vertical"/>
            <p:cNvSpPr>
              <a:spLocks/>
            </p:cNvSpPr>
            <p:nvPr/>
          </p:nvSpPr>
          <p:spPr bwMode="auto">
            <a:xfrm>
              <a:off x="2960" y="634"/>
              <a:ext cx="500"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4" name="Freeform 12" descr="Narrow vertical"/>
            <p:cNvSpPr>
              <a:spLocks/>
            </p:cNvSpPr>
            <p:nvPr/>
          </p:nvSpPr>
          <p:spPr bwMode="auto">
            <a:xfrm>
              <a:off x="2626"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5" name="Freeform 13" descr="Narrow vertical"/>
            <p:cNvSpPr>
              <a:spLocks/>
            </p:cNvSpPr>
            <p:nvPr/>
          </p:nvSpPr>
          <p:spPr bwMode="auto">
            <a:xfrm>
              <a:off x="3294"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6" name="Freeform 14" descr="Narrow vertical"/>
            <p:cNvSpPr>
              <a:spLocks/>
            </p:cNvSpPr>
            <p:nvPr/>
          </p:nvSpPr>
          <p:spPr bwMode="auto">
            <a:xfrm>
              <a:off x="3962" y="634"/>
              <a:ext cx="500"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7" name="Freeform 15" descr="Narrow vertical"/>
            <p:cNvSpPr>
              <a:spLocks/>
            </p:cNvSpPr>
            <p:nvPr/>
          </p:nvSpPr>
          <p:spPr bwMode="auto">
            <a:xfrm>
              <a:off x="3628"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8" name="Freeform 16" descr="Narrow vertical"/>
            <p:cNvSpPr>
              <a:spLocks/>
            </p:cNvSpPr>
            <p:nvPr/>
          </p:nvSpPr>
          <p:spPr bwMode="auto">
            <a:xfrm>
              <a:off x="4296"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29" name="Freeform 17" descr="Narrow vertical"/>
            <p:cNvSpPr>
              <a:spLocks/>
            </p:cNvSpPr>
            <p:nvPr/>
          </p:nvSpPr>
          <p:spPr bwMode="auto">
            <a:xfrm>
              <a:off x="4630" y="634"/>
              <a:ext cx="500"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30" name="Freeform 18" descr="Narrow vertical"/>
            <p:cNvSpPr>
              <a:spLocks/>
            </p:cNvSpPr>
            <p:nvPr/>
          </p:nvSpPr>
          <p:spPr bwMode="auto">
            <a:xfrm>
              <a:off x="4965" y="634"/>
              <a:ext cx="499" cy="1563"/>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31" name="Freeform 19" descr="Narrow vertical"/>
            <p:cNvSpPr>
              <a:spLocks/>
            </p:cNvSpPr>
            <p:nvPr/>
          </p:nvSpPr>
          <p:spPr bwMode="auto">
            <a:xfrm flipH="1">
              <a:off x="5298" y="590"/>
              <a:ext cx="235" cy="1611"/>
            </a:xfrm>
            <a:custGeom>
              <a:avLst/>
              <a:gdLst>
                <a:gd name="T0" fmla="*/ 235 w 235"/>
                <a:gd name="T1" fmla="*/ 1567 h 1611"/>
                <a:gd name="T2" fmla="*/ 120 w 235"/>
                <a:gd name="T3" fmla="*/ 1355 h 1611"/>
                <a:gd name="T4" fmla="*/ 0 w 235"/>
                <a:gd name="T5" fmla="*/ 36 h 1611"/>
                <a:gd name="T6" fmla="*/ 6 w 235"/>
                <a:gd name="T7" fmla="*/ 1570 h 1611"/>
              </a:gdLst>
              <a:ahLst/>
              <a:cxnLst>
                <a:cxn ang="0">
                  <a:pos x="T0" y="T1"/>
                </a:cxn>
                <a:cxn ang="0">
                  <a:pos x="T2" y="T3"/>
                </a:cxn>
                <a:cxn ang="0">
                  <a:pos x="T4" y="T5"/>
                </a:cxn>
                <a:cxn ang="0">
                  <a:pos x="T6" y="T7"/>
                </a:cxn>
              </a:cxnLst>
              <a:rect l="0" t="0" r="r" b="b"/>
              <a:pathLst>
                <a:path w="235" h="1611">
                  <a:moveTo>
                    <a:pt x="235" y="1567"/>
                  </a:moveTo>
                  <a:cubicBezTo>
                    <a:pt x="216" y="1535"/>
                    <a:pt x="159" y="1611"/>
                    <a:pt x="120" y="1355"/>
                  </a:cubicBezTo>
                  <a:cubicBezTo>
                    <a:pt x="81" y="1098"/>
                    <a:pt x="19" y="0"/>
                    <a:pt x="0" y="36"/>
                  </a:cubicBezTo>
                  <a:lnTo>
                    <a:pt x="6" y="1570"/>
                  </a:lnTo>
                </a:path>
              </a:pathLst>
            </a:custGeom>
            <a:pattFill prst="narVert">
              <a:fgClr>
                <a:srgbClr val="FF0000"/>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grpSp>
      <p:grpSp>
        <p:nvGrpSpPr>
          <p:cNvPr id="704532" name="Group 20"/>
          <p:cNvGrpSpPr>
            <a:grpSpLocks/>
          </p:cNvGrpSpPr>
          <p:nvPr/>
        </p:nvGrpSpPr>
        <p:grpSpPr bwMode="auto">
          <a:xfrm>
            <a:off x="2232031" y="4124325"/>
            <a:ext cx="8232775" cy="636588"/>
            <a:chOff x="350" y="1776"/>
            <a:chExt cx="5186" cy="401"/>
          </a:xfrm>
        </p:grpSpPr>
        <p:sp>
          <p:nvSpPr>
            <p:cNvPr id="704533" name="Freeform 21" descr="Narrow vertical"/>
            <p:cNvSpPr>
              <a:spLocks/>
            </p:cNvSpPr>
            <p:nvPr/>
          </p:nvSpPr>
          <p:spPr bwMode="auto">
            <a:xfrm>
              <a:off x="558" y="1776"/>
              <a:ext cx="940" cy="401"/>
            </a:xfrm>
            <a:custGeom>
              <a:avLst/>
              <a:gdLst>
                <a:gd name="T0" fmla="*/ 940 w 940"/>
                <a:gd name="T1" fmla="*/ 390 h 401"/>
                <a:gd name="T2" fmla="*/ 479 w 940"/>
                <a:gd name="T3" fmla="*/ 337 h 401"/>
                <a:gd name="T4" fmla="*/ 0 w 940"/>
                <a:gd name="T5" fmla="*/ 8 h 401"/>
                <a:gd name="T6" fmla="*/ 0 w 940"/>
                <a:gd name="T7" fmla="*/ 386 h 401"/>
              </a:gdLst>
              <a:ahLst/>
              <a:cxnLst>
                <a:cxn ang="0">
                  <a:pos x="T0" y="T1"/>
                </a:cxn>
                <a:cxn ang="0">
                  <a:pos x="T2" y="T3"/>
                </a:cxn>
                <a:cxn ang="0">
                  <a:pos x="T4" y="T5"/>
                </a:cxn>
                <a:cxn ang="0">
                  <a:pos x="T6" y="T7"/>
                </a:cxn>
              </a:cxnLst>
              <a:rect l="0" t="0" r="r" b="b"/>
              <a:pathLst>
                <a:path w="940" h="401">
                  <a:moveTo>
                    <a:pt x="940" y="390"/>
                  </a:moveTo>
                  <a:cubicBezTo>
                    <a:pt x="863" y="382"/>
                    <a:pt x="636" y="401"/>
                    <a:pt x="479" y="337"/>
                  </a:cubicBezTo>
                  <a:cubicBezTo>
                    <a:pt x="322" y="273"/>
                    <a:pt x="80" y="0"/>
                    <a:pt x="0" y="8"/>
                  </a:cubicBezTo>
                  <a:lnTo>
                    <a:pt x="0" y="386"/>
                  </a:lnTo>
                </a:path>
              </a:pathLst>
            </a:custGeom>
            <a:pattFill prst="narVert">
              <a:fgClr>
                <a:srgbClr val="33CC33"/>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34" name="Freeform 22" descr="Narrow vertical"/>
            <p:cNvSpPr>
              <a:spLocks/>
            </p:cNvSpPr>
            <p:nvPr/>
          </p:nvSpPr>
          <p:spPr bwMode="auto">
            <a:xfrm>
              <a:off x="2048" y="1786"/>
              <a:ext cx="1998" cy="390"/>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33CC33"/>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35" name="AutoShape 23"/>
            <p:cNvSpPr>
              <a:spLocks noChangeArrowheads="1"/>
            </p:cNvSpPr>
            <p:nvPr/>
          </p:nvSpPr>
          <p:spPr bwMode="auto">
            <a:xfrm>
              <a:off x="350" y="1784"/>
              <a:ext cx="72" cy="377"/>
            </a:xfrm>
            <a:prstGeom prst="upArrow">
              <a:avLst>
                <a:gd name="adj1" fmla="val 38889"/>
                <a:gd name="adj2" fmla="val 132648"/>
              </a:avLst>
            </a:prstGeom>
            <a:solidFill>
              <a:srgbClr val="33CC33"/>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rtl="1"/>
              <a:endParaRPr lang="en-US" sz="2000" b="0">
                <a:solidFill>
                  <a:srgbClr val="000000"/>
                </a:solidFill>
                <a:cs typeface="Times New Roman" pitchFamily="18" charset="0"/>
              </a:endParaRPr>
            </a:p>
          </p:txBody>
        </p:sp>
        <p:sp>
          <p:nvSpPr>
            <p:cNvPr id="704536" name="Freeform 24" descr="Narrow vertical"/>
            <p:cNvSpPr>
              <a:spLocks/>
            </p:cNvSpPr>
            <p:nvPr/>
          </p:nvSpPr>
          <p:spPr bwMode="auto">
            <a:xfrm>
              <a:off x="774" y="1786"/>
              <a:ext cx="1998" cy="390"/>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33CC33"/>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37" name="Freeform 25" descr="Narrow vertical"/>
            <p:cNvSpPr>
              <a:spLocks/>
            </p:cNvSpPr>
            <p:nvPr/>
          </p:nvSpPr>
          <p:spPr bwMode="auto">
            <a:xfrm>
              <a:off x="3322" y="1786"/>
              <a:ext cx="1998" cy="390"/>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33CC33"/>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38" name="Freeform 26" descr="Narrow vertical"/>
            <p:cNvSpPr>
              <a:spLocks/>
            </p:cNvSpPr>
            <p:nvPr/>
          </p:nvSpPr>
          <p:spPr bwMode="auto">
            <a:xfrm flipH="1">
              <a:off x="4596" y="1776"/>
              <a:ext cx="940" cy="401"/>
            </a:xfrm>
            <a:custGeom>
              <a:avLst/>
              <a:gdLst>
                <a:gd name="T0" fmla="*/ 940 w 940"/>
                <a:gd name="T1" fmla="*/ 390 h 401"/>
                <a:gd name="T2" fmla="*/ 479 w 940"/>
                <a:gd name="T3" fmla="*/ 337 h 401"/>
                <a:gd name="T4" fmla="*/ 0 w 940"/>
                <a:gd name="T5" fmla="*/ 8 h 401"/>
                <a:gd name="T6" fmla="*/ 0 w 940"/>
                <a:gd name="T7" fmla="*/ 386 h 401"/>
              </a:gdLst>
              <a:ahLst/>
              <a:cxnLst>
                <a:cxn ang="0">
                  <a:pos x="T0" y="T1"/>
                </a:cxn>
                <a:cxn ang="0">
                  <a:pos x="T2" y="T3"/>
                </a:cxn>
                <a:cxn ang="0">
                  <a:pos x="T4" y="T5"/>
                </a:cxn>
                <a:cxn ang="0">
                  <a:pos x="T6" y="T7"/>
                </a:cxn>
              </a:cxnLst>
              <a:rect l="0" t="0" r="r" b="b"/>
              <a:pathLst>
                <a:path w="940" h="401">
                  <a:moveTo>
                    <a:pt x="940" y="390"/>
                  </a:moveTo>
                  <a:cubicBezTo>
                    <a:pt x="863" y="382"/>
                    <a:pt x="636" y="401"/>
                    <a:pt x="479" y="337"/>
                  </a:cubicBezTo>
                  <a:cubicBezTo>
                    <a:pt x="322" y="273"/>
                    <a:pt x="80" y="0"/>
                    <a:pt x="0" y="8"/>
                  </a:cubicBezTo>
                  <a:lnTo>
                    <a:pt x="0" y="386"/>
                  </a:lnTo>
                </a:path>
              </a:pathLst>
            </a:custGeom>
            <a:pattFill prst="narVert">
              <a:fgClr>
                <a:srgbClr val="33CC33"/>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grpSp>
      <p:grpSp>
        <p:nvGrpSpPr>
          <p:cNvPr id="704539" name="Group 27"/>
          <p:cNvGrpSpPr>
            <a:grpSpLocks/>
          </p:cNvGrpSpPr>
          <p:nvPr/>
        </p:nvGrpSpPr>
        <p:grpSpPr bwMode="auto">
          <a:xfrm>
            <a:off x="2232032" y="4487863"/>
            <a:ext cx="8245475" cy="265112"/>
            <a:chOff x="350" y="1999"/>
            <a:chExt cx="5194" cy="167"/>
          </a:xfrm>
        </p:grpSpPr>
        <p:sp>
          <p:nvSpPr>
            <p:cNvPr id="704540" name="Freeform 28" descr="Narrow vertical"/>
            <p:cNvSpPr>
              <a:spLocks/>
            </p:cNvSpPr>
            <p:nvPr/>
          </p:nvSpPr>
          <p:spPr bwMode="auto">
            <a:xfrm>
              <a:off x="552" y="1999"/>
              <a:ext cx="2352" cy="167"/>
            </a:xfrm>
            <a:custGeom>
              <a:avLst/>
              <a:gdLst>
                <a:gd name="T0" fmla="*/ 2352 w 2352"/>
                <a:gd name="T1" fmla="*/ 149 h 167"/>
                <a:gd name="T2" fmla="*/ 1196 w 2352"/>
                <a:gd name="T3" fmla="*/ 136 h 167"/>
                <a:gd name="T4" fmla="*/ 0 w 2352"/>
                <a:gd name="T5" fmla="*/ 5 h 167"/>
                <a:gd name="T6" fmla="*/ 2 w 2352"/>
                <a:gd name="T7" fmla="*/ 167 h 167"/>
              </a:gdLst>
              <a:ahLst/>
              <a:cxnLst>
                <a:cxn ang="0">
                  <a:pos x="T0" y="T1"/>
                </a:cxn>
                <a:cxn ang="0">
                  <a:pos x="T2" y="T3"/>
                </a:cxn>
                <a:cxn ang="0">
                  <a:pos x="T4" y="T5"/>
                </a:cxn>
                <a:cxn ang="0">
                  <a:pos x="T6" y="T7"/>
                </a:cxn>
              </a:cxnLst>
              <a:rect l="0" t="0" r="r" b="b"/>
              <a:pathLst>
                <a:path w="2352" h="167">
                  <a:moveTo>
                    <a:pt x="2352" y="149"/>
                  </a:moveTo>
                  <a:cubicBezTo>
                    <a:pt x="2159" y="148"/>
                    <a:pt x="1588" y="160"/>
                    <a:pt x="1196" y="136"/>
                  </a:cubicBezTo>
                  <a:cubicBezTo>
                    <a:pt x="804" y="112"/>
                    <a:pt x="199" y="0"/>
                    <a:pt x="0" y="5"/>
                  </a:cubicBezTo>
                  <a:lnTo>
                    <a:pt x="2" y="167"/>
                  </a:lnTo>
                </a:path>
              </a:pathLst>
            </a:custGeom>
            <a:pattFill prst="narVert">
              <a:fgClr>
                <a:srgbClr val="0000FF"/>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41" name="Freeform 29" descr="Narrow vertical"/>
            <p:cNvSpPr>
              <a:spLocks/>
            </p:cNvSpPr>
            <p:nvPr/>
          </p:nvSpPr>
          <p:spPr bwMode="auto">
            <a:xfrm>
              <a:off x="552" y="2005"/>
              <a:ext cx="4992" cy="155"/>
            </a:xfrm>
            <a:custGeom>
              <a:avLst/>
              <a:gdLst>
                <a:gd name="T0" fmla="*/ 2304 w 2304"/>
                <a:gd name="T1" fmla="*/ 583 h 596"/>
                <a:gd name="T2" fmla="*/ 1776 w 2304"/>
                <a:gd name="T3" fmla="*/ 499 h 596"/>
                <a:gd name="T4" fmla="*/ 1146 w 2304"/>
                <a:gd name="T5" fmla="*/ 1 h 596"/>
                <a:gd name="T6" fmla="*/ 504 w 2304"/>
                <a:gd name="T7" fmla="*/ 493 h 596"/>
                <a:gd name="T8" fmla="*/ 0 w 2304"/>
                <a:gd name="T9" fmla="*/ 583 h 596"/>
              </a:gdLst>
              <a:ahLst/>
              <a:cxnLst>
                <a:cxn ang="0">
                  <a:pos x="T0" y="T1"/>
                </a:cxn>
                <a:cxn ang="0">
                  <a:pos x="T2" y="T3"/>
                </a:cxn>
                <a:cxn ang="0">
                  <a:pos x="T4" y="T5"/>
                </a:cxn>
                <a:cxn ang="0">
                  <a:pos x="T6" y="T7"/>
                </a:cxn>
                <a:cxn ang="0">
                  <a:pos x="T8" y="T9"/>
                </a:cxn>
              </a:cxnLst>
              <a:rect l="0" t="0" r="r" b="b"/>
              <a:pathLst>
                <a:path w="2304" h="596">
                  <a:moveTo>
                    <a:pt x="2304" y="583"/>
                  </a:moveTo>
                  <a:cubicBezTo>
                    <a:pt x="2216" y="569"/>
                    <a:pt x="1969" y="596"/>
                    <a:pt x="1776" y="499"/>
                  </a:cubicBezTo>
                  <a:cubicBezTo>
                    <a:pt x="1583" y="402"/>
                    <a:pt x="1358" y="2"/>
                    <a:pt x="1146" y="1"/>
                  </a:cubicBezTo>
                  <a:cubicBezTo>
                    <a:pt x="934" y="0"/>
                    <a:pt x="695" y="396"/>
                    <a:pt x="504" y="493"/>
                  </a:cubicBezTo>
                  <a:cubicBezTo>
                    <a:pt x="313" y="590"/>
                    <a:pt x="105" y="564"/>
                    <a:pt x="0" y="583"/>
                  </a:cubicBezTo>
                </a:path>
              </a:pathLst>
            </a:custGeom>
            <a:pattFill prst="narVert">
              <a:fgClr>
                <a:srgbClr val="0000FF"/>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42" name="Freeform 30" descr="Narrow vertical"/>
            <p:cNvSpPr>
              <a:spLocks/>
            </p:cNvSpPr>
            <p:nvPr/>
          </p:nvSpPr>
          <p:spPr bwMode="auto">
            <a:xfrm flipH="1">
              <a:off x="3192" y="1999"/>
              <a:ext cx="2340" cy="167"/>
            </a:xfrm>
            <a:custGeom>
              <a:avLst/>
              <a:gdLst>
                <a:gd name="T0" fmla="*/ 2340 w 2340"/>
                <a:gd name="T1" fmla="*/ 158 h 167"/>
                <a:gd name="T2" fmla="*/ 1196 w 2340"/>
                <a:gd name="T3" fmla="*/ 136 h 167"/>
                <a:gd name="T4" fmla="*/ 0 w 2340"/>
                <a:gd name="T5" fmla="*/ 5 h 167"/>
                <a:gd name="T6" fmla="*/ 2 w 2340"/>
                <a:gd name="T7" fmla="*/ 167 h 167"/>
              </a:gdLst>
              <a:ahLst/>
              <a:cxnLst>
                <a:cxn ang="0">
                  <a:pos x="T0" y="T1"/>
                </a:cxn>
                <a:cxn ang="0">
                  <a:pos x="T2" y="T3"/>
                </a:cxn>
                <a:cxn ang="0">
                  <a:pos x="T4" y="T5"/>
                </a:cxn>
                <a:cxn ang="0">
                  <a:pos x="T6" y="T7"/>
                </a:cxn>
              </a:cxnLst>
              <a:rect l="0" t="0" r="r" b="b"/>
              <a:pathLst>
                <a:path w="2340" h="167">
                  <a:moveTo>
                    <a:pt x="2340" y="158"/>
                  </a:moveTo>
                  <a:cubicBezTo>
                    <a:pt x="2149" y="154"/>
                    <a:pt x="1586" y="161"/>
                    <a:pt x="1196" y="136"/>
                  </a:cubicBezTo>
                  <a:cubicBezTo>
                    <a:pt x="806" y="111"/>
                    <a:pt x="199" y="0"/>
                    <a:pt x="0" y="5"/>
                  </a:cubicBezTo>
                  <a:lnTo>
                    <a:pt x="2" y="167"/>
                  </a:lnTo>
                </a:path>
              </a:pathLst>
            </a:custGeom>
            <a:pattFill prst="narVert">
              <a:fgClr>
                <a:srgbClr val="0000FF"/>
              </a:fgClr>
              <a:bgClr>
                <a:schemeClr val="bg1"/>
              </a:bgClr>
            </a:pattFill>
            <a:ln>
              <a:noFill/>
            </a:ln>
            <a:effectLst/>
            <a:extLst>
              <a:ext uri="{91240B29-F687-4F45-9708-019B960494DF}">
                <a14:hiddenLine xmlns:a14="http://schemas.microsoft.com/office/drawing/2010/main" w="19050" cmpd="sng">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sp>
          <p:nvSpPr>
            <p:cNvPr id="704543" name="AutoShape 31"/>
            <p:cNvSpPr>
              <a:spLocks noChangeArrowheads="1"/>
            </p:cNvSpPr>
            <p:nvPr/>
          </p:nvSpPr>
          <p:spPr bwMode="auto">
            <a:xfrm>
              <a:off x="350" y="2004"/>
              <a:ext cx="72" cy="150"/>
            </a:xfrm>
            <a:prstGeom prst="upArrow">
              <a:avLst>
                <a:gd name="adj1" fmla="val 38889"/>
                <a:gd name="adj2" fmla="val 52778"/>
              </a:avLst>
            </a:prstGeom>
            <a:solidFill>
              <a:srgbClr val="0000FF"/>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rtl="1"/>
              <a:endParaRPr lang="en-US" sz="2000" b="0">
                <a:solidFill>
                  <a:srgbClr val="000000"/>
                </a:solidFill>
                <a:cs typeface="Times New Roman" pitchFamily="18" charset="0"/>
              </a:endParaRPr>
            </a:p>
          </p:txBody>
        </p:sp>
      </p:grpSp>
      <p:sp>
        <p:nvSpPr>
          <p:cNvPr id="704544" name="Line 32"/>
          <p:cNvSpPr>
            <a:spLocks noChangeShapeType="1"/>
          </p:cNvSpPr>
          <p:nvPr/>
        </p:nvSpPr>
        <p:spPr bwMode="auto">
          <a:xfrm flipH="1">
            <a:off x="2552700" y="4752975"/>
            <a:ext cx="79057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algn="r" rtl="1"/>
            <a:endParaRPr lang="en-US" sz="2000" b="0">
              <a:solidFill>
                <a:srgbClr val="000000"/>
              </a:solidFill>
              <a:cs typeface="Times New Roman" pitchFamily="18" charset="0"/>
            </a:endParaRPr>
          </a:p>
        </p:txBody>
      </p:sp>
      <p:sp>
        <p:nvSpPr>
          <p:cNvPr id="704546" name="Text Box 34"/>
          <p:cNvSpPr txBox="1">
            <a:spLocks noChangeArrowheads="1"/>
          </p:cNvSpPr>
          <p:nvPr/>
        </p:nvSpPr>
        <p:spPr bwMode="auto">
          <a:xfrm>
            <a:off x="1552582" y="3468691"/>
            <a:ext cx="103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r>
              <a:rPr lang="en-US" altLang="en-US" sz="2000" b="0" i="1">
                <a:solidFill>
                  <a:srgbClr val="000000"/>
                </a:solidFill>
                <a:cs typeface="Times New Roman" pitchFamily="18" charset="0"/>
              </a:rPr>
              <a:t>V</a:t>
            </a:r>
            <a:r>
              <a:rPr lang="en-US" altLang="en-US" sz="1600" b="0" i="1" baseline="-25000">
                <a:solidFill>
                  <a:srgbClr val="000000"/>
                </a:solidFill>
                <a:cs typeface="Times New Roman" pitchFamily="18" charset="0"/>
              </a:rPr>
              <a:t>applied</a:t>
            </a:r>
            <a:endParaRPr lang="en-US" altLang="en-US" sz="1600" b="0" i="1">
              <a:solidFill>
                <a:srgbClr val="000000"/>
              </a:solidFill>
              <a:cs typeface="Times New Roman" pitchFamily="18" charset="0"/>
            </a:endParaRPr>
          </a:p>
        </p:txBody>
      </p:sp>
      <p:grpSp>
        <p:nvGrpSpPr>
          <p:cNvPr id="704547" name="Group 35"/>
          <p:cNvGrpSpPr>
            <a:grpSpLocks/>
          </p:cNvGrpSpPr>
          <p:nvPr/>
        </p:nvGrpSpPr>
        <p:grpSpPr bwMode="auto">
          <a:xfrm>
            <a:off x="4486275" y="5019692"/>
            <a:ext cx="4095750" cy="520702"/>
            <a:chOff x="1866" y="3408"/>
            <a:chExt cx="2580" cy="328"/>
          </a:xfrm>
        </p:grpSpPr>
        <p:sp>
          <p:nvSpPr>
            <p:cNvPr id="704548" name="Text Box 36"/>
            <p:cNvSpPr txBox="1">
              <a:spLocks noChangeArrowheads="1"/>
            </p:cNvSpPr>
            <p:nvPr/>
          </p:nvSpPr>
          <p:spPr bwMode="auto">
            <a:xfrm>
              <a:off x="2779" y="3523"/>
              <a:ext cx="74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en-US" altLang="en-US" sz="1600" b="0" i="1">
                  <a:solidFill>
                    <a:srgbClr val="000000"/>
                  </a:solidFill>
                  <a:cs typeface="Times New Roman" pitchFamily="18" charset="0"/>
                </a:rPr>
                <a:t>~h/eV</a:t>
              </a:r>
              <a:r>
                <a:rPr lang="en-US" altLang="en-US" sz="1600" b="0" i="1" baseline="-25000">
                  <a:solidFill>
                    <a:srgbClr val="000000"/>
                  </a:solidFill>
                  <a:cs typeface="Times New Roman" pitchFamily="18" charset="0"/>
                </a:rPr>
                <a:t>applied</a:t>
              </a:r>
              <a:endParaRPr lang="en-US" altLang="en-US" sz="1600" b="0" i="1">
                <a:solidFill>
                  <a:srgbClr val="000000"/>
                </a:solidFill>
                <a:cs typeface="Times New Roman" pitchFamily="18" charset="0"/>
              </a:endParaRPr>
            </a:p>
          </p:txBody>
        </p:sp>
        <p:sp>
          <p:nvSpPr>
            <p:cNvPr id="704549" name="Line 37"/>
            <p:cNvSpPr>
              <a:spLocks noChangeShapeType="1"/>
            </p:cNvSpPr>
            <p:nvPr/>
          </p:nvSpPr>
          <p:spPr bwMode="auto">
            <a:xfrm>
              <a:off x="1866" y="3408"/>
              <a:ext cx="2580" cy="0"/>
            </a:xfrm>
            <a:prstGeom prst="line">
              <a:avLst/>
            </a:prstGeom>
            <a:noFill/>
            <a:ln w="28575" cap="sq">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cs typeface="Times New Roman" pitchFamily="18" charset="0"/>
              </a:endParaRPr>
            </a:p>
          </p:txBody>
        </p:sp>
      </p:grpSp>
      <p:sp>
        <p:nvSpPr>
          <p:cNvPr id="704551" name="Text Box 39"/>
          <p:cNvSpPr txBox="1">
            <a:spLocks noChangeArrowheads="1"/>
          </p:cNvSpPr>
          <p:nvPr/>
        </p:nvSpPr>
        <p:spPr bwMode="auto">
          <a:xfrm>
            <a:off x="3263273" y="6084891"/>
            <a:ext cx="5980601"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r>
              <a:rPr lang="en-US" altLang="en-US" sz="2000" b="0" dirty="0">
                <a:solidFill>
                  <a:srgbClr val="000000"/>
                </a:solidFill>
                <a:cs typeface="Times New Roman" pitchFamily="18" charset="0"/>
              </a:rPr>
              <a:t>zero- temperature ordered electrons are </a:t>
            </a:r>
            <a:r>
              <a:rPr lang="en-US" altLang="en-US" sz="2000" b="0" dirty="0">
                <a:solidFill>
                  <a:srgbClr val="FF0000"/>
                </a:solidFill>
                <a:cs typeface="Times New Roman" pitchFamily="18" charset="0"/>
              </a:rPr>
              <a:t>noiseless</a:t>
            </a:r>
            <a:r>
              <a:rPr lang="en-US" altLang="en-US" sz="2000" b="0" dirty="0">
                <a:solidFill>
                  <a:srgbClr val="000000"/>
                </a:solidFill>
                <a:cs typeface="Times New Roman" pitchFamily="18" charset="0"/>
              </a:rPr>
              <a:t> !</a:t>
            </a:r>
          </a:p>
        </p:txBody>
      </p:sp>
      <p:sp>
        <p:nvSpPr>
          <p:cNvPr id="704553" name="Rectangle 41"/>
          <p:cNvSpPr>
            <a:spLocks noChangeArrowheads="1"/>
          </p:cNvSpPr>
          <p:nvPr/>
        </p:nvSpPr>
        <p:spPr bwMode="auto">
          <a:xfrm>
            <a:off x="1873250" y="187325"/>
            <a:ext cx="7772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ctr"/>
          <a:lstStyle>
            <a:lvl1pPr algn="l">
              <a:defRPr sz="3000" b="1">
                <a:solidFill>
                  <a:schemeClr val="bg1"/>
                </a:solidFill>
                <a:latin typeface="Tahoma" pitchFamily="34" charset="0"/>
              </a:defRPr>
            </a:lvl1pPr>
            <a:lvl2pPr algn="l">
              <a:defRPr sz="3000" b="1">
                <a:solidFill>
                  <a:schemeClr val="bg1"/>
                </a:solidFill>
                <a:latin typeface="Tahoma" pitchFamily="34" charset="0"/>
              </a:defRPr>
            </a:lvl2pPr>
            <a:lvl3pPr algn="l">
              <a:defRPr sz="3000" b="1">
                <a:solidFill>
                  <a:schemeClr val="bg1"/>
                </a:solidFill>
                <a:latin typeface="Tahoma" pitchFamily="34" charset="0"/>
              </a:defRPr>
            </a:lvl3pPr>
            <a:lvl4pPr algn="l">
              <a:defRPr sz="3000" b="1">
                <a:solidFill>
                  <a:schemeClr val="bg1"/>
                </a:solidFill>
                <a:latin typeface="Tahoma" pitchFamily="34" charset="0"/>
              </a:defRPr>
            </a:lvl4pPr>
            <a:lvl5pPr algn="l">
              <a:defRPr sz="3000" b="1">
                <a:solidFill>
                  <a:schemeClr val="bg1"/>
                </a:solidFill>
                <a:latin typeface="Tahoma" pitchFamily="34" charset="0"/>
              </a:defRPr>
            </a:lvl5pPr>
            <a:lvl6pPr marL="457200" rtl="1" fontAlgn="base">
              <a:spcBef>
                <a:spcPct val="0"/>
              </a:spcBef>
              <a:spcAft>
                <a:spcPct val="0"/>
              </a:spcAft>
              <a:defRPr sz="3000" b="1">
                <a:solidFill>
                  <a:schemeClr val="bg1"/>
                </a:solidFill>
                <a:latin typeface="Tahoma" pitchFamily="34" charset="0"/>
              </a:defRPr>
            </a:lvl6pPr>
            <a:lvl7pPr marL="914400" rtl="1" fontAlgn="base">
              <a:spcBef>
                <a:spcPct val="0"/>
              </a:spcBef>
              <a:spcAft>
                <a:spcPct val="0"/>
              </a:spcAft>
              <a:defRPr sz="3000" b="1">
                <a:solidFill>
                  <a:schemeClr val="bg1"/>
                </a:solidFill>
                <a:latin typeface="Tahoma" pitchFamily="34" charset="0"/>
              </a:defRPr>
            </a:lvl7pPr>
            <a:lvl8pPr marL="1371600" rtl="1" fontAlgn="base">
              <a:spcBef>
                <a:spcPct val="0"/>
              </a:spcBef>
              <a:spcAft>
                <a:spcPct val="0"/>
              </a:spcAft>
              <a:defRPr sz="3000" b="1">
                <a:solidFill>
                  <a:schemeClr val="bg1"/>
                </a:solidFill>
                <a:latin typeface="Tahoma" pitchFamily="34" charset="0"/>
              </a:defRPr>
            </a:lvl8pPr>
            <a:lvl9pPr marL="1828800" rtl="1" fontAlgn="base">
              <a:spcBef>
                <a:spcPct val="0"/>
              </a:spcBef>
              <a:spcAft>
                <a:spcPct val="0"/>
              </a:spcAft>
              <a:defRPr sz="3000" b="1">
                <a:solidFill>
                  <a:schemeClr val="bg1"/>
                </a:solidFill>
                <a:latin typeface="Tahoma" pitchFamily="34" charset="0"/>
              </a:defRPr>
            </a:lvl9pPr>
          </a:lstStyle>
          <a:p>
            <a:r>
              <a:rPr lang="en-US" altLang="en-US" sz="2800" dirty="0">
                <a:solidFill>
                  <a:srgbClr val="FFFFFF"/>
                </a:solidFill>
                <a:cs typeface="Times New Roman" pitchFamily="18" charset="0"/>
              </a:rPr>
              <a:t>shot noise =0 …. </a:t>
            </a:r>
            <a:r>
              <a:rPr lang="en-US" altLang="en-US" sz="2000" b="0" dirty="0">
                <a:solidFill>
                  <a:srgbClr val="FFFF00"/>
                </a:solidFill>
                <a:cs typeface="Times New Roman" pitchFamily="18" charset="0"/>
              </a:rPr>
              <a:t>full Fermi sea</a:t>
            </a:r>
            <a:r>
              <a:rPr lang="en-US" altLang="en-US" sz="2000" dirty="0">
                <a:solidFill>
                  <a:srgbClr val="FFFF00"/>
                </a:solidFill>
                <a:cs typeface="Times New Roman" pitchFamily="18" charset="0"/>
              </a:rPr>
              <a:t>   </a:t>
            </a:r>
            <a:r>
              <a:rPr lang="en-US" altLang="en-US" sz="2000" b="0" dirty="0">
                <a:solidFill>
                  <a:srgbClr val="FFFF00"/>
                </a:solidFill>
                <a:cs typeface="Times New Roman" pitchFamily="18" charset="0"/>
              </a:rPr>
              <a:t>(</a:t>
            </a:r>
            <a:r>
              <a:rPr lang="en-US" altLang="en-US" sz="1800" b="0" dirty="0">
                <a:solidFill>
                  <a:srgbClr val="FFFF00"/>
                </a:solidFill>
                <a:cs typeface="Times New Roman" pitchFamily="18" charset="0"/>
              </a:rPr>
              <a:t>un-partitioned electrons)</a:t>
            </a:r>
            <a:endParaRPr lang="en-US" altLang="en-US" sz="2000" b="0" dirty="0">
              <a:solidFill>
                <a:srgbClr val="FFFF00"/>
              </a:solidFill>
              <a:cs typeface="Times New Roman" pitchFamily="18" charset="0"/>
            </a:endParaRPr>
          </a:p>
        </p:txBody>
      </p:sp>
      <p:sp>
        <p:nvSpPr>
          <p:cNvPr id="704554" name="Rectangle 42" descr="Narrow vertical"/>
          <p:cNvSpPr>
            <a:spLocks noChangeArrowheads="1"/>
          </p:cNvSpPr>
          <p:nvPr/>
        </p:nvSpPr>
        <p:spPr bwMode="auto">
          <a:xfrm>
            <a:off x="2476501" y="2320925"/>
            <a:ext cx="7988300" cy="2400300"/>
          </a:xfrm>
          <a:prstGeom prst="rect">
            <a:avLst/>
          </a:prstGeom>
          <a:pattFill prst="narVert">
            <a:fgClr>
              <a:srgbClr val="FF0000"/>
            </a:fgClr>
            <a:bgClr>
              <a:srgbClr val="FFFFFF"/>
            </a:bgClr>
          </a:patt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2000" b="0">
              <a:solidFill>
                <a:srgbClr val="000000"/>
              </a:solidFill>
              <a:cs typeface="Times New Roman" pitchFamily="18" charset="0"/>
            </a:endParaRPr>
          </a:p>
        </p:txBody>
      </p:sp>
      <p:sp>
        <p:nvSpPr>
          <p:cNvPr id="40" name="Text Box 156"/>
          <p:cNvSpPr txBox="1">
            <a:spLocks noChangeArrowheads="1"/>
          </p:cNvSpPr>
          <p:nvPr/>
        </p:nvSpPr>
        <p:spPr bwMode="auto">
          <a:xfrm>
            <a:off x="9090026" y="6191266"/>
            <a:ext cx="1375688" cy="58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b="0" dirty="0" err="1">
                <a:solidFill>
                  <a:srgbClr val="000000"/>
                </a:solidFill>
              </a:rPr>
              <a:t>Khlus</a:t>
            </a:r>
            <a:r>
              <a:rPr lang="en-US" altLang="en-US" sz="1600" b="0" dirty="0">
                <a:solidFill>
                  <a:srgbClr val="000000"/>
                </a:solidFill>
              </a:rPr>
              <a:t>    1987</a:t>
            </a:r>
          </a:p>
          <a:p>
            <a:pPr eaLnBrk="0" hangingPunct="0"/>
            <a:r>
              <a:rPr lang="en-US" altLang="en-US" sz="1600" b="0" dirty="0" err="1">
                <a:solidFill>
                  <a:srgbClr val="000000"/>
                </a:solidFill>
              </a:rPr>
              <a:t>Lesovik</a:t>
            </a:r>
            <a:r>
              <a:rPr lang="en-US" altLang="en-US" sz="1600" b="0" dirty="0">
                <a:solidFill>
                  <a:srgbClr val="000000"/>
                </a:solidFill>
              </a:rPr>
              <a:t> 1989</a:t>
            </a:r>
          </a:p>
        </p:txBody>
      </p:sp>
    </p:spTree>
    <p:extLst>
      <p:ext uri="{BB962C8B-B14F-4D97-AF65-F5344CB8AC3E}">
        <p14:creationId xmlns:p14="http://schemas.microsoft.com/office/powerpoint/2010/main" val="172532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453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70454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nodeType="clickEffect">
                                  <p:stCondLst>
                                    <p:cond delay="0"/>
                                  </p:stCondLst>
                                  <p:childTnLst>
                                    <p:animEffect transition="out" filter="blinds(horizontal)">
                                      <p:cBhvr>
                                        <p:cTn id="13" dur="500"/>
                                        <p:tgtEl>
                                          <p:spTgt spid="704539"/>
                                        </p:tgtEl>
                                      </p:cBhvr>
                                    </p:animEffect>
                                    <p:set>
                                      <p:cBhvr>
                                        <p:cTn id="14" dur="1" fill="hold">
                                          <p:stCondLst>
                                            <p:cond delay="499"/>
                                          </p:stCondLst>
                                        </p:cTn>
                                        <p:tgtEl>
                                          <p:spTgt spid="704539"/>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500"/>
                                        <p:tgtEl>
                                          <p:spTgt spid="704547"/>
                                        </p:tgtEl>
                                      </p:cBhvr>
                                    </p:animEffect>
                                    <p:set>
                                      <p:cBhvr>
                                        <p:cTn id="17" dur="1" fill="hold">
                                          <p:stCondLst>
                                            <p:cond delay="499"/>
                                          </p:stCondLst>
                                        </p:cTn>
                                        <p:tgtEl>
                                          <p:spTgt spid="704547"/>
                                        </p:tgtEl>
                                        <p:attrNameLst>
                                          <p:attrName>style.visibility</p:attrName>
                                        </p:attrNameLst>
                                      </p:cBhvr>
                                      <p:to>
                                        <p:strVal val="hidden"/>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7045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704532"/>
                                        </p:tgtEl>
                                      </p:cBhvr>
                                    </p:animEffect>
                                    <p:set>
                                      <p:cBhvr>
                                        <p:cTn id="25" dur="1" fill="hold">
                                          <p:stCondLst>
                                            <p:cond delay="499"/>
                                          </p:stCondLst>
                                        </p:cTn>
                                        <p:tgtEl>
                                          <p:spTgt spid="704532"/>
                                        </p:tgtEl>
                                        <p:attrNameLst>
                                          <p:attrName>style.visibility</p:attrName>
                                        </p:attrNameLst>
                                      </p:cBhvr>
                                      <p:to>
                                        <p:strVal val="hidden"/>
                                      </p:to>
                                    </p:set>
                                  </p:childTnLst>
                                </p:cTn>
                              </p:par>
                            </p:childTnLst>
                          </p:cTn>
                        </p:par>
                        <p:par>
                          <p:cTn id="26" fill="hold" nodeType="afterGroup">
                            <p:stCondLst>
                              <p:cond delay="500"/>
                            </p:stCondLst>
                            <p:childTnLst>
                              <p:par>
                                <p:cTn id="27" presetID="1" presetClass="entr" presetSubtype="0" fill="hold" nodeType="afterEffect">
                                  <p:stCondLst>
                                    <p:cond delay="0"/>
                                  </p:stCondLst>
                                  <p:childTnLst>
                                    <p:set>
                                      <p:cBhvr>
                                        <p:cTn id="28" dur="1" fill="hold">
                                          <p:stCondLst>
                                            <p:cond delay="0"/>
                                          </p:stCondLst>
                                        </p:cTn>
                                        <p:tgtEl>
                                          <p:spTgt spid="70451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04551"/>
                                        </p:tgtEl>
                                        <p:attrNameLst>
                                          <p:attrName>style.visibility</p:attrName>
                                        </p:attrNameLst>
                                      </p:cBhvr>
                                      <p:to>
                                        <p:strVal val="visible"/>
                                      </p:to>
                                    </p:set>
                                    <p:anim calcmode="lin" valueType="num">
                                      <p:cBhvr additive="base">
                                        <p:cTn id="33" dur="2000" fill="hold"/>
                                        <p:tgtEl>
                                          <p:spTgt spid="704551"/>
                                        </p:tgtEl>
                                        <p:attrNameLst>
                                          <p:attrName>ppt_x</p:attrName>
                                        </p:attrNameLst>
                                      </p:cBhvr>
                                      <p:tavLst>
                                        <p:tav tm="0">
                                          <p:val>
                                            <p:strVal val="#ppt_x"/>
                                          </p:val>
                                        </p:tav>
                                        <p:tav tm="100000">
                                          <p:val>
                                            <p:strVal val="#ppt_x"/>
                                          </p:val>
                                        </p:tav>
                                      </p:tavLst>
                                    </p:anim>
                                    <p:anim calcmode="lin" valueType="num">
                                      <p:cBhvr additive="base">
                                        <p:cTn id="34" dur="2000" fill="hold"/>
                                        <p:tgtEl>
                                          <p:spTgt spid="704551"/>
                                        </p:tgtEl>
                                        <p:attrNameLst>
                                          <p:attrName>ppt_y</p:attrName>
                                        </p:attrNameLst>
                                      </p:cBhvr>
                                      <p:tavLst>
                                        <p:tav tm="0">
                                          <p:val>
                                            <p:strVal val="1+#ppt_h/2"/>
                                          </p:val>
                                        </p:tav>
                                        <p:tav tm="100000">
                                          <p:val>
                                            <p:strVal val="#ppt_y"/>
                                          </p:val>
                                        </p:tav>
                                      </p:tavLst>
                                    </p:anim>
                                  </p:childTnLst>
                                </p:cTn>
                              </p:par>
                              <p:par>
                                <p:cTn id="35" presetID="55" presetClass="entr" presetSubtype="0" fill="hold" grpId="0" nodeType="withEffect">
                                  <p:stCondLst>
                                    <p:cond delay="0"/>
                                  </p:stCondLst>
                                  <p:childTnLst>
                                    <p:set>
                                      <p:cBhvr>
                                        <p:cTn id="36" dur="1" fill="hold">
                                          <p:stCondLst>
                                            <p:cond delay="0"/>
                                          </p:stCondLst>
                                        </p:cTn>
                                        <p:tgtEl>
                                          <p:spTgt spid="704554"/>
                                        </p:tgtEl>
                                        <p:attrNameLst>
                                          <p:attrName>style.visibility</p:attrName>
                                        </p:attrNameLst>
                                      </p:cBhvr>
                                      <p:to>
                                        <p:strVal val="visible"/>
                                      </p:to>
                                    </p:set>
                                    <p:anim calcmode="lin" valueType="num">
                                      <p:cBhvr>
                                        <p:cTn id="37" dur="3000" fill="hold"/>
                                        <p:tgtEl>
                                          <p:spTgt spid="704554"/>
                                        </p:tgtEl>
                                        <p:attrNameLst>
                                          <p:attrName>ppt_w</p:attrName>
                                        </p:attrNameLst>
                                      </p:cBhvr>
                                      <p:tavLst>
                                        <p:tav tm="0">
                                          <p:val>
                                            <p:strVal val="#ppt_w*0.70"/>
                                          </p:val>
                                        </p:tav>
                                        <p:tav tm="100000">
                                          <p:val>
                                            <p:strVal val="#ppt_w"/>
                                          </p:val>
                                        </p:tav>
                                      </p:tavLst>
                                    </p:anim>
                                    <p:anim calcmode="lin" valueType="num">
                                      <p:cBhvr>
                                        <p:cTn id="38" dur="3000" fill="hold"/>
                                        <p:tgtEl>
                                          <p:spTgt spid="704554"/>
                                        </p:tgtEl>
                                        <p:attrNameLst>
                                          <p:attrName>ppt_h</p:attrName>
                                        </p:attrNameLst>
                                      </p:cBhvr>
                                      <p:tavLst>
                                        <p:tav tm="0">
                                          <p:val>
                                            <p:strVal val="#ppt_h"/>
                                          </p:val>
                                        </p:tav>
                                        <p:tav tm="100000">
                                          <p:val>
                                            <p:strVal val="#ppt_h"/>
                                          </p:val>
                                        </p:tav>
                                      </p:tavLst>
                                    </p:anim>
                                    <p:animEffect transition="in" filter="fade">
                                      <p:cBhvr>
                                        <p:cTn id="39" dur="3000"/>
                                        <p:tgtEl>
                                          <p:spTgt spid="704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51" grpId="0"/>
      <p:bldP spid="7045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332761" y="145851"/>
            <a:ext cx="7027565" cy="1581931"/>
            <a:chOff x="808760" y="145850"/>
            <a:chExt cx="7027565" cy="1581931"/>
          </a:xfrm>
        </p:grpSpPr>
        <p:sp>
          <p:nvSpPr>
            <p:cNvPr id="2" name="Rectangle 19"/>
            <p:cNvSpPr>
              <a:spLocks noChangeArrowheads="1"/>
            </p:cNvSpPr>
            <p:nvPr/>
          </p:nvSpPr>
          <p:spPr bwMode="auto">
            <a:xfrm>
              <a:off x="808760" y="145850"/>
              <a:ext cx="7027565"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hlink"/>
                  </a:solidFill>
                  <a:latin typeface="Times New Roman" panose="02020603050405020304" pitchFamily="18" charset="0"/>
                  <a:cs typeface="Arial" panose="020B0604020202020204" pitchFamily="34" charset="0"/>
                </a:defRPr>
              </a:lvl1pPr>
              <a:lvl2pPr marL="742950" indent="-285750">
                <a:defRPr sz="2400">
                  <a:solidFill>
                    <a:schemeClr val="hlink"/>
                  </a:solidFill>
                  <a:latin typeface="Times New Roman" panose="02020603050405020304" pitchFamily="18" charset="0"/>
                  <a:cs typeface="Arial" panose="020B0604020202020204" pitchFamily="34" charset="0"/>
                </a:defRPr>
              </a:lvl2pPr>
              <a:lvl3pPr marL="1143000" indent="-228600">
                <a:defRPr sz="2400">
                  <a:solidFill>
                    <a:schemeClr val="hlink"/>
                  </a:solidFill>
                  <a:latin typeface="Times New Roman" panose="02020603050405020304" pitchFamily="18" charset="0"/>
                  <a:cs typeface="Arial" panose="020B0604020202020204" pitchFamily="34" charset="0"/>
                </a:defRPr>
              </a:lvl3pPr>
              <a:lvl4pPr marL="1600200" indent="-228600">
                <a:defRPr sz="2400">
                  <a:solidFill>
                    <a:schemeClr val="hlink"/>
                  </a:solidFill>
                  <a:latin typeface="Times New Roman" panose="02020603050405020304" pitchFamily="18" charset="0"/>
                  <a:cs typeface="Arial" panose="020B0604020202020204" pitchFamily="34" charset="0"/>
                </a:defRPr>
              </a:lvl4pPr>
              <a:lvl5pPr marL="2057400" indent="-228600">
                <a:defRPr sz="2400">
                  <a:solidFill>
                    <a:schemeClr val="hlink"/>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9pPr>
            </a:lstStyle>
            <a:p>
              <a:pPr eaLnBrk="0" fontAlgn="auto" hangingPunct="0">
                <a:spcBef>
                  <a:spcPts val="0"/>
                </a:spcBef>
                <a:spcAft>
                  <a:spcPts val="0"/>
                </a:spcAft>
                <a:buClr>
                  <a:srgbClr val="FC0128"/>
                </a:buClr>
                <a:buSzPct val="130000"/>
                <a:defRPr/>
              </a:pPr>
              <a:r>
                <a:rPr lang="en-US" altLang="en-US" sz="2000" b="0" kern="0" dirty="0">
                  <a:solidFill>
                    <a:srgbClr val="3333FF"/>
                  </a:solidFill>
                  <a:latin typeface="Tahoma" panose="020B0604030504040204" pitchFamily="34" charset="0"/>
                  <a:ea typeface="Tahoma" panose="020B0604030504040204" pitchFamily="34" charset="0"/>
                  <a:cs typeface="Tahoma" panose="020B0604030504040204" pitchFamily="34" charset="0"/>
                </a:rPr>
                <a:t> during measurement time </a:t>
              </a:r>
              <a:r>
                <a:rPr lang="en-US" altLang="en-US" sz="2800" b="0" kern="0" dirty="0">
                  <a:solidFill>
                    <a:srgbClr val="3333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altLang="en-US" sz="2000" b="0" kern="0" dirty="0">
                  <a:solidFill>
                    <a:srgbClr val="3333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altLang="en-US" sz="2000" b="0" kern="0" dirty="0">
                  <a:solidFill>
                    <a:srgbClr val="00000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altLang="en-US" sz="2000" b="0" kern="0" dirty="0">
                  <a:solidFill>
                    <a:srgbClr val="000000"/>
                  </a:solidFill>
                  <a:latin typeface="Tahoma" panose="020B0604030504040204" pitchFamily="34" charset="0"/>
                  <a:ea typeface="Tahoma" panose="020B0604030504040204" pitchFamily="34" charset="0"/>
                  <a:cs typeface="Tahoma" panose="020B0604030504040204" pitchFamily="34" charset="0"/>
                </a:rPr>
                <a:t>total charge transferred Q</a:t>
              </a:r>
              <a:endParaRPr lang="en-US" altLang="en-US" sz="2000" b="0" kern="0" dirty="0">
                <a:solidFill>
                  <a:srgbClr val="114FFB"/>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21"/>
            <p:cNvGraphicFramePr>
              <a:graphicFrameLocks/>
            </p:cNvGraphicFramePr>
            <p:nvPr/>
          </p:nvGraphicFramePr>
          <p:xfrm>
            <a:off x="2483140" y="797506"/>
            <a:ext cx="2024063" cy="930275"/>
          </p:xfrm>
          <a:graphic>
            <a:graphicData uri="http://schemas.openxmlformats.org/presentationml/2006/ole">
              <mc:AlternateContent xmlns:mc="http://schemas.openxmlformats.org/markup-compatibility/2006">
                <mc:Choice xmlns:v="urn:schemas-microsoft-com:vml" Requires="v">
                  <p:oleObj name="Equation" r:id="rId3" imgW="2024063" imgH="930275" progId="Equation.2">
                    <p:embed/>
                  </p:oleObj>
                </mc:Choice>
                <mc:Fallback>
                  <p:oleObj name="Equation" r:id="rId3" imgW="2024063" imgH="930275" progId="Equation.2">
                    <p:embed/>
                    <p:pic>
                      <p:nvPicPr>
                        <p:cNvPr id="4" name="Object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140" y="797506"/>
                          <a:ext cx="2024063"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22"/>
            <p:cNvGraphicFramePr>
              <a:graphicFrameLocks/>
            </p:cNvGraphicFramePr>
            <p:nvPr/>
          </p:nvGraphicFramePr>
          <p:xfrm>
            <a:off x="5389808" y="837285"/>
            <a:ext cx="1152660" cy="786510"/>
          </p:xfrm>
          <a:graphic>
            <a:graphicData uri="http://schemas.openxmlformats.org/presentationml/2006/ole">
              <mc:AlternateContent xmlns:mc="http://schemas.openxmlformats.org/markup-compatibility/2006">
                <mc:Choice xmlns:v="urn:schemas-microsoft-com:vml" Requires="v">
                  <p:oleObj name="Equation" r:id="rId5" imgW="647640" imgH="457200" progId="Equation.DSMT4">
                    <p:embed/>
                  </p:oleObj>
                </mc:Choice>
                <mc:Fallback>
                  <p:oleObj name="Equation" r:id="rId5" imgW="647640" imgH="457200" progId="Equation.DSMT4">
                    <p:embed/>
                    <p:pic>
                      <p:nvPicPr>
                        <p:cNvPr id="5" name="Object 22"/>
                        <p:cNvPicPr>
                          <a:picLocks noChangeArrowheads="1"/>
                        </p:cNvPicPr>
                        <p:nvPr/>
                      </p:nvPicPr>
                      <p:blipFill>
                        <a:blip r:embed="rId6"/>
                        <a:srcRect/>
                        <a:stretch>
                          <a:fillRect/>
                        </a:stretch>
                      </p:blipFill>
                      <p:spPr bwMode="auto">
                        <a:xfrm>
                          <a:off x="5389808" y="837285"/>
                          <a:ext cx="1152660" cy="786510"/>
                        </a:xfrm>
                        <a:prstGeom prst="rect">
                          <a:avLst/>
                        </a:prstGeom>
                        <a:noFill/>
                        <a:ln>
                          <a:noFill/>
                        </a:ln>
                        <a:effectLst/>
                      </p:spPr>
                    </p:pic>
                  </p:oleObj>
                </mc:Fallback>
              </mc:AlternateContent>
            </a:graphicData>
          </a:graphic>
        </p:graphicFrame>
      </p:grpSp>
      <p:grpSp>
        <p:nvGrpSpPr>
          <p:cNvPr id="20" name="Group 19"/>
          <p:cNvGrpSpPr/>
          <p:nvPr/>
        </p:nvGrpSpPr>
        <p:grpSpPr>
          <a:xfrm>
            <a:off x="2365811" y="1823032"/>
            <a:ext cx="6869761" cy="3320469"/>
            <a:chOff x="841810" y="1823031"/>
            <a:chExt cx="6869761" cy="3320469"/>
          </a:xfrm>
        </p:grpSpPr>
        <p:sp>
          <p:nvSpPr>
            <p:cNvPr id="7" name="Rectangle 24"/>
            <p:cNvSpPr>
              <a:spLocks noChangeArrowheads="1"/>
            </p:cNvSpPr>
            <p:nvPr/>
          </p:nvSpPr>
          <p:spPr bwMode="auto">
            <a:xfrm>
              <a:off x="841810" y="1823031"/>
              <a:ext cx="2625719"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hlink"/>
                  </a:solidFill>
                  <a:latin typeface="Times New Roman" panose="02020603050405020304" pitchFamily="18" charset="0"/>
                  <a:cs typeface="Arial" panose="020B0604020202020204" pitchFamily="34" charset="0"/>
                </a:defRPr>
              </a:lvl1pPr>
              <a:lvl2pPr marL="742950" indent="-285750">
                <a:defRPr sz="2400">
                  <a:solidFill>
                    <a:schemeClr val="hlink"/>
                  </a:solidFill>
                  <a:latin typeface="Times New Roman" panose="02020603050405020304" pitchFamily="18" charset="0"/>
                  <a:cs typeface="Arial" panose="020B0604020202020204" pitchFamily="34" charset="0"/>
                </a:defRPr>
              </a:lvl2pPr>
              <a:lvl3pPr marL="1143000" indent="-228600">
                <a:defRPr sz="2400">
                  <a:solidFill>
                    <a:schemeClr val="hlink"/>
                  </a:solidFill>
                  <a:latin typeface="Times New Roman" panose="02020603050405020304" pitchFamily="18" charset="0"/>
                  <a:cs typeface="Arial" panose="020B0604020202020204" pitchFamily="34" charset="0"/>
                </a:defRPr>
              </a:lvl3pPr>
              <a:lvl4pPr marL="1600200" indent="-228600">
                <a:defRPr sz="2400">
                  <a:solidFill>
                    <a:schemeClr val="hlink"/>
                  </a:solidFill>
                  <a:latin typeface="Times New Roman" panose="02020603050405020304" pitchFamily="18" charset="0"/>
                  <a:cs typeface="Arial" panose="020B0604020202020204" pitchFamily="34" charset="0"/>
                </a:defRPr>
              </a:lvl4pPr>
              <a:lvl5pPr marL="2057400" indent="-228600">
                <a:defRPr sz="2400">
                  <a:solidFill>
                    <a:schemeClr val="hlink"/>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9pPr>
            </a:lstStyle>
            <a:p>
              <a:pPr eaLnBrk="0" fontAlgn="auto" hangingPunct="0">
                <a:spcBef>
                  <a:spcPts val="0"/>
                </a:spcBef>
                <a:spcAft>
                  <a:spcPts val="0"/>
                </a:spcAft>
                <a:buClr>
                  <a:srgbClr val="FC0128"/>
                </a:buClr>
                <a:buSzPct val="130000"/>
                <a:defRPr/>
              </a:pPr>
              <a:r>
                <a:rPr lang="en-US" altLang="en-US" sz="2000" b="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altLang="en-US" sz="2000" b="0" kern="0" dirty="0">
                  <a:solidFill>
                    <a:srgbClr val="3333FF"/>
                  </a:solidFill>
                  <a:latin typeface="Tahoma" panose="020B0604030504040204" pitchFamily="34" charset="0"/>
                  <a:ea typeface="Tahoma" panose="020B0604030504040204" pitchFamily="34" charset="0"/>
                  <a:cs typeface="Tahoma" panose="020B0604030504040204" pitchFamily="34" charset="0"/>
                </a:rPr>
                <a:t>charge fluctuations :</a:t>
              </a:r>
            </a:p>
          </p:txBody>
        </p:sp>
        <p:graphicFrame>
          <p:nvGraphicFramePr>
            <p:cNvPr id="8" name="Object 25"/>
            <p:cNvGraphicFramePr>
              <a:graphicFrameLocks/>
            </p:cNvGraphicFramePr>
            <p:nvPr/>
          </p:nvGraphicFramePr>
          <p:xfrm>
            <a:off x="2925764" y="2374272"/>
            <a:ext cx="3194620" cy="724316"/>
          </p:xfrm>
          <a:graphic>
            <a:graphicData uri="http://schemas.openxmlformats.org/presentationml/2006/ole">
              <mc:AlternateContent xmlns:mc="http://schemas.openxmlformats.org/markup-compatibility/2006">
                <mc:Choice xmlns:v="urn:schemas-microsoft-com:vml" Requires="v">
                  <p:oleObj name="Equation" r:id="rId7" imgW="2108160" imgH="431640" progId="Equation.DSMT4">
                    <p:embed/>
                  </p:oleObj>
                </mc:Choice>
                <mc:Fallback>
                  <p:oleObj name="Equation" r:id="rId7" imgW="2108160" imgH="431640" progId="Equation.DSMT4">
                    <p:embed/>
                    <p:pic>
                      <p:nvPicPr>
                        <p:cNvPr id="8" name="Object 25"/>
                        <p:cNvPicPr>
                          <a:picLocks noChangeArrowheads="1"/>
                        </p:cNvPicPr>
                        <p:nvPr/>
                      </p:nvPicPr>
                      <p:blipFill>
                        <a:blip r:embed="rId8"/>
                        <a:srcRect/>
                        <a:stretch>
                          <a:fillRect/>
                        </a:stretch>
                      </p:blipFill>
                      <p:spPr bwMode="auto">
                        <a:xfrm>
                          <a:off x="2925764" y="2374272"/>
                          <a:ext cx="3194620" cy="724316"/>
                        </a:xfrm>
                        <a:prstGeom prst="rect">
                          <a:avLst/>
                        </a:prstGeom>
                        <a:noFill/>
                        <a:ln>
                          <a:noFill/>
                        </a:ln>
                        <a:effectLst/>
                      </p:spPr>
                    </p:pic>
                  </p:oleObj>
                </mc:Fallback>
              </mc:AlternateContent>
            </a:graphicData>
          </a:graphic>
        </p:graphicFrame>
        <p:graphicFrame>
          <p:nvGraphicFramePr>
            <p:cNvPr id="9" name="Object 26"/>
            <p:cNvGraphicFramePr>
              <a:graphicFrameLocks/>
            </p:cNvGraphicFramePr>
            <p:nvPr/>
          </p:nvGraphicFramePr>
          <p:xfrm>
            <a:off x="2925763" y="3167063"/>
            <a:ext cx="3255962" cy="1976437"/>
          </p:xfrm>
          <a:graphic>
            <a:graphicData uri="http://schemas.openxmlformats.org/presentationml/2006/ole">
              <mc:AlternateContent xmlns:mc="http://schemas.openxmlformats.org/markup-compatibility/2006">
                <mc:Choice xmlns:v="urn:schemas-microsoft-com:vml" Requires="v">
                  <p:oleObj name="Equation" r:id="rId9" imgW="2349360" imgH="1193760" progId="Equation.DSMT4">
                    <p:embed/>
                  </p:oleObj>
                </mc:Choice>
                <mc:Fallback>
                  <p:oleObj name="Equation" r:id="rId9" imgW="2349360" imgH="1193760" progId="Equation.DSMT4">
                    <p:embed/>
                    <p:pic>
                      <p:nvPicPr>
                        <p:cNvPr id="9" name="Object 26"/>
                        <p:cNvPicPr>
                          <a:picLocks noChangeArrowheads="1"/>
                        </p:cNvPicPr>
                        <p:nvPr/>
                      </p:nvPicPr>
                      <p:blipFill>
                        <a:blip r:embed="rId10"/>
                        <a:srcRect/>
                        <a:stretch>
                          <a:fillRect/>
                        </a:stretch>
                      </p:blipFill>
                      <p:spPr bwMode="auto">
                        <a:xfrm>
                          <a:off x="2925763" y="3167063"/>
                          <a:ext cx="3255962" cy="1976437"/>
                        </a:xfrm>
                        <a:prstGeom prst="rect">
                          <a:avLst/>
                        </a:prstGeom>
                        <a:noFill/>
                        <a:ln>
                          <a:noFill/>
                        </a:ln>
                        <a:effectLst/>
                      </p:spPr>
                    </p:pic>
                  </p:oleObj>
                </mc:Fallback>
              </mc:AlternateContent>
            </a:graphicData>
          </a:graphic>
        </p:graphicFrame>
        <p:graphicFrame>
          <p:nvGraphicFramePr>
            <p:cNvPr id="10" name="Object 27"/>
            <p:cNvGraphicFramePr>
              <a:graphicFrameLocks/>
            </p:cNvGraphicFramePr>
            <p:nvPr/>
          </p:nvGraphicFramePr>
          <p:xfrm>
            <a:off x="6033584" y="4698787"/>
            <a:ext cx="1677987" cy="376238"/>
          </p:xfrm>
          <a:graphic>
            <a:graphicData uri="http://schemas.openxmlformats.org/presentationml/2006/ole">
              <mc:AlternateContent xmlns:mc="http://schemas.openxmlformats.org/markup-compatibility/2006">
                <mc:Choice xmlns:v="urn:schemas-microsoft-com:vml" Requires="v">
                  <p:oleObj name="Equation" r:id="rId11" imgW="1473120" imgH="304560" progId="Equation.DSMT4">
                    <p:embed/>
                  </p:oleObj>
                </mc:Choice>
                <mc:Fallback>
                  <p:oleObj name="Equation" r:id="rId11" imgW="1473120" imgH="304560" progId="Equation.DSMT4">
                    <p:embed/>
                    <p:pic>
                      <p:nvPicPr>
                        <p:cNvPr id="10" name="Object 27"/>
                        <p:cNvPicPr>
                          <a:picLocks noChangeArrowheads="1"/>
                        </p:cNvPicPr>
                        <p:nvPr/>
                      </p:nvPicPr>
                      <p:blipFill>
                        <a:blip r:embed="rId12"/>
                        <a:srcRect/>
                        <a:stretch>
                          <a:fillRect/>
                        </a:stretch>
                      </p:blipFill>
                      <p:spPr bwMode="auto">
                        <a:xfrm>
                          <a:off x="6033584" y="4698787"/>
                          <a:ext cx="1677987" cy="376238"/>
                        </a:xfrm>
                        <a:prstGeom prst="rect">
                          <a:avLst/>
                        </a:prstGeom>
                        <a:noFill/>
                        <a:ln>
                          <a:noFill/>
                        </a:ln>
                        <a:effectLst/>
                      </p:spPr>
                    </p:pic>
                  </p:oleObj>
                </mc:Fallback>
              </mc:AlternateContent>
            </a:graphicData>
          </a:graphic>
        </p:graphicFrame>
        <p:sp>
          <p:nvSpPr>
            <p:cNvPr id="12" name="Rectangle 33"/>
            <p:cNvSpPr>
              <a:spLocks noChangeArrowheads="1"/>
            </p:cNvSpPr>
            <p:nvPr/>
          </p:nvSpPr>
          <p:spPr bwMode="auto">
            <a:xfrm>
              <a:off x="5376501" y="1999244"/>
              <a:ext cx="1300036"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hlink"/>
                  </a:solidFill>
                  <a:latin typeface="Times New Roman" panose="02020603050405020304" pitchFamily="18" charset="0"/>
                  <a:cs typeface="Arial" panose="020B0604020202020204" pitchFamily="34" charset="0"/>
                </a:defRPr>
              </a:lvl1pPr>
              <a:lvl2pPr marL="742950" indent="-285750">
                <a:defRPr sz="2400">
                  <a:solidFill>
                    <a:schemeClr val="hlink"/>
                  </a:solidFill>
                  <a:latin typeface="Times New Roman" panose="02020603050405020304" pitchFamily="18" charset="0"/>
                  <a:cs typeface="Arial" panose="020B0604020202020204" pitchFamily="34" charset="0"/>
                </a:defRPr>
              </a:lvl2pPr>
              <a:lvl3pPr marL="1143000" indent="-228600">
                <a:defRPr sz="2400">
                  <a:solidFill>
                    <a:schemeClr val="hlink"/>
                  </a:solidFill>
                  <a:latin typeface="Times New Roman" panose="02020603050405020304" pitchFamily="18" charset="0"/>
                  <a:cs typeface="Arial" panose="020B0604020202020204" pitchFamily="34" charset="0"/>
                </a:defRPr>
              </a:lvl3pPr>
              <a:lvl4pPr marL="1600200" indent="-228600">
                <a:defRPr sz="2400">
                  <a:solidFill>
                    <a:schemeClr val="hlink"/>
                  </a:solidFill>
                  <a:latin typeface="Times New Roman" panose="02020603050405020304" pitchFamily="18" charset="0"/>
                  <a:cs typeface="Arial" panose="020B0604020202020204" pitchFamily="34" charset="0"/>
                </a:defRPr>
              </a:lvl4pPr>
              <a:lvl5pPr marL="2057400" indent="-228600">
                <a:defRPr sz="2400">
                  <a:solidFill>
                    <a:schemeClr val="hlink"/>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cs typeface="Arial" panose="020B0604020202020204" pitchFamily="34" charset="0"/>
                </a:defRPr>
              </a:lvl9pPr>
            </a:lstStyle>
            <a:p>
              <a:pPr algn="ctr" eaLnBrk="0" fontAlgn="auto" hangingPunct="0">
                <a:spcBef>
                  <a:spcPts val="0"/>
                </a:spcBef>
                <a:spcAft>
                  <a:spcPts val="0"/>
                </a:spcAft>
                <a:defRPr/>
              </a:pPr>
              <a:r>
                <a:rPr lang="en-US" altLang="en-US" sz="2000" b="0" kern="0" dirty="0">
                  <a:solidFill>
                    <a:srgbClr val="00AE00"/>
                  </a:solidFill>
                  <a:latin typeface="Tahoma" panose="020B0604030504040204" pitchFamily="34" charset="0"/>
                  <a:ea typeface="Tahoma" panose="020B0604030504040204" pitchFamily="34" charset="0"/>
                  <a:cs typeface="Tahoma" panose="020B0604030504040204" pitchFamily="34" charset="0"/>
                </a:rPr>
                <a:t>stochastic</a:t>
              </a:r>
            </a:p>
          </p:txBody>
        </p:sp>
        <p:sp>
          <p:nvSpPr>
            <p:cNvPr id="13" name="Arc 34"/>
            <p:cNvSpPr>
              <a:spLocks/>
            </p:cNvSpPr>
            <p:nvPr/>
          </p:nvSpPr>
          <p:spPr bwMode="auto">
            <a:xfrm>
              <a:off x="4817638" y="2243719"/>
              <a:ext cx="579437" cy="233362"/>
            </a:xfrm>
            <a:custGeom>
              <a:avLst/>
              <a:gdLst>
                <a:gd name="T0" fmla="*/ 0 w 21600"/>
                <a:gd name="T1" fmla="*/ 231774 h 21600"/>
                <a:gd name="T2" fmla="*/ 577854 w 21600"/>
                <a:gd name="T3" fmla="*/ 0 h 21600"/>
                <a:gd name="T4" fmla="*/ 579437 w 21600"/>
                <a:gd name="T5" fmla="*/ 2333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453"/>
                  </a:moveTo>
                  <a:cubicBezTo>
                    <a:pt x="81" y="9604"/>
                    <a:pt x="9692" y="32"/>
                    <a:pt x="21541" y="0"/>
                  </a:cubicBezTo>
                </a:path>
                <a:path w="21600" h="21600" stroke="0" extrusionOk="0">
                  <a:moveTo>
                    <a:pt x="0" y="21453"/>
                  </a:moveTo>
                  <a:cubicBezTo>
                    <a:pt x="81" y="9604"/>
                    <a:pt x="9692" y="32"/>
                    <a:pt x="21541" y="0"/>
                  </a:cubicBezTo>
                  <a:lnTo>
                    <a:pt x="21600" y="21600"/>
                  </a:lnTo>
                  <a:lnTo>
                    <a:pt x="0" y="21453"/>
                  </a:lnTo>
                  <a:close/>
                </a:path>
              </a:pathLst>
            </a:custGeom>
            <a:noFill/>
            <a:ln w="12700" cap="rnd">
              <a:solidFill>
                <a:srgbClr val="00AE00"/>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auto" hangingPunct="0">
                <a:spcBef>
                  <a:spcPts val="0"/>
                </a:spcBef>
                <a:spcAft>
                  <a:spcPts val="0"/>
                </a:spcAft>
                <a:defRPr/>
              </a:pPr>
              <a:endParaRPr lang="en-US" sz="2400" b="0" kern="0">
                <a:solidFill>
                  <a:srgbClr val="FC0128"/>
                </a:solidFill>
                <a:ea typeface="Tahoma" panose="020B0604030504040204" pitchFamily="34" charset="0"/>
              </a:endParaRPr>
            </a:p>
          </p:txBody>
        </p:sp>
      </p:grpSp>
      <p:graphicFrame>
        <p:nvGraphicFramePr>
          <p:cNvPr id="18" name="Object 17"/>
          <p:cNvGraphicFramePr>
            <a:graphicFrameLocks noChangeAspect="1"/>
          </p:cNvGraphicFramePr>
          <p:nvPr/>
        </p:nvGraphicFramePr>
        <p:xfrm>
          <a:off x="2743200" y="5226051"/>
          <a:ext cx="6034088" cy="828675"/>
        </p:xfrm>
        <a:graphic>
          <a:graphicData uri="http://schemas.openxmlformats.org/presentationml/2006/ole">
            <mc:AlternateContent xmlns:mc="http://schemas.openxmlformats.org/markup-compatibility/2006">
              <mc:Choice xmlns:v="urn:schemas-microsoft-com:vml" Requires="v">
                <p:oleObj name="Equation" r:id="rId13" imgW="3327120" imgH="457200" progId="Equation.DSMT4">
                  <p:embed/>
                </p:oleObj>
              </mc:Choice>
              <mc:Fallback>
                <p:oleObj name="Equation" r:id="rId13" imgW="3327120" imgH="457200" progId="Equation.DSMT4">
                  <p:embed/>
                  <p:pic>
                    <p:nvPicPr>
                      <p:cNvPr id="18" name="Object 17"/>
                      <p:cNvPicPr/>
                      <p:nvPr/>
                    </p:nvPicPr>
                    <p:blipFill>
                      <a:blip r:embed="rId14"/>
                      <a:stretch>
                        <a:fillRect/>
                      </a:stretch>
                    </p:blipFill>
                    <p:spPr>
                      <a:xfrm>
                        <a:off x="2743200" y="5226051"/>
                        <a:ext cx="6034088" cy="828675"/>
                      </a:xfrm>
                      <a:prstGeom prst="rect">
                        <a:avLst/>
                      </a:prstGeom>
                    </p:spPr>
                  </p:pic>
                </p:oleObj>
              </mc:Fallback>
            </mc:AlternateContent>
          </a:graphicData>
        </a:graphic>
      </p:graphicFrame>
      <p:sp>
        <p:nvSpPr>
          <p:cNvPr id="14" name="Rectangle 159"/>
          <p:cNvSpPr>
            <a:spLocks noChangeArrowheads="1"/>
          </p:cNvSpPr>
          <p:nvPr/>
        </p:nvSpPr>
        <p:spPr bwMode="auto">
          <a:xfrm>
            <a:off x="1897382" y="6169934"/>
            <a:ext cx="3770519"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1600" b="0" dirty="0">
                <a:solidFill>
                  <a:srgbClr val="3333FF"/>
                </a:solidFill>
              </a:rPr>
              <a:t>spectral density of current fluctuations</a:t>
            </a:r>
            <a:endParaRPr lang="en-US" altLang="en-US" sz="1800" b="0" dirty="0">
              <a:solidFill>
                <a:srgbClr val="3333FF"/>
              </a:solidFill>
            </a:endParaRPr>
          </a:p>
        </p:txBody>
      </p:sp>
      <p:sp>
        <p:nvSpPr>
          <p:cNvPr id="15" name="Text Box 163"/>
          <p:cNvSpPr txBox="1">
            <a:spLocks noChangeArrowheads="1"/>
          </p:cNvSpPr>
          <p:nvPr/>
        </p:nvSpPr>
        <p:spPr bwMode="auto">
          <a:xfrm>
            <a:off x="1820226" y="5502768"/>
            <a:ext cx="8483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b="0" dirty="0">
                <a:solidFill>
                  <a:schemeClr val="accent2"/>
                </a:solidFill>
              </a:rPr>
              <a:t>(A</a:t>
            </a:r>
            <a:r>
              <a:rPr lang="en-US" altLang="en-US" sz="1600" b="0" baseline="30000" dirty="0">
                <a:solidFill>
                  <a:schemeClr val="accent2"/>
                </a:solidFill>
              </a:rPr>
              <a:t>2</a:t>
            </a:r>
            <a:r>
              <a:rPr lang="en-US" altLang="en-US" sz="1600" b="0" dirty="0">
                <a:solidFill>
                  <a:schemeClr val="accent2"/>
                </a:solidFill>
              </a:rPr>
              <a:t>/Hz)</a:t>
            </a:r>
          </a:p>
        </p:txBody>
      </p:sp>
    </p:spTree>
    <p:extLst>
      <p:ext uri="{BB962C8B-B14F-4D97-AF65-F5344CB8AC3E}">
        <p14:creationId xmlns:p14="http://schemas.microsoft.com/office/powerpoint/2010/main" val="25977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94" name="Text Box 50"/>
          <p:cNvSpPr txBox="1">
            <a:spLocks noChangeArrowheads="1"/>
          </p:cNvSpPr>
          <p:nvPr/>
        </p:nvSpPr>
        <p:spPr bwMode="auto">
          <a:xfrm>
            <a:off x="3277855" y="281002"/>
            <a:ext cx="5739068" cy="59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3200" dirty="0">
                <a:solidFill>
                  <a:srgbClr val="3333CC"/>
                </a:solidFill>
              </a:rPr>
              <a:t>shot noise - single channel</a:t>
            </a:r>
          </a:p>
        </p:txBody>
      </p:sp>
      <p:sp>
        <p:nvSpPr>
          <p:cNvPr id="159797" name="Line 53"/>
          <p:cNvSpPr>
            <a:spLocks noChangeShapeType="1"/>
          </p:cNvSpPr>
          <p:nvPr/>
        </p:nvSpPr>
        <p:spPr bwMode="auto">
          <a:xfrm>
            <a:off x="4572002" y="2749175"/>
            <a:ext cx="16716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grpSp>
        <p:nvGrpSpPr>
          <p:cNvPr id="159798" name="Group 54"/>
          <p:cNvGrpSpPr>
            <a:grpSpLocks/>
          </p:cNvGrpSpPr>
          <p:nvPr/>
        </p:nvGrpSpPr>
        <p:grpSpPr bwMode="auto">
          <a:xfrm>
            <a:off x="4613278" y="2418975"/>
            <a:ext cx="1519238" cy="323850"/>
            <a:chOff x="1975" y="1557"/>
            <a:chExt cx="957" cy="204"/>
          </a:xfrm>
        </p:grpSpPr>
        <p:grpSp>
          <p:nvGrpSpPr>
            <p:cNvPr id="159799" name="Group 55"/>
            <p:cNvGrpSpPr>
              <a:grpSpLocks/>
            </p:cNvGrpSpPr>
            <p:nvPr/>
          </p:nvGrpSpPr>
          <p:grpSpPr bwMode="auto">
            <a:xfrm>
              <a:off x="1975" y="1557"/>
              <a:ext cx="164" cy="204"/>
              <a:chOff x="240" y="3863"/>
              <a:chExt cx="164" cy="204"/>
            </a:xfrm>
          </p:grpSpPr>
          <p:sp>
            <p:nvSpPr>
              <p:cNvPr id="159800" name="Arc 56"/>
              <p:cNvSpPr>
                <a:spLocks/>
              </p:cNvSpPr>
              <p:nvPr/>
            </p:nvSpPr>
            <p:spPr bwMode="auto">
              <a:xfrm>
                <a:off x="240" y="3863"/>
                <a:ext cx="83" cy="204"/>
              </a:xfrm>
              <a:custGeom>
                <a:avLst/>
                <a:gdLst>
                  <a:gd name="G0" fmla="+- 21600 0 0"/>
                  <a:gd name="G1" fmla="+- 21598 0 0"/>
                  <a:gd name="G2" fmla="+- 21600 0 0"/>
                  <a:gd name="T0" fmla="*/ 0 w 21600"/>
                  <a:gd name="T1" fmla="*/ 21598 h 21598"/>
                  <a:gd name="T2" fmla="*/ 2134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2" y="141"/>
                      <a:pt x="21339" y="-1"/>
                    </a:cubicBezTo>
                  </a:path>
                  <a:path w="21600" h="21598" stroke="0" extrusionOk="0">
                    <a:moveTo>
                      <a:pt x="0" y="21598"/>
                    </a:moveTo>
                    <a:cubicBezTo>
                      <a:pt x="0" y="9770"/>
                      <a:pt x="9512" y="141"/>
                      <a:pt x="21339"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801" name="Arc 57"/>
              <p:cNvSpPr>
                <a:spLocks/>
              </p:cNvSpPr>
              <p:nvPr/>
            </p:nvSpPr>
            <p:spPr bwMode="auto">
              <a:xfrm>
                <a:off x="320"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802" name="Group 58"/>
            <p:cNvGrpSpPr>
              <a:grpSpLocks/>
            </p:cNvGrpSpPr>
            <p:nvPr/>
          </p:nvGrpSpPr>
          <p:grpSpPr bwMode="auto">
            <a:xfrm>
              <a:off x="2135" y="1557"/>
              <a:ext cx="162" cy="204"/>
              <a:chOff x="400" y="3863"/>
              <a:chExt cx="162" cy="204"/>
            </a:xfrm>
          </p:grpSpPr>
          <p:sp>
            <p:nvSpPr>
              <p:cNvPr id="159803" name="Arc 59"/>
              <p:cNvSpPr>
                <a:spLocks/>
              </p:cNvSpPr>
              <p:nvPr/>
            </p:nvSpPr>
            <p:spPr bwMode="auto">
              <a:xfrm>
                <a:off x="400"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804" name="Arc 60"/>
              <p:cNvSpPr>
                <a:spLocks/>
              </p:cNvSpPr>
              <p:nvPr/>
            </p:nvSpPr>
            <p:spPr bwMode="auto">
              <a:xfrm>
                <a:off x="480" y="3863"/>
                <a:ext cx="82" cy="204"/>
              </a:xfrm>
              <a:custGeom>
                <a:avLst/>
                <a:gdLst>
                  <a:gd name="G0" fmla="+- 265 0 0"/>
                  <a:gd name="G1" fmla="+- 21600 0 0"/>
                  <a:gd name="G2" fmla="+- 21600 0 0"/>
                  <a:gd name="T0" fmla="*/ 0 w 21865"/>
                  <a:gd name="T1" fmla="*/ 2 h 21600"/>
                  <a:gd name="T2" fmla="*/ 21865 w 21865"/>
                  <a:gd name="T3" fmla="*/ 21600 h 21600"/>
                  <a:gd name="T4" fmla="*/ 265 w 21865"/>
                  <a:gd name="T5" fmla="*/ 21600 h 21600"/>
                </a:gdLst>
                <a:ahLst/>
                <a:cxnLst>
                  <a:cxn ang="0">
                    <a:pos x="T0" y="T1"/>
                  </a:cxn>
                  <a:cxn ang="0">
                    <a:pos x="T2" y="T3"/>
                  </a:cxn>
                  <a:cxn ang="0">
                    <a:pos x="T4" y="T5"/>
                  </a:cxn>
                </a:cxnLst>
                <a:rect l="0" t="0" r="r" b="b"/>
                <a:pathLst>
                  <a:path w="21865" h="21600" fill="none" extrusionOk="0">
                    <a:moveTo>
                      <a:pt x="-1" y="1"/>
                    </a:moveTo>
                    <a:cubicBezTo>
                      <a:pt x="88" y="0"/>
                      <a:pt x="176" y="-1"/>
                      <a:pt x="265" y="0"/>
                    </a:cubicBezTo>
                    <a:cubicBezTo>
                      <a:pt x="12194" y="0"/>
                      <a:pt x="21865" y="9670"/>
                      <a:pt x="21865" y="21600"/>
                    </a:cubicBezTo>
                  </a:path>
                  <a:path w="21865" h="21600" stroke="0" extrusionOk="0">
                    <a:moveTo>
                      <a:pt x="-1" y="1"/>
                    </a:moveTo>
                    <a:cubicBezTo>
                      <a:pt x="88" y="0"/>
                      <a:pt x="176" y="-1"/>
                      <a:pt x="265" y="0"/>
                    </a:cubicBezTo>
                    <a:cubicBezTo>
                      <a:pt x="12194" y="0"/>
                      <a:pt x="21865" y="9670"/>
                      <a:pt x="21865" y="21600"/>
                    </a:cubicBezTo>
                    <a:lnTo>
                      <a:pt x="265"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805" name="Group 61"/>
            <p:cNvGrpSpPr>
              <a:grpSpLocks/>
            </p:cNvGrpSpPr>
            <p:nvPr/>
          </p:nvGrpSpPr>
          <p:grpSpPr bwMode="auto">
            <a:xfrm>
              <a:off x="2293" y="1557"/>
              <a:ext cx="163" cy="204"/>
              <a:chOff x="558" y="3863"/>
              <a:chExt cx="164" cy="204"/>
            </a:xfrm>
          </p:grpSpPr>
          <p:sp>
            <p:nvSpPr>
              <p:cNvPr id="159806" name="Arc 62"/>
              <p:cNvSpPr>
                <a:spLocks/>
              </p:cNvSpPr>
              <p:nvPr/>
            </p:nvSpPr>
            <p:spPr bwMode="auto">
              <a:xfrm>
                <a:off x="558"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807" name="Arc 63"/>
              <p:cNvSpPr>
                <a:spLocks/>
              </p:cNvSpPr>
              <p:nvPr/>
            </p:nvSpPr>
            <p:spPr bwMode="auto">
              <a:xfrm>
                <a:off x="638" y="3863"/>
                <a:ext cx="84" cy="204"/>
              </a:xfrm>
              <a:custGeom>
                <a:avLst/>
                <a:gdLst>
                  <a:gd name="G0" fmla="+- 262 0 0"/>
                  <a:gd name="G1" fmla="+- 21600 0 0"/>
                  <a:gd name="G2" fmla="+- 21600 0 0"/>
                  <a:gd name="T0" fmla="*/ 0 w 21862"/>
                  <a:gd name="T1" fmla="*/ 2 h 21600"/>
                  <a:gd name="T2" fmla="*/ 21862 w 21862"/>
                  <a:gd name="T3" fmla="*/ 21600 h 21600"/>
                  <a:gd name="T4" fmla="*/ 262 w 21862"/>
                  <a:gd name="T5" fmla="*/ 21600 h 21600"/>
                </a:gdLst>
                <a:ahLst/>
                <a:cxnLst>
                  <a:cxn ang="0">
                    <a:pos x="T0" y="T1"/>
                  </a:cxn>
                  <a:cxn ang="0">
                    <a:pos x="T2" y="T3"/>
                  </a:cxn>
                  <a:cxn ang="0">
                    <a:pos x="T4" y="T5"/>
                  </a:cxn>
                </a:cxnLst>
                <a:rect l="0" t="0" r="r" b="b"/>
                <a:pathLst>
                  <a:path w="21862" h="21600" fill="none" extrusionOk="0">
                    <a:moveTo>
                      <a:pt x="-1" y="1"/>
                    </a:moveTo>
                    <a:cubicBezTo>
                      <a:pt x="87" y="0"/>
                      <a:pt x="174" y="-1"/>
                      <a:pt x="262" y="0"/>
                    </a:cubicBezTo>
                    <a:cubicBezTo>
                      <a:pt x="12191" y="0"/>
                      <a:pt x="21862" y="9670"/>
                      <a:pt x="21862" y="21600"/>
                    </a:cubicBezTo>
                  </a:path>
                  <a:path w="21862" h="21600" stroke="0" extrusionOk="0">
                    <a:moveTo>
                      <a:pt x="-1" y="1"/>
                    </a:moveTo>
                    <a:cubicBezTo>
                      <a:pt x="87" y="0"/>
                      <a:pt x="174" y="-1"/>
                      <a:pt x="262" y="0"/>
                    </a:cubicBezTo>
                    <a:cubicBezTo>
                      <a:pt x="12191" y="0"/>
                      <a:pt x="21862" y="9670"/>
                      <a:pt x="21862" y="21600"/>
                    </a:cubicBezTo>
                    <a:lnTo>
                      <a:pt x="262"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808" name="Group 64"/>
            <p:cNvGrpSpPr>
              <a:grpSpLocks/>
            </p:cNvGrpSpPr>
            <p:nvPr/>
          </p:nvGrpSpPr>
          <p:grpSpPr bwMode="auto">
            <a:xfrm>
              <a:off x="2453" y="1557"/>
              <a:ext cx="163" cy="204"/>
              <a:chOff x="718" y="3863"/>
              <a:chExt cx="164" cy="204"/>
            </a:xfrm>
          </p:grpSpPr>
          <p:sp>
            <p:nvSpPr>
              <p:cNvPr id="159809" name="Arc 65"/>
              <p:cNvSpPr>
                <a:spLocks/>
              </p:cNvSpPr>
              <p:nvPr/>
            </p:nvSpPr>
            <p:spPr bwMode="auto">
              <a:xfrm>
                <a:off x="718" y="3863"/>
                <a:ext cx="82" cy="204"/>
              </a:xfrm>
              <a:custGeom>
                <a:avLst/>
                <a:gdLst>
                  <a:gd name="G0" fmla="+- 21600 0 0"/>
                  <a:gd name="G1" fmla="+- 21598 0 0"/>
                  <a:gd name="G2" fmla="+- 21600 0 0"/>
                  <a:gd name="T0" fmla="*/ 0 w 21600"/>
                  <a:gd name="T1" fmla="*/ 21598 h 21598"/>
                  <a:gd name="T2" fmla="*/ 21337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1"/>
                      <a:pt x="9511" y="143"/>
                      <a:pt x="21336" y="-1"/>
                    </a:cubicBezTo>
                  </a:path>
                  <a:path w="21600" h="21598" stroke="0" extrusionOk="0">
                    <a:moveTo>
                      <a:pt x="0" y="21598"/>
                    </a:moveTo>
                    <a:cubicBezTo>
                      <a:pt x="0" y="9771"/>
                      <a:pt x="9511" y="143"/>
                      <a:pt x="21336"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810" name="Arc 66"/>
              <p:cNvSpPr>
                <a:spLocks/>
              </p:cNvSpPr>
              <p:nvPr/>
            </p:nvSpPr>
            <p:spPr bwMode="auto">
              <a:xfrm>
                <a:off x="798"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811" name="Group 67"/>
            <p:cNvGrpSpPr>
              <a:grpSpLocks/>
            </p:cNvGrpSpPr>
            <p:nvPr/>
          </p:nvGrpSpPr>
          <p:grpSpPr bwMode="auto">
            <a:xfrm>
              <a:off x="2608" y="1557"/>
              <a:ext cx="166" cy="204"/>
              <a:chOff x="874" y="3863"/>
              <a:chExt cx="166" cy="204"/>
            </a:xfrm>
          </p:grpSpPr>
          <p:sp>
            <p:nvSpPr>
              <p:cNvPr id="159812" name="Arc 68"/>
              <p:cNvSpPr>
                <a:spLocks/>
              </p:cNvSpPr>
              <p:nvPr/>
            </p:nvSpPr>
            <p:spPr bwMode="auto">
              <a:xfrm>
                <a:off x="874" y="3863"/>
                <a:ext cx="84" cy="204"/>
              </a:xfrm>
              <a:custGeom>
                <a:avLst/>
                <a:gdLst>
                  <a:gd name="G0" fmla="+- 21600 0 0"/>
                  <a:gd name="G1" fmla="+- 21598 0 0"/>
                  <a:gd name="G2" fmla="+- 21600 0 0"/>
                  <a:gd name="T0" fmla="*/ 0 w 21600"/>
                  <a:gd name="T1" fmla="*/ 21598 h 21598"/>
                  <a:gd name="T2" fmla="*/ 21341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69"/>
                      <a:pt x="9513" y="141"/>
                      <a:pt x="21340" y="-1"/>
                    </a:cubicBezTo>
                  </a:path>
                  <a:path w="21600" h="21598" stroke="0" extrusionOk="0">
                    <a:moveTo>
                      <a:pt x="0" y="21598"/>
                    </a:moveTo>
                    <a:cubicBezTo>
                      <a:pt x="0" y="9769"/>
                      <a:pt x="9513" y="141"/>
                      <a:pt x="21340"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813" name="Arc 69"/>
              <p:cNvSpPr>
                <a:spLocks/>
              </p:cNvSpPr>
              <p:nvPr/>
            </p:nvSpPr>
            <p:spPr bwMode="auto">
              <a:xfrm>
                <a:off x="955" y="3863"/>
                <a:ext cx="85" cy="204"/>
              </a:xfrm>
              <a:custGeom>
                <a:avLst/>
                <a:gdLst>
                  <a:gd name="G0" fmla="+- 259 0 0"/>
                  <a:gd name="G1" fmla="+- 21600 0 0"/>
                  <a:gd name="G2" fmla="+- 21600 0 0"/>
                  <a:gd name="T0" fmla="*/ 0 w 21859"/>
                  <a:gd name="T1" fmla="*/ 2 h 21600"/>
                  <a:gd name="T2" fmla="*/ 21859 w 21859"/>
                  <a:gd name="T3" fmla="*/ 21600 h 21600"/>
                  <a:gd name="T4" fmla="*/ 259 w 21859"/>
                  <a:gd name="T5" fmla="*/ 21600 h 21600"/>
                </a:gdLst>
                <a:ahLst/>
                <a:cxnLst>
                  <a:cxn ang="0">
                    <a:pos x="T0" y="T1"/>
                  </a:cxn>
                  <a:cxn ang="0">
                    <a:pos x="T2" y="T3"/>
                  </a:cxn>
                  <a:cxn ang="0">
                    <a:pos x="T4" y="T5"/>
                  </a:cxn>
                </a:cxnLst>
                <a:rect l="0" t="0" r="r" b="b"/>
                <a:pathLst>
                  <a:path w="21859" h="21600" fill="none" extrusionOk="0">
                    <a:moveTo>
                      <a:pt x="-1" y="1"/>
                    </a:moveTo>
                    <a:cubicBezTo>
                      <a:pt x="86" y="0"/>
                      <a:pt x="172" y="-1"/>
                      <a:pt x="259" y="0"/>
                    </a:cubicBezTo>
                    <a:cubicBezTo>
                      <a:pt x="12188" y="0"/>
                      <a:pt x="21859" y="9670"/>
                      <a:pt x="21859" y="21600"/>
                    </a:cubicBezTo>
                  </a:path>
                  <a:path w="21859" h="21600" stroke="0" extrusionOk="0">
                    <a:moveTo>
                      <a:pt x="-1" y="1"/>
                    </a:moveTo>
                    <a:cubicBezTo>
                      <a:pt x="86" y="0"/>
                      <a:pt x="172" y="-1"/>
                      <a:pt x="259" y="0"/>
                    </a:cubicBezTo>
                    <a:cubicBezTo>
                      <a:pt x="12188" y="0"/>
                      <a:pt x="21859" y="9670"/>
                      <a:pt x="21859" y="21600"/>
                    </a:cubicBezTo>
                    <a:lnTo>
                      <a:pt x="259"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814" name="Group 70"/>
            <p:cNvGrpSpPr>
              <a:grpSpLocks/>
            </p:cNvGrpSpPr>
            <p:nvPr/>
          </p:nvGrpSpPr>
          <p:grpSpPr bwMode="auto">
            <a:xfrm>
              <a:off x="2769" y="1557"/>
              <a:ext cx="163" cy="204"/>
              <a:chOff x="1035" y="3863"/>
              <a:chExt cx="163" cy="204"/>
            </a:xfrm>
          </p:grpSpPr>
          <p:sp>
            <p:nvSpPr>
              <p:cNvPr id="159815" name="Arc 71"/>
              <p:cNvSpPr>
                <a:spLocks/>
              </p:cNvSpPr>
              <p:nvPr/>
            </p:nvSpPr>
            <p:spPr bwMode="auto">
              <a:xfrm>
                <a:off x="1035"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816" name="Arc 72"/>
              <p:cNvSpPr>
                <a:spLocks/>
              </p:cNvSpPr>
              <p:nvPr/>
            </p:nvSpPr>
            <p:spPr bwMode="auto">
              <a:xfrm>
                <a:off x="1114"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sp>
        <p:nvSpPr>
          <p:cNvPr id="159817" name="Line 73"/>
          <p:cNvSpPr>
            <a:spLocks noChangeShapeType="1"/>
          </p:cNvSpPr>
          <p:nvPr/>
        </p:nvSpPr>
        <p:spPr bwMode="auto">
          <a:xfrm>
            <a:off x="7396172" y="2749175"/>
            <a:ext cx="1671637" cy="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grpSp>
        <p:nvGrpSpPr>
          <p:cNvPr id="159819" name="Group 75"/>
          <p:cNvGrpSpPr>
            <a:grpSpLocks/>
          </p:cNvGrpSpPr>
          <p:nvPr/>
        </p:nvGrpSpPr>
        <p:grpSpPr bwMode="auto">
          <a:xfrm>
            <a:off x="7396164" y="2418975"/>
            <a:ext cx="260350" cy="323850"/>
            <a:chOff x="1476" y="3863"/>
            <a:chExt cx="164" cy="204"/>
          </a:xfrm>
        </p:grpSpPr>
        <p:sp>
          <p:nvSpPr>
            <p:cNvPr id="159820" name="Arc 76"/>
            <p:cNvSpPr>
              <a:spLocks/>
            </p:cNvSpPr>
            <p:nvPr/>
          </p:nvSpPr>
          <p:spPr bwMode="auto">
            <a:xfrm>
              <a:off x="1476" y="3863"/>
              <a:ext cx="83" cy="204"/>
            </a:xfrm>
            <a:custGeom>
              <a:avLst/>
              <a:gdLst>
                <a:gd name="G0" fmla="+- 21600 0 0"/>
                <a:gd name="G1" fmla="+- 21598 0 0"/>
                <a:gd name="G2" fmla="+- 21600 0 0"/>
                <a:gd name="T0" fmla="*/ 0 w 21600"/>
                <a:gd name="T1" fmla="*/ 21598 h 21598"/>
                <a:gd name="T2" fmla="*/ 2134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2" y="141"/>
                    <a:pt x="21339" y="-1"/>
                  </a:cubicBezTo>
                </a:path>
                <a:path w="21600" h="21598" stroke="0" extrusionOk="0">
                  <a:moveTo>
                    <a:pt x="0" y="21598"/>
                  </a:moveTo>
                  <a:cubicBezTo>
                    <a:pt x="0" y="9770"/>
                    <a:pt x="9512" y="141"/>
                    <a:pt x="21339" y="-1"/>
                  </a:cubicBezTo>
                  <a:lnTo>
                    <a:pt x="21600" y="21598"/>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821" name="Arc 77"/>
            <p:cNvSpPr>
              <a:spLocks/>
            </p:cNvSpPr>
            <p:nvPr/>
          </p:nvSpPr>
          <p:spPr bwMode="auto">
            <a:xfrm>
              <a:off x="1556"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828" name="Group 84"/>
          <p:cNvGrpSpPr>
            <a:grpSpLocks/>
          </p:cNvGrpSpPr>
          <p:nvPr/>
        </p:nvGrpSpPr>
        <p:grpSpPr bwMode="auto">
          <a:xfrm>
            <a:off x="8809038" y="2418975"/>
            <a:ext cx="258762" cy="323850"/>
            <a:chOff x="2271" y="3863"/>
            <a:chExt cx="163" cy="204"/>
          </a:xfrm>
        </p:grpSpPr>
        <p:sp>
          <p:nvSpPr>
            <p:cNvPr id="159829" name="Arc 85"/>
            <p:cNvSpPr>
              <a:spLocks/>
            </p:cNvSpPr>
            <p:nvPr/>
          </p:nvSpPr>
          <p:spPr bwMode="auto">
            <a:xfrm>
              <a:off x="2271"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830" name="Arc 86"/>
            <p:cNvSpPr>
              <a:spLocks/>
            </p:cNvSpPr>
            <p:nvPr/>
          </p:nvSpPr>
          <p:spPr bwMode="auto">
            <a:xfrm>
              <a:off x="2350"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sp>
        <p:nvSpPr>
          <p:cNvPr id="159835" name="Line 91"/>
          <p:cNvSpPr>
            <a:spLocks noChangeShapeType="1"/>
          </p:cNvSpPr>
          <p:nvPr/>
        </p:nvSpPr>
        <p:spPr bwMode="auto">
          <a:xfrm>
            <a:off x="5341940" y="2291975"/>
            <a:ext cx="520700" cy="0"/>
          </a:xfrm>
          <a:prstGeom prst="line">
            <a:avLst/>
          </a:prstGeom>
          <a:noFill/>
          <a:ln w="12700">
            <a:solidFill>
              <a:srgbClr val="FF003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sp>
        <p:nvSpPr>
          <p:cNvPr id="159836" name="Line 92"/>
          <p:cNvSpPr>
            <a:spLocks noChangeShapeType="1"/>
          </p:cNvSpPr>
          <p:nvPr/>
        </p:nvSpPr>
        <p:spPr bwMode="auto">
          <a:xfrm>
            <a:off x="7924801" y="2291975"/>
            <a:ext cx="520700" cy="0"/>
          </a:xfrm>
          <a:prstGeom prst="line">
            <a:avLst/>
          </a:prstGeom>
          <a:noFill/>
          <a:ln w="12700">
            <a:solidFill>
              <a:srgbClr val="FF003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sp>
        <p:nvSpPr>
          <p:cNvPr id="159845" name="Line 101"/>
          <p:cNvSpPr>
            <a:spLocks noChangeShapeType="1"/>
          </p:cNvSpPr>
          <p:nvPr/>
        </p:nvSpPr>
        <p:spPr bwMode="auto">
          <a:xfrm flipV="1">
            <a:off x="6248400" y="2291975"/>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sp>
        <p:nvSpPr>
          <p:cNvPr id="159846" name="Line 102"/>
          <p:cNvSpPr>
            <a:spLocks noChangeShapeType="1"/>
          </p:cNvSpPr>
          <p:nvPr/>
        </p:nvSpPr>
        <p:spPr bwMode="auto">
          <a:xfrm>
            <a:off x="6248400" y="2291975"/>
            <a:ext cx="1143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sp>
        <p:nvSpPr>
          <p:cNvPr id="159847" name="Line 103"/>
          <p:cNvSpPr>
            <a:spLocks noChangeShapeType="1"/>
          </p:cNvSpPr>
          <p:nvPr/>
        </p:nvSpPr>
        <p:spPr bwMode="auto">
          <a:xfrm flipV="1">
            <a:off x="7391400" y="2291975"/>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sp>
        <p:nvSpPr>
          <p:cNvPr id="159898" name="Text Box 154"/>
          <p:cNvSpPr txBox="1">
            <a:spLocks noChangeArrowheads="1"/>
          </p:cNvSpPr>
          <p:nvPr/>
        </p:nvSpPr>
        <p:spPr bwMode="auto">
          <a:xfrm>
            <a:off x="6464308" y="2382464"/>
            <a:ext cx="805702"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800" b="0" i="1" dirty="0">
                <a:solidFill>
                  <a:srgbClr val="000000"/>
                </a:solidFill>
              </a:rPr>
              <a:t>t </a:t>
            </a:r>
            <a:r>
              <a:rPr lang="en-US" altLang="en-US" sz="1800" b="0" dirty="0">
                <a:solidFill>
                  <a:srgbClr val="000000"/>
                </a:solidFill>
              </a:rPr>
              <a:t>&lt;&lt;1</a:t>
            </a:r>
          </a:p>
        </p:txBody>
      </p:sp>
      <p:sp>
        <p:nvSpPr>
          <p:cNvPr id="159899" name="Text Box 155"/>
          <p:cNvSpPr txBox="1">
            <a:spLocks noChangeArrowheads="1"/>
          </p:cNvSpPr>
          <p:nvPr/>
        </p:nvSpPr>
        <p:spPr bwMode="auto">
          <a:xfrm>
            <a:off x="2209808" y="2199907"/>
            <a:ext cx="1735704" cy="94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2000" b="0" dirty="0">
                <a:solidFill>
                  <a:srgbClr val="3333CC"/>
                </a:solidFill>
              </a:rPr>
              <a:t>poissonian</a:t>
            </a:r>
          </a:p>
          <a:p>
            <a:pPr eaLnBrk="0" hangingPunct="0"/>
            <a:r>
              <a:rPr lang="en-US" altLang="en-US" sz="2000" b="0" i="1" dirty="0">
                <a:solidFill>
                  <a:srgbClr val="3333CC"/>
                </a:solidFill>
              </a:rPr>
              <a:t>S </a:t>
            </a:r>
            <a:r>
              <a:rPr lang="en-US" altLang="en-US" sz="2000" b="0" dirty="0">
                <a:solidFill>
                  <a:srgbClr val="3333CC"/>
                </a:solidFill>
              </a:rPr>
              <a:t>=2</a:t>
            </a:r>
            <a:r>
              <a:rPr lang="en-US" altLang="en-US" sz="2000" b="0" i="1" dirty="0">
                <a:solidFill>
                  <a:srgbClr val="FF0000"/>
                </a:solidFill>
              </a:rPr>
              <a:t>e</a:t>
            </a:r>
            <a:r>
              <a:rPr lang="en-US" altLang="en-US" sz="2000" b="0" i="1" dirty="0">
                <a:solidFill>
                  <a:srgbClr val="3333CC"/>
                </a:solidFill>
              </a:rPr>
              <a:t>I</a:t>
            </a:r>
          </a:p>
          <a:p>
            <a:pPr eaLnBrk="0" hangingPunct="0"/>
            <a:r>
              <a:rPr lang="en-US" altLang="en-US" sz="1600" b="0" dirty="0">
                <a:solidFill>
                  <a:srgbClr val="000000"/>
                </a:solidFill>
              </a:rPr>
              <a:t>Schottky formula</a:t>
            </a:r>
            <a:endParaRPr lang="en-US" altLang="en-US" sz="2000" b="0" dirty="0">
              <a:solidFill>
                <a:srgbClr val="3333CC"/>
              </a:solidFill>
            </a:endParaRPr>
          </a:p>
        </p:txBody>
      </p:sp>
      <p:sp>
        <p:nvSpPr>
          <p:cNvPr id="159746" name="Line 2"/>
          <p:cNvSpPr>
            <a:spLocks noChangeShapeType="1"/>
          </p:cNvSpPr>
          <p:nvPr/>
        </p:nvSpPr>
        <p:spPr bwMode="auto">
          <a:xfrm>
            <a:off x="4624395" y="4892300"/>
            <a:ext cx="16716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grpSp>
        <p:nvGrpSpPr>
          <p:cNvPr id="159747" name="Group 3"/>
          <p:cNvGrpSpPr>
            <a:grpSpLocks/>
          </p:cNvGrpSpPr>
          <p:nvPr/>
        </p:nvGrpSpPr>
        <p:grpSpPr bwMode="auto">
          <a:xfrm>
            <a:off x="4665672" y="4562100"/>
            <a:ext cx="1519237" cy="323850"/>
            <a:chOff x="1975" y="1557"/>
            <a:chExt cx="957" cy="204"/>
          </a:xfrm>
        </p:grpSpPr>
        <p:grpSp>
          <p:nvGrpSpPr>
            <p:cNvPr id="159748" name="Group 4"/>
            <p:cNvGrpSpPr>
              <a:grpSpLocks/>
            </p:cNvGrpSpPr>
            <p:nvPr/>
          </p:nvGrpSpPr>
          <p:grpSpPr bwMode="auto">
            <a:xfrm>
              <a:off x="1975" y="1557"/>
              <a:ext cx="164" cy="204"/>
              <a:chOff x="240" y="3863"/>
              <a:chExt cx="164" cy="204"/>
            </a:xfrm>
          </p:grpSpPr>
          <p:sp>
            <p:nvSpPr>
              <p:cNvPr id="159749" name="Arc 5"/>
              <p:cNvSpPr>
                <a:spLocks/>
              </p:cNvSpPr>
              <p:nvPr/>
            </p:nvSpPr>
            <p:spPr bwMode="auto">
              <a:xfrm>
                <a:off x="240" y="3863"/>
                <a:ext cx="83" cy="204"/>
              </a:xfrm>
              <a:custGeom>
                <a:avLst/>
                <a:gdLst>
                  <a:gd name="G0" fmla="+- 21600 0 0"/>
                  <a:gd name="G1" fmla="+- 21598 0 0"/>
                  <a:gd name="G2" fmla="+- 21600 0 0"/>
                  <a:gd name="T0" fmla="*/ 0 w 21600"/>
                  <a:gd name="T1" fmla="*/ 21598 h 21598"/>
                  <a:gd name="T2" fmla="*/ 2134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2" y="141"/>
                      <a:pt x="21339" y="-1"/>
                    </a:cubicBezTo>
                  </a:path>
                  <a:path w="21600" h="21598" stroke="0" extrusionOk="0">
                    <a:moveTo>
                      <a:pt x="0" y="21598"/>
                    </a:moveTo>
                    <a:cubicBezTo>
                      <a:pt x="0" y="9770"/>
                      <a:pt x="9512" y="141"/>
                      <a:pt x="21339"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50" name="Arc 6"/>
              <p:cNvSpPr>
                <a:spLocks/>
              </p:cNvSpPr>
              <p:nvPr/>
            </p:nvSpPr>
            <p:spPr bwMode="auto">
              <a:xfrm>
                <a:off x="320"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751" name="Group 7"/>
            <p:cNvGrpSpPr>
              <a:grpSpLocks/>
            </p:cNvGrpSpPr>
            <p:nvPr/>
          </p:nvGrpSpPr>
          <p:grpSpPr bwMode="auto">
            <a:xfrm>
              <a:off x="2135" y="1557"/>
              <a:ext cx="162" cy="204"/>
              <a:chOff x="400" y="3863"/>
              <a:chExt cx="162" cy="204"/>
            </a:xfrm>
          </p:grpSpPr>
          <p:sp>
            <p:nvSpPr>
              <p:cNvPr id="159752" name="Arc 8"/>
              <p:cNvSpPr>
                <a:spLocks/>
              </p:cNvSpPr>
              <p:nvPr/>
            </p:nvSpPr>
            <p:spPr bwMode="auto">
              <a:xfrm>
                <a:off x="400"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53" name="Arc 9"/>
              <p:cNvSpPr>
                <a:spLocks/>
              </p:cNvSpPr>
              <p:nvPr/>
            </p:nvSpPr>
            <p:spPr bwMode="auto">
              <a:xfrm>
                <a:off x="480" y="3863"/>
                <a:ext cx="82" cy="204"/>
              </a:xfrm>
              <a:custGeom>
                <a:avLst/>
                <a:gdLst>
                  <a:gd name="G0" fmla="+- 265 0 0"/>
                  <a:gd name="G1" fmla="+- 21600 0 0"/>
                  <a:gd name="G2" fmla="+- 21600 0 0"/>
                  <a:gd name="T0" fmla="*/ 0 w 21865"/>
                  <a:gd name="T1" fmla="*/ 2 h 21600"/>
                  <a:gd name="T2" fmla="*/ 21865 w 21865"/>
                  <a:gd name="T3" fmla="*/ 21600 h 21600"/>
                  <a:gd name="T4" fmla="*/ 265 w 21865"/>
                  <a:gd name="T5" fmla="*/ 21600 h 21600"/>
                </a:gdLst>
                <a:ahLst/>
                <a:cxnLst>
                  <a:cxn ang="0">
                    <a:pos x="T0" y="T1"/>
                  </a:cxn>
                  <a:cxn ang="0">
                    <a:pos x="T2" y="T3"/>
                  </a:cxn>
                  <a:cxn ang="0">
                    <a:pos x="T4" y="T5"/>
                  </a:cxn>
                </a:cxnLst>
                <a:rect l="0" t="0" r="r" b="b"/>
                <a:pathLst>
                  <a:path w="21865" h="21600" fill="none" extrusionOk="0">
                    <a:moveTo>
                      <a:pt x="-1" y="1"/>
                    </a:moveTo>
                    <a:cubicBezTo>
                      <a:pt x="88" y="0"/>
                      <a:pt x="176" y="-1"/>
                      <a:pt x="265" y="0"/>
                    </a:cubicBezTo>
                    <a:cubicBezTo>
                      <a:pt x="12194" y="0"/>
                      <a:pt x="21865" y="9670"/>
                      <a:pt x="21865" y="21600"/>
                    </a:cubicBezTo>
                  </a:path>
                  <a:path w="21865" h="21600" stroke="0" extrusionOk="0">
                    <a:moveTo>
                      <a:pt x="-1" y="1"/>
                    </a:moveTo>
                    <a:cubicBezTo>
                      <a:pt x="88" y="0"/>
                      <a:pt x="176" y="-1"/>
                      <a:pt x="265" y="0"/>
                    </a:cubicBezTo>
                    <a:cubicBezTo>
                      <a:pt x="12194" y="0"/>
                      <a:pt x="21865" y="9670"/>
                      <a:pt x="21865" y="21600"/>
                    </a:cubicBezTo>
                    <a:lnTo>
                      <a:pt x="265"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754" name="Group 10"/>
            <p:cNvGrpSpPr>
              <a:grpSpLocks/>
            </p:cNvGrpSpPr>
            <p:nvPr/>
          </p:nvGrpSpPr>
          <p:grpSpPr bwMode="auto">
            <a:xfrm>
              <a:off x="2293" y="1557"/>
              <a:ext cx="163" cy="204"/>
              <a:chOff x="558" y="3863"/>
              <a:chExt cx="164" cy="204"/>
            </a:xfrm>
          </p:grpSpPr>
          <p:sp>
            <p:nvSpPr>
              <p:cNvPr id="159755" name="Arc 11"/>
              <p:cNvSpPr>
                <a:spLocks/>
              </p:cNvSpPr>
              <p:nvPr/>
            </p:nvSpPr>
            <p:spPr bwMode="auto">
              <a:xfrm>
                <a:off x="558"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56" name="Arc 12"/>
              <p:cNvSpPr>
                <a:spLocks/>
              </p:cNvSpPr>
              <p:nvPr/>
            </p:nvSpPr>
            <p:spPr bwMode="auto">
              <a:xfrm>
                <a:off x="638" y="3863"/>
                <a:ext cx="84" cy="204"/>
              </a:xfrm>
              <a:custGeom>
                <a:avLst/>
                <a:gdLst>
                  <a:gd name="G0" fmla="+- 262 0 0"/>
                  <a:gd name="G1" fmla="+- 21600 0 0"/>
                  <a:gd name="G2" fmla="+- 21600 0 0"/>
                  <a:gd name="T0" fmla="*/ 0 w 21862"/>
                  <a:gd name="T1" fmla="*/ 2 h 21600"/>
                  <a:gd name="T2" fmla="*/ 21862 w 21862"/>
                  <a:gd name="T3" fmla="*/ 21600 h 21600"/>
                  <a:gd name="T4" fmla="*/ 262 w 21862"/>
                  <a:gd name="T5" fmla="*/ 21600 h 21600"/>
                </a:gdLst>
                <a:ahLst/>
                <a:cxnLst>
                  <a:cxn ang="0">
                    <a:pos x="T0" y="T1"/>
                  </a:cxn>
                  <a:cxn ang="0">
                    <a:pos x="T2" y="T3"/>
                  </a:cxn>
                  <a:cxn ang="0">
                    <a:pos x="T4" y="T5"/>
                  </a:cxn>
                </a:cxnLst>
                <a:rect l="0" t="0" r="r" b="b"/>
                <a:pathLst>
                  <a:path w="21862" h="21600" fill="none" extrusionOk="0">
                    <a:moveTo>
                      <a:pt x="-1" y="1"/>
                    </a:moveTo>
                    <a:cubicBezTo>
                      <a:pt x="87" y="0"/>
                      <a:pt x="174" y="-1"/>
                      <a:pt x="262" y="0"/>
                    </a:cubicBezTo>
                    <a:cubicBezTo>
                      <a:pt x="12191" y="0"/>
                      <a:pt x="21862" y="9670"/>
                      <a:pt x="21862" y="21600"/>
                    </a:cubicBezTo>
                  </a:path>
                  <a:path w="21862" h="21600" stroke="0" extrusionOk="0">
                    <a:moveTo>
                      <a:pt x="-1" y="1"/>
                    </a:moveTo>
                    <a:cubicBezTo>
                      <a:pt x="87" y="0"/>
                      <a:pt x="174" y="-1"/>
                      <a:pt x="262" y="0"/>
                    </a:cubicBezTo>
                    <a:cubicBezTo>
                      <a:pt x="12191" y="0"/>
                      <a:pt x="21862" y="9670"/>
                      <a:pt x="21862" y="21600"/>
                    </a:cubicBezTo>
                    <a:lnTo>
                      <a:pt x="262"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757" name="Group 13"/>
            <p:cNvGrpSpPr>
              <a:grpSpLocks/>
            </p:cNvGrpSpPr>
            <p:nvPr/>
          </p:nvGrpSpPr>
          <p:grpSpPr bwMode="auto">
            <a:xfrm>
              <a:off x="2453" y="1557"/>
              <a:ext cx="163" cy="204"/>
              <a:chOff x="718" y="3863"/>
              <a:chExt cx="164" cy="204"/>
            </a:xfrm>
          </p:grpSpPr>
          <p:sp>
            <p:nvSpPr>
              <p:cNvPr id="159758" name="Arc 14"/>
              <p:cNvSpPr>
                <a:spLocks/>
              </p:cNvSpPr>
              <p:nvPr/>
            </p:nvSpPr>
            <p:spPr bwMode="auto">
              <a:xfrm>
                <a:off x="718" y="3863"/>
                <a:ext cx="82" cy="204"/>
              </a:xfrm>
              <a:custGeom>
                <a:avLst/>
                <a:gdLst>
                  <a:gd name="G0" fmla="+- 21600 0 0"/>
                  <a:gd name="G1" fmla="+- 21598 0 0"/>
                  <a:gd name="G2" fmla="+- 21600 0 0"/>
                  <a:gd name="T0" fmla="*/ 0 w 21600"/>
                  <a:gd name="T1" fmla="*/ 21598 h 21598"/>
                  <a:gd name="T2" fmla="*/ 21337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1"/>
                      <a:pt x="9511" y="143"/>
                      <a:pt x="21336" y="-1"/>
                    </a:cubicBezTo>
                  </a:path>
                  <a:path w="21600" h="21598" stroke="0" extrusionOk="0">
                    <a:moveTo>
                      <a:pt x="0" y="21598"/>
                    </a:moveTo>
                    <a:cubicBezTo>
                      <a:pt x="0" y="9771"/>
                      <a:pt x="9511" y="143"/>
                      <a:pt x="21336"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59" name="Arc 15"/>
              <p:cNvSpPr>
                <a:spLocks/>
              </p:cNvSpPr>
              <p:nvPr/>
            </p:nvSpPr>
            <p:spPr bwMode="auto">
              <a:xfrm>
                <a:off x="798"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760" name="Group 16"/>
            <p:cNvGrpSpPr>
              <a:grpSpLocks/>
            </p:cNvGrpSpPr>
            <p:nvPr/>
          </p:nvGrpSpPr>
          <p:grpSpPr bwMode="auto">
            <a:xfrm>
              <a:off x="2608" y="1557"/>
              <a:ext cx="166" cy="204"/>
              <a:chOff x="874" y="3863"/>
              <a:chExt cx="166" cy="204"/>
            </a:xfrm>
          </p:grpSpPr>
          <p:sp>
            <p:nvSpPr>
              <p:cNvPr id="159761" name="Arc 17"/>
              <p:cNvSpPr>
                <a:spLocks/>
              </p:cNvSpPr>
              <p:nvPr/>
            </p:nvSpPr>
            <p:spPr bwMode="auto">
              <a:xfrm>
                <a:off x="874" y="3863"/>
                <a:ext cx="84" cy="204"/>
              </a:xfrm>
              <a:custGeom>
                <a:avLst/>
                <a:gdLst>
                  <a:gd name="G0" fmla="+- 21600 0 0"/>
                  <a:gd name="G1" fmla="+- 21598 0 0"/>
                  <a:gd name="G2" fmla="+- 21600 0 0"/>
                  <a:gd name="T0" fmla="*/ 0 w 21600"/>
                  <a:gd name="T1" fmla="*/ 21598 h 21598"/>
                  <a:gd name="T2" fmla="*/ 21341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69"/>
                      <a:pt x="9513" y="141"/>
                      <a:pt x="21340" y="-1"/>
                    </a:cubicBezTo>
                  </a:path>
                  <a:path w="21600" h="21598" stroke="0" extrusionOk="0">
                    <a:moveTo>
                      <a:pt x="0" y="21598"/>
                    </a:moveTo>
                    <a:cubicBezTo>
                      <a:pt x="0" y="9769"/>
                      <a:pt x="9513" y="141"/>
                      <a:pt x="21340"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62" name="Arc 18"/>
              <p:cNvSpPr>
                <a:spLocks/>
              </p:cNvSpPr>
              <p:nvPr/>
            </p:nvSpPr>
            <p:spPr bwMode="auto">
              <a:xfrm>
                <a:off x="955" y="3863"/>
                <a:ext cx="85" cy="204"/>
              </a:xfrm>
              <a:custGeom>
                <a:avLst/>
                <a:gdLst>
                  <a:gd name="G0" fmla="+- 259 0 0"/>
                  <a:gd name="G1" fmla="+- 21600 0 0"/>
                  <a:gd name="G2" fmla="+- 21600 0 0"/>
                  <a:gd name="T0" fmla="*/ 0 w 21859"/>
                  <a:gd name="T1" fmla="*/ 2 h 21600"/>
                  <a:gd name="T2" fmla="*/ 21859 w 21859"/>
                  <a:gd name="T3" fmla="*/ 21600 h 21600"/>
                  <a:gd name="T4" fmla="*/ 259 w 21859"/>
                  <a:gd name="T5" fmla="*/ 21600 h 21600"/>
                </a:gdLst>
                <a:ahLst/>
                <a:cxnLst>
                  <a:cxn ang="0">
                    <a:pos x="T0" y="T1"/>
                  </a:cxn>
                  <a:cxn ang="0">
                    <a:pos x="T2" y="T3"/>
                  </a:cxn>
                  <a:cxn ang="0">
                    <a:pos x="T4" y="T5"/>
                  </a:cxn>
                </a:cxnLst>
                <a:rect l="0" t="0" r="r" b="b"/>
                <a:pathLst>
                  <a:path w="21859" h="21600" fill="none" extrusionOk="0">
                    <a:moveTo>
                      <a:pt x="-1" y="1"/>
                    </a:moveTo>
                    <a:cubicBezTo>
                      <a:pt x="86" y="0"/>
                      <a:pt x="172" y="-1"/>
                      <a:pt x="259" y="0"/>
                    </a:cubicBezTo>
                    <a:cubicBezTo>
                      <a:pt x="12188" y="0"/>
                      <a:pt x="21859" y="9670"/>
                      <a:pt x="21859" y="21600"/>
                    </a:cubicBezTo>
                  </a:path>
                  <a:path w="21859" h="21600" stroke="0" extrusionOk="0">
                    <a:moveTo>
                      <a:pt x="-1" y="1"/>
                    </a:moveTo>
                    <a:cubicBezTo>
                      <a:pt x="86" y="0"/>
                      <a:pt x="172" y="-1"/>
                      <a:pt x="259" y="0"/>
                    </a:cubicBezTo>
                    <a:cubicBezTo>
                      <a:pt x="12188" y="0"/>
                      <a:pt x="21859" y="9670"/>
                      <a:pt x="21859" y="21600"/>
                    </a:cubicBezTo>
                    <a:lnTo>
                      <a:pt x="259"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763" name="Group 19"/>
            <p:cNvGrpSpPr>
              <a:grpSpLocks/>
            </p:cNvGrpSpPr>
            <p:nvPr/>
          </p:nvGrpSpPr>
          <p:grpSpPr bwMode="auto">
            <a:xfrm>
              <a:off x="2769" y="1557"/>
              <a:ext cx="163" cy="204"/>
              <a:chOff x="1035" y="3863"/>
              <a:chExt cx="163" cy="204"/>
            </a:xfrm>
          </p:grpSpPr>
          <p:sp>
            <p:nvSpPr>
              <p:cNvPr id="159764" name="Arc 20"/>
              <p:cNvSpPr>
                <a:spLocks/>
              </p:cNvSpPr>
              <p:nvPr/>
            </p:nvSpPr>
            <p:spPr bwMode="auto">
              <a:xfrm>
                <a:off x="1035"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65" name="Arc 21"/>
              <p:cNvSpPr>
                <a:spLocks/>
              </p:cNvSpPr>
              <p:nvPr/>
            </p:nvSpPr>
            <p:spPr bwMode="auto">
              <a:xfrm>
                <a:off x="1114"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49804"/>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sp>
        <p:nvSpPr>
          <p:cNvPr id="159766" name="Line 22"/>
          <p:cNvSpPr>
            <a:spLocks noChangeShapeType="1"/>
          </p:cNvSpPr>
          <p:nvPr/>
        </p:nvSpPr>
        <p:spPr bwMode="auto">
          <a:xfrm>
            <a:off x="6586547" y="4892300"/>
            <a:ext cx="1671637" cy="0"/>
          </a:xfrm>
          <a:prstGeom prst="line">
            <a:avLst/>
          </a:prstGeom>
          <a:no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grpSp>
        <p:nvGrpSpPr>
          <p:cNvPr id="159767" name="Group 23"/>
          <p:cNvGrpSpPr>
            <a:grpSpLocks/>
          </p:cNvGrpSpPr>
          <p:nvPr/>
        </p:nvGrpSpPr>
        <p:grpSpPr bwMode="auto">
          <a:xfrm>
            <a:off x="6627820" y="4562100"/>
            <a:ext cx="1519237" cy="323850"/>
            <a:chOff x="3211" y="1557"/>
            <a:chExt cx="957" cy="204"/>
          </a:xfrm>
        </p:grpSpPr>
        <p:grpSp>
          <p:nvGrpSpPr>
            <p:cNvPr id="159768" name="Group 24"/>
            <p:cNvGrpSpPr>
              <a:grpSpLocks/>
            </p:cNvGrpSpPr>
            <p:nvPr/>
          </p:nvGrpSpPr>
          <p:grpSpPr bwMode="auto">
            <a:xfrm>
              <a:off x="3211" y="1557"/>
              <a:ext cx="164" cy="204"/>
              <a:chOff x="1476" y="3863"/>
              <a:chExt cx="164" cy="204"/>
            </a:xfrm>
          </p:grpSpPr>
          <p:sp>
            <p:nvSpPr>
              <p:cNvPr id="159769" name="Arc 25"/>
              <p:cNvSpPr>
                <a:spLocks/>
              </p:cNvSpPr>
              <p:nvPr/>
            </p:nvSpPr>
            <p:spPr bwMode="auto">
              <a:xfrm>
                <a:off x="1476" y="3863"/>
                <a:ext cx="83" cy="204"/>
              </a:xfrm>
              <a:custGeom>
                <a:avLst/>
                <a:gdLst>
                  <a:gd name="G0" fmla="+- 21600 0 0"/>
                  <a:gd name="G1" fmla="+- 21598 0 0"/>
                  <a:gd name="G2" fmla="+- 21600 0 0"/>
                  <a:gd name="T0" fmla="*/ 0 w 21600"/>
                  <a:gd name="T1" fmla="*/ 21598 h 21598"/>
                  <a:gd name="T2" fmla="*/ 21340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2" y="141"/>
                      <a:pt x="21339" y="-1"/>
                    </a:cubicBezTo>
                  </a:path>
                  <a:path w="21600" h="21598" stroke="0" extrusionOk="0">
                    <a:moveTo>
                      <a:pt x="0" y="21598"/>
                    </a:moveTo>
                    <a:cubicBezTo>
                      <a:pt x="0" y="9770"/>
                      <a:pt x="9512" y="141"/>
                      <a:pt x="21339" y="-1"/>
                    </a:cubicBezTo>
                    <a:lnTo>
                      <a:pt x="21600" y="21598"/>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70" name="Arc 26"/>
              <p:cNvSpPr>
                <a:spLocks/>
              </p:cNvSpPr>
              <p:nvPr/>
            </p:nvSpPr>
            <p:spPr bwMode="auto">
              <a:xfrm>
                <a:off x="1556"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771" name="Group 27"/>
            <p:cNvGrpSpPr>
              <a:grpSpLocks/>
            </p:cNvGrpSpPr>
            <p:nvPr/>
          </p:nvGrpSpPr>
          <p:grpSpPr bwMode="auto">
            <a:xfrm>
              <a:off x="3529" y="1557"/>
              <a:ext cx="164" cy="204"/>
              <a:chOff x="1794" y="3863"/>
              <a:chExt cx="164" cy="204"/>
            </a:xfrm>
          </p:grpSpPr>
          <p:sp>
            <p:nvSpPr>
              <p:cNvPr id="159772" name="Arc 28"/>
              <p:cNvSpPr>
                <a:spLocks/>
              </p:cNvSpPr>
              <p:nvPr/>
            </p:nvSpPr>
            <p:spPr bwMode="auto">
              <a:xfrm>
                <a:off x="1794"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73" name="Arc 29"/>
              <p:cNvSpPr>
                <a:spLocks/>
              </p:cNvSpPr>
              <p:nvPr/>
            </p:nvSpPr>
            <p:spPr bwMode="auto">
              <a:xfrm>
                <a:off x="1874" y="3863"/>
                <a:ext cx="84" cy="204"/>
              </a:xfrm>
              <a:custGeom>
                <a:avLst/>
                <a:gdLst>
                  <a:gd name="G0" fmla="+- 262 0 0"/>
                  <a:gd name="G1" fmla="+- 21600 0 0"/>
                  <a:gd name="G2" fmla="+- 21600 0 0"/>
                  <a:gd name="T0" fmla="*/ 0 w 21862"/>
                  <a:gd name="T1" fmla="*/ 2 h 21600"/>
                  <a:gd name="T2" fmla="*/ 21862 w 21862"/>
                  <a:gd name="T3" fmla="*/ 21600 h 21600"/>
                  <a:gd name="T4" fmla="*/ 262 w 21862"/>
                  <a:gd name="T5" fmla="*/ 21600 h 21600"/>
                </a:gdLst>
                <a:ahLst/>
                <a:cxnLst>
                  <a:cxn ang="0">
                    <a:pos x="T0" y="T1"/>
                  </a:cxn>
                  <a:cxn ang="0">
                    <a:pos x="T2" y="T3"/>
                  </a:cxn>
                  <a:cxn ang="0">
                    <a:pos x="T4" y="T5"/>
                  </a:cxn>
                </a:cxnLst>
                <a:rect l="0" t="0" r="r" b="b"/>
                <a:pathLst>
                  <a:path w="21862" h="21600" fill="none" extrusionOk="0">
                    <a:moveTo>
                      <a:pt x="-1" y="1"/>
                    </a:moveTo>
                    <a:cubicBezTo>
                      <a:pt x="87" y="0"/>
                      <a:pt x="174" y="-1"/>
                      <a:pt x="262" y="0"/>
                    </a:cubicBezTo>
                    <a:cubicBezTo>
                      <a:pt x="12191" y="0"/>
                      <a:pt x="21862" y="9670"/>
                      <a:pt x="21862" y="21600"/>
                    </a:cubicBezTo>
                  </a:path>
                  <a:path w="21862" h="21600" stroke="0" extrusionOk="0">
                    <a:moveTo>
                      <a:pt x="-1" y="1"/>
                    </a:moveTo>
                    <a:cubicBezTo>
                      <a:pt x="87" y="0"/>
                      <a:pt x="174" y="-1"/>
                      <a:pt x="262" y="0"/>
                    </a:cubicBezTo>
                    <a:cubicBezTo>
                      <a:pt x="12191" y="0"/>
                      <a:pt x="21862" y="9670"/>
                      <a:pt x="21862" y="21600"/>
                    </a:cubicBezTo>
                    <a:lnTo>
                      <a:pt x="262" y="21600"/>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774" name="Group 30"/>
            <p:cNvGrpSpPr>
              <a:grpSpLocks/>
            </p:cNvGrpSpPr>
            <p:nvPr/>
          </p:nvGrpSpPr>
          <p:grpSpPr bwMode="auto">
            <a:xfrm>
              <a:off x="3689" y="1557"/>
              <a:ext cx="163" cy="204"/>
              <a:chOff x="1954" y="3863"/>
              <a:chExt cx="164" cy="204"/>
            </a:xfrm>
          </p:grpSpPr>
          <p:sp>
            <p:nvSpPr>
              <p:cNvPr id="159775" name="Arc 31"/>
              <p:cNvSpPr>
                <a:spLocks/>
              </p:cNvSpPr>
              <p:nvPr/>
            </p:nvSpPr>
            <p:spPr bwMode="auto">
              <a:xfrm>
                <a:off x="1954" y="3863"/>
                <a:ext cx="82" cy="204"/>
              </a:xfrm>
              <a:custGeom>
                <a:avLst/>
                <a:gdLst>
                  <a:gd name="G0" fmla="+- 21600 0 0"/>
                  <a:gd name="G1" fmla="+- 21598 0 0"/>
                  <a:gd name="G2" fmla="+- 21600 0 0"/>
                  <a:gd name="T0" fmla="*/ 0 w 21600"/>
                  <a:gd name="T1" fmla="*/ 21598 h 21598"/>
                  <a:gd name="T2" fmla="*/ 21337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1"/>
                      <a:pt x="9511" y="143"/>
                      <a:pt x="21336" y="-1"/>
                    </a:cubicBezTo>
                  </a:path>
                  <a:path w="21600" h="21598" stroke="0" extrusionOk="0">
                    <a:moveTo>
                      <a:pt x="0" y="21598"/>
                    </a:moveTo>
                    <a:cubicBezTo>
                      <a:pt x="0" y="9771"/>
                      <a:pt x="9511" y="143"/>
                      <a:pt x="21336" y="-1"/>
                    </a:cubicBezTo>
                    <a:lnTo>
                      <a:pt x="21600" y="21598"/>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76" name="Arc 32"/>
              <p:cNvSpPr>
                <a:spLocks/>
              </p:cNvSpPr>
              <p:nvPr/>
            </p:nvSpPr>
            <p:spPr bwMode="auto">
              <a:xfrm>
                <a:off x="2034"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159777" name="Group 33"/>
            <p:cNvGrpSpPr>
              <a:grpSpLocks/>
            </p:cNvGrpSpPr>
            <p:nvPr/>
          </p:nvGrpSpPr>
          <p:grpSpPr bwMode="auto">
            <a:xfrm>
              <a:off x="4005" y="1557"/>
              <a:ext cx="163" cy="204"/>
              <a:chOff x="2271" y="3863"/>
              <a:chExt cx="163" cy="204"/>
            </a:xfrm>
          </p:grpSpPr>
          <p:sp>
            <p:nvSpPr>
              <p:cNvPr id="159778" name="Arc 34"/>
              <p:cNvSpPr>
                <a:spLocks/>
              </p:cNvSpPr>
              <p:nvPr/>
            </p:nvSpPr>
            <p:spPr bwMode="auto">
              <a:xfrm>
                <a:off x="2271" y="3863"/>
                <a:ext cx="83" cy="204"/>
              </a:xfrm>
              <a:custGeom>
                <a:avLst/>
                <a:gdLst>
                  <a:gd name="G0" fmla="+- 21600 0 0"/>
                  <a:gd name="G1" fmla="+- 21598 0 0"/>
                  <a:gd name="G2" fmla="+- 21600 0 0"/>
                  <a:gd name="T0" fmla="*/ 0 w 21600"/>
                  <a:gd name="T1" fmla="*/ 21598 h 21598"/>
                  <a:gd name="T2" fmla="*/ 21338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79" name="Arc 35"/>
              <p:cNvSpPr>
                <a:spLocks/>
              </p:cNvSpPr>
              <p:nvPr/>
            </p:nvSpPr>
            <p:spPr bwMode="auto">
              <a:xfrm>
                <a:off x="2350" y="3863"/>
                <a:ext cx="84" cy="204"/>
              </a:xfrm>
              <a:custGeom>
                <a:avLst/>
                <a:gdLst>
                  <a:gd name="G0" fmla="+- 260 0 0"/>
                  <a:gd name="G1" fmla="+- 21600 0 0"/>
                  <a:gd name="G2" fmla="+- 21600 0 0"/>
                  <a:gd name="T0" fmla="*/ 0 w 21860"/>
                  <a:gd name="T1" fmla="*/ 2 h 21600"/>
                  <a:gd name="T2" fmla="*/ 21860 w 21860"/>
                  <a:gd name="T3" fmla="*/ 21600 h 21600"/>
                  <a:gd name="T4" fmla="*/ 260 w 21860"/>
                  <a:gd name="T5" fmla="*/ 21600 h 21600"/>
                </a:gdLst>
                <a:ahLst/>
                <a:cxnLst>
                  <a:cxn ang="0">
                    <a:pos x="T0" y="T1"/>
                  </a:cxn>
                  <a:cxn ang="0">
                    <a:pos x="T2" y="T3"/>
                  </a:cxn>
                  <a:cxn ang="0">
                    <a:pos x="T4" y="T5"/>
                  </a:cxn>
                </a:cxnLst>
                <a:rect l="0" t="0" r="r" b="b"/>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FF0000"/>
                  </a:gs>
                  <a:gs pos="50000">
                    <a:srgbClr val="FF0000">
                      <a:gamma/>
                      <a:tint val="33725"/>
                      <a:invGamma/>
                    </a:srgbClr>
                  </a:gs>
                  <a:gs pos="100000">
                    <a:srgbClr val="FF0000"/>
                  </a:gs>
                </a:gsLst>
                <a:lin ang="0" scaled="1"/>
              </a:gradFill>
              <a:ln w="12700" cap="rnd">
                <a:solidFill>
                  <a:srgbClr val="FF00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grpSp>
        <p:nvGrpSpPr>
          <p:cNvPr id="159780" name="Group 36"/>
          <p:cNvGrpSpPr>
            <a:grpSpLocks/>
          </p:cNvGrpSpPr>
          <p:nvPr/>
        </p:nvGrpSpPr>
        <p:grpSpPr bwMode="auto">
          <a:xfrm>
            <a:off x="6294438" y="4271603"/>
            <a:ext cx="285750" cy="619125"/>
            <a:chOff x="1266" y="3676"/>
            <a:chExt cx="180" cy="390"/>
          </a:xfrm>
        </p:grpSpPr>
        <p:sp>
          <p:nvSpPr>
            <p:cNvPr id="159781" name="Line 37"/>
            <p:cNvSpPr>
              <a:spLocks noChangeShapeType="1"/>
            </p:cNvSpPr>
            <p:nvPr/>
          </p:nvSpPr>
          <p:spPr bwMode="auto">
            <a:xfrm flipV="1">
              <a:off x="1266" y="3676"/>
              <a:ext cx="0" cy="39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82" name="Line 38"/>
            <p:cNvSpPr>
              <a:spLocks noChangeShapeType="1"/>
            </p:cNvSpPr>
            <p:nvPr/>
          </p:nvSpPr>
          <p:spPr bwMode="auto">
            <a:xfrm flipV="1">
              <a:off x="1446" y="3676"/>
              <a:ext cx="0" cy="39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159783" name="Line 39"/>
            <p:cNvSpPr>
              <a:spLocks noChangeShapeType="1"/>
            </p:cNvSpPr>
            <p:nvPr/>
          </p:nvSpPr>
          <p:spPr bwMode="auto">
            <a:xfrm>
              <a:off x="1266" y="3676"/>
              <a:ext cx="180" cy="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sp>
        <p:nvSpPr>
          <p:cNvPr id="159784" name="Line 40"/>
          <p:cNvSpPr>
            <a:spLocks noChangeShapeType="1"/>
          </p:cNvSpPr>
          <p:nvPr/>
        </p:nvSpPr>
        <p:spPr bwMode="auto">
          <a:xfrm>
            <a:off x="5394325" y="4385887"/>
            <a:ext cx="520700" cy="0"/>
          </a:xfrm>
          <a:prstGeom prst="line">
            <a:avLst/>
          </a:prstGeom>
          <a:noFill/>
          <a:ln w="12700">
            <a:solidFill>
              <a:srgbClr val="FF003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sp>
        <p:nvSpPr>
          <p:cNvPr id="159785" name="Line 41"/>
          <p:cNvSpPr>
            <a:spLocks noChangeShapeType="1"/>
          </p:cNvSpPr>
          <p:nvPr/>
        </p:nvSpPr>
        <p:spPr bwMode="auto">
          <a:xfrm>
            <a:off x="7029450" y="4366837"/>
            <a:ext cx="520700" cy="0"/>
          </a:xfrm>
          <a:prstGeom prst="line">
            <a:avLst/>
          </a:prstGeom>
          <a:noFill/>
          <a:ln w="12700">
            <a:solidFill>
              <a:srgbClr val="FF003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sp>
        <p:nvSpPr>
          <p:cNvPr id="159795" name="Text Box 51"/>
          <p:cNvSpPr txBox="1">
            <a:spLocks noChangeArrowheads="1"/>
          </p:cNvSpPr>
          <p:nvPr/>
        </p:nvSpPr>
        <p:spPr bwMode="auto">
          <a:xfrm>
            <a:off x="5021804" y="1839539"/>
            <a:ext cx="1116785"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800" b="0" dirty="0">
                <a:solidFill>
                  <a:srgbClr val="000000"/>
                </a:solidFill>
              </a:rPr>
              <a:t>incoming</a:t>
            </a:r>
          </a:p>
        </p:txBody>
      </p:sp>
      <p:sp>
        <p:nvSpPr>
          <p:cNvPr id="159796" name="Text Box 52"/>
          <p:cNvSpPr txBox="1">
            <a:spLocks noChangeArrowheads="1"/>
          </p:cNvSpPr>
          <p:nvPr/>
        </p:nvSpPr>
        <p:spPr bwMode="auto">
          <a:xfrm>
            <a:off x="7420130" y="1839552"/>
            <a:ext cx="1543139"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p>
            <a:pPr eaLnBrk="0" hangingPunct="0"/>
            <a:r>
              <a:rPr lang="en-US" altLang="en-US" sz="1800" b="0" dirty="0">
                <a:solidFill>
                  <a:srgbClr val="000000"/>
                </a:solidFill>
              </a:rPr>
              <a:t>transmitted</a:t>
            </a:r>
          </a:p>
        </p:txBody>
      </p:sp>
      <p:sp>
        <p:nvSpPr>
          <p:cNvPr id="159896" name="Text Box 152"/>
          <p:cNvSpPr txBox="1">
            <a:spLocks noChangeArrowheads="1"/>
          </p:cNvSpPr>
          <p:nvPr/>
        </p:nvSpPr>
        <p:spPr bwMode="auto">
          <a:xfrm>
            <a:off x="2298708" y="4330326"/>
            <a:ext cx="16385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2000" b="0">
                <a:solidFill>
                  <a:srgbClr val="3333CC"/>
                </a:solidFill>
              </a:rPr>
              <a:t>binomial</a:t>
            </a:r>
          </a:p>
          <a:p>
            <a:pPr eaLnBrk="0" hangingPunct="0"/>
            <a:r>
              <a:rPr lang="en-US" altLang="en-US" sz="2000" b="0" i="1">
                <a:solidFill>
                  <a:srgbClr val="3333CC"/>
                </a:solidFill>
              </a:rPr>
              <a:t>S </a:t>
            </a:r>
            <a:r>
              <a:rPr lang="en-US" altLang="en-US" sz="2000" b="0">
                <a:solidFill>
                  <a:srgbClr val="3333CC"/>
                </a:solidFill>
              </a:rPr>
              <a:t>=2</a:t>
            </a:r>
            <a:r>
              <a:rPr lang="en-US" altLang="en-US" sz="2000" b="0" i="1">
                <a:solidFill>
                  <a:srgbClr val="FF0000"/>
                </a:solidFill>
              </a:rPr>
              <a:t>e</a:t>
            </a:r>
            <a:r>
              <a:rPr lang="en-US" altLang="en-US" sz="2000" b="0" i="1">
                <a:solidFill>
                  <a:srgbClr val="3333CC"/>
                </a:solidFill>
              </a:rPr>
              <a:t>I </a:t>
            </a:r>
            <a:r>
              <a:rPr lang="en-US" altLang="en-US" sz="2000" b="0">
                <a:solidFill>
                  <a:srgbClr val="3333CC"/>
                </a:solidFill>
              </a:rPr>
              <a:t>(1</a:t>
            </a:r>
            <a:r>
              <a:rPr lang="en-US" altLang="en-US" sz="2000" b="0" i="1">
                <a:solidFill>
                  <a:srgbClr val="3333CC"/>
                </a:solidFill>
              </a:rPr>
              <a:t>-t </a:t>
            </a:r>
            <a:r>
              <a:rPr lang="en-US" altLang="en-US" sz="2000" b="0">
                <a:solidFill>
                  <a:srgbClr val="3333CC"/>
                </a:solidFill>
              </a:rPr>
              <a:t>)</a:t>
            </a:r>
          </a:p>
        </p:txBody>
      </p:sp>
      <p:sp>
        <p:nvSpPr>
          <p:cNvPr id="159897" name="Text Box 153"/>
          <p:cNvSpPr txBox="1">
            <a:spLocks noChangeArrowheads="1"/>
          </p:cNvSpPr>
          <p:nvPr/>
        </p:nvSpPr>
        <p:spPr bwMode="auto">
          <a:xfrm>
            <a:off x="6256114" y="4420814"/>
            <a:ext cx="263561"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800" b="0" i="1" dirty="0">
                <a:solidFill>
                  <a:srgbClr val="000000"/>
                </a:solidFill>
              </a:rPr>
              <a:t>t</a:t>
            </a:r>
          </a:p>
        </p:txBody>
      </p:sp>
    </p:spTree>
    <p:extLst>
      <p:ext uri="{BB962C8B-B14F-4D97-AF65-F5344CB8AC3E}">
        <p14:creationId xmlns:p14="http://schemas.microsoft.com/office/powerpoint/2010/main" val="3277975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067050" y="3933826"/>
            <a:ext cx="70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2000" b="0" i="1">
                <a:solidFill>
                  <a:srgbClr val="000000"/>
                </a:solidFill>
                <a:cs typeface="+mn-cs"/>
              </a:rPr>
              <a:t>h/eV</a:t>
            </a:r>
          </a:p>
        </p:txBody>
      </p:sp>
      <p:grpSp>
        <p:nvGrpSpPr>
          <p:cNvPr id="28675" name="Group 6"/>
          <p:cNvGrpSpPr>
            <a:grpSpLocks/>
          </p:cNvGrpSpPr>
          <p:nvPr/>
        </p:nvGrpSpPr>
        <p:grpSpPr bwMode="auto">
          <a:xfrm>
            <a:off x="3146427" y="1582740"/>
            <a:ext cx="595313" cy="2289175"/>
            <a:chOff x="530" y="1831"/>
            <a:chExt cx="179" cy="672"/>
          </a:xfrm>
        </p:grpSpPr>
        <p:sp>
          <p:nvSpPr>
            <p:cNvPr id="28721" name="Arc 7"/>
            <p:cNvSpPr>
              <a:spLocks/>
            </p:cNvSpPr>
            <p:nvPr/>
          </p:nvSpPr>
          <p:spPr bwMode="auto">
            <a:xfrm>
              <a:off x="530" y="1831"/>
              <a:ext cx="90" cy="672"/>
            </a:xfrm>
            <a:custGeom>
              <a:avLst/>
              <a:gdLst>
                <a:gd name="T0" fmla="*/ 0 w 21600"/>
                <a:gd name="T1" fmla="*/ 21 h 21599"/>
                <a:gd name="T2" fmla="*/ 0 w 21600"/>
                <a:gd name="T3" fmla="*/ 0 h 21599"/>
                <a:gd name="T4" fmla="*/ 0 w 21600"/>
                <a:gd name="T5" fmla="*/ 21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3"/>
                    <a:pt x="9524" y="132"/>
                    <a:pt x="21359" y="0"/>
                  </a:cubicBezTo>
                </a:path>
                <a:path w="21600" h="21599" stroke="0" extrusionOk="0">
                  <a:moveTo>
                    <a:pt x="0" y="21599"/>
                  </a:moveTo>
                  <a:cubicBezTo>
                    <a:pt x="0" y="9763"/>
                    <a:pt x="9524" y="132"/>
                    <a:pt x="21359" y="0"/>
                  </a:cubicBezTo>
                  <a:lnTo>
                    <a:pt x="21600" y="21599"/>
                  </a:lnTo>
                  <a:close/>
                </a:path>
              </a:pathLst>
            </a:custGeom>
            <a:gradFill rotWithShape="0">
              <a:gsLst>
                <a:gs pos="0">
                  <a:srgbClr val="A5A5FF"/>
                </a:gs>
                <a:gs pos="50000">
                  <a:srgbClr val="3333FF"/>
                </a:gs>
                <a:gs pos="100000">
                  <a:srgbClr val="A5A5FF"/>
                </a:gs>
              </a:gsLst>
              <a:lin ang="0" scaled="1"/>
            </a:gradFill>
            <a:ln w="28575" cap="rnd">
              <a:solidFill>
                <a:schemeClr val="accent2"/>
              </a:solidFill>
              <a:round/>
              <a:headEnd type="none" w="sm" len="sm"/>
              <a:tailEnd type="none" w="sm" len="sm"/>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8722" name="Arc 8"/>
            <p:cNvSpPr>
              <a:spLocks/>
            </p:cNvSpPr>
            <p:nvPr/>
          </p:nvSpPr>
          <p:spPr bwMode="auto">
            <a:xfrm>
              <a:off x="618" y="1831"/>
              <a:ext cx="91" cy="672"/>
            </a:xfrm>
            <a:custGeom>
              <a:avLst/>
              <a:gdLst>
                <a:gd name="T0" fmla="*/ 0 w 21840"/>
                <a:gd name="T1" fmla="*/ 0 h 21600"/>
                <a:gd name="T2" fmla="*/ 0 w 21840"/>
                <a:gd name="T3" fmla="*/ 21 h 21600"/>
                <a:gd name="T4" fmla="*/ 0 w 21840"/>
                <a:gd name="T5" fmla="*/ 21 h 21600"/>
                <a:gd name="T6" fmla="*/ 0 60000 65536"/>
                <a:gd name="T7" fmla="*/ 0 60000 65536"/>
                <a:gd name="T8" fmla="*/ 0 60000 65536"/>
                <a:gd name="T9" fmla="*/ 0 w 21840"/>
                <a:gd name="T10" fmla="*/ 0 h 21600"/>
                <a:gd name="T11" fmla="*/ 21840 w 21840"/>
                <a:gd name="T12" fmla="*/ 21600 h 21600"/>
              </a:gdLst>
              <a:ahLst/>
              <a:cxnLst>
                <a:cxn ang="T6">
                  <a:pos x="T0" y="T1"/>
                </a:cxn>
                <a:cxn ang="T7">
                  <a:pos x="T2" y="T3"/>
                </a:cxn>
                <a:cxn ang="T8">
                  <a:pos x="T4" y="T5"/>
                </a:cxn>
              </a:cxnLst>
              <a:rect l="T9" t="T10" r="T11" b="T12"/>
              <a:pathLst>
                <a:path w="21840" h="21600" fill="none" extrusionOk="0">
                  <a:moveTo>
                    <a:pt x="0" y="1"/>
                  </a:moveTo>
                  <a:cubicBezTo>
                    <a:pt x="79" y="0"/>
                    <a:pt x="159" y="-1"/>
                    <a:pt x="240" y="0"/>
                  </a:cubicBezTo>
                  <a:cubicBezTo>
                    <a:pt x="12169" y="0"/>
                    <a:pt x="21840" y="9670"/>
                    <a:pt x="21840" y="21600"/>
                  </a:cubicBezTo>
                </a:path>
                <a:path w="21840" h="21600" stroke="0" extrusionOk="0">
                  <a:moveTo>
                    <a:pt x="0" y="1"/>
                  </a:moveTo>
                  <a:cubicBezTo>
                    <a:pt x="79" y="0"/>
                    <a:pt x="159" y="-1"/>
                    <a:pt x="240" y="0"/>
                  </a:cubicBezTo>
                  <a:cubicBezTo>
                    <a:pt x="12169" y="0"/>
                    <a:pt x="21840" y="9670"/>
                    <a:pt x="21840" y="21600"/>
                  </a:cubicBezTo>
                  <a:lnTo>
                    <a:pt x="240" y="21600"/>
                  </a:lnTo>
                  <a:close/>
                </a:path>
              </a:pathLst>
            </a:custGeom>
            <a:gradFill rotWithShape="0">
              <a:gsLst>
                <a:gs pos="0">
                  <a:srgbClr val="A5A5FF"/>
                </a:gs>
                <a:gs pos="50000">
                  <a:srgbClr val="3333FF"/>
                </a:gs>
                <a:gs pos="100000">
                  <a:srgbClr val="A5A5FF"/>
                </a:gs>
              </a:gsLst>
              <a:lin ang="0" scaled="1"/>
            </a:gradFill>
            <a:ln w="28575" cap="rnd">
              <a:solidFill>
                <a:schemeClr val="accent2"/>
              </a:solidFill>
              <a:round/>
              <a:headEnd type="none" w="sm" len="sm"/>
              <a:tailEnd type="none" w="sm" len="sm"/>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grpSp>
      <p:grpSp>
        <p:nvGrpSpPr>
          <p:cNvPr id="3" name="Group 9"/>
          <p:cNvGrpSpPr>
            <a:grpSpLocks/>
          </p:cNvGrpSpPr>
          <p:nvPr/>
        </p:nvGrpSpPr>
        <p:grpSpPr bwMode="auto">
          <a:xfrm>
            <a:off x="4940302" y="1582740"/>
            <a:ext cx="595313" cy="2289175"/>
            <a:chOff x="1070" y="1831"/>
            <a:chExt cx="179" cy="672"/>
          </a:xfrm>
        </p:grpSpPr>
        <p:sp>
          <p:nvSpPr>
            <p:cNvPr id="28719" name="Arc 10"/>
            <p:cNvSpPr>
              <a:spLocks/>
            </p:cNvSpPr>
            <p:nvPr/>
          </p:nvSpPr>
          <p:spPr bwMode="auto">
            <a:xfrm>
              <a:off x="1070" y="1831"/>
              <a:ext cx="90" cy="672"/>
            </a:xfrm>
            <a:custGeom>
              <a:avLst/>
              <a:gdLst>
                <a:gd name="T0" fmla="*/ 0 w 21600"/>
                <a:gd name="T1" fmla="*/ 21 h 21599"/>
                <a:gd name="T2" fmla="*/ 0 w 21600"/>
                <a:gd name="T3" fmla="*/ 0 h 21599"/>
                <a:gd name="T4" fmla="*/ 0 w 21600"/>
                <a:gd name="T5" fmla="*/ 21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3"/>
                    <a:pt x="9524" y="132"/>
                    <a:pt x="21359" y="0"/>
                  </a:cubicBezTo>
                </a:path>
                <a:path w="21600" h="21599" stroke="0" extrusionOk="0">
                  <a:moveTo>
                    <a:pt x="0" y="21599"/>
                  </a:moveTo>
                  <a:cubicBezTo>
                    <a:pt x="0" y="9763"/>
                    <a:pt x="9524" y="132"/>
                    <a:pt x="21359" y="0"/>
                  </a:cubicBezTo>
                  <a:lnTo>
                    <a:pt x="21600" y="21599"/>
                  </a:lnTo>
                  <a:close/>
                </a:path>
              </a:pathLst>
            </a:custGeom>
            <a:gradFill rotWithShape="0">
              <a:gsLst>
                <a:gs pos="0">
                  <a:srgbClr val="A5A5FF"/>
                </a:gs>
                <a:gs pos="50000">
                  <a:srgbClr val="3333FF"/>
                </a:gs>
                <a:gs pos="100000">
                  <a:srgbClr val="A5A5FF"/>
                </a:gs>
              </a:gsLst>
              <a:lin ang="0" scaled="1"/>
            </a:gradFill>
            <a:ln w="28575" cap="rnd">
              <a:solidFill>
                <a:schemeClr val="accent2"/>
              </a:solidFill>
              <a:round/>
              <a:headEnd type="none" w="sm" len="sm"/>
              <a:tailEnd type="none" w="sm" len="sm"/>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8720" name="Arc 11"/>
            <p:cNvSpPr>
              <a:spLocks/>
            </p:cNvSpPr>
            <p:nvPr/>
          </p:nvSpPr>
          <p:spPr bwMode="auto">
            <a:xfrm>
              <a:off x="1158" y="1831"/>
              <a:ext cx="91" cy="672"/>
            </a:xfrm>
            <a:custGeom>
              <a:avLst/>
              <a:gdLst>
                <a:gd name="T0" fmla="*/ 0 w 21840"/>
                <a:gd name="T1" fmla="*/ 0 h 21600"/>
                <a:gd name="T2" fmla="*/ 0 w 21840"/>
                <a:gd name="T3" fmla="*/ 21 h 21600"/>
                <a:gd name="T4" fmla="*/ 0 w 21840"/>
                <a:gd name="T5" fmla="*/ 21 h 21600"/>
                <a:gd name="T6" fmla="*/ 0 60000 65536"/>
                <a:gd name="T7" fmla="*/ 0 60000 65536"/>
                <a:gd name="T8" fmla="*/ 0 60000 65536"/>
                <a:gd name="T9" fmla="*/ 0 w 21840"/>
                <a:gd name="T10" fmla="*/ 0 h 21600"/>
                <a:gd name="T11" fmla="*/ 21840 w 21840"/>
                <a:gd name="T12" fmla="*/ 21600 h 21600"/>
              </a:gdLst>
              <a:ahLst/>
              <a:cxnLst>
                <a:cxn ang="T6">
                  <a:pos x="T0" y="T1"/>
                </a:cxn>
                <a:cxn ang="T7">
                  <a:pos x="T2" y="T3"/>
                </a:cxn>
                <a:cxn ang="T8">
                  <a:pos x="T4" y="T5"/>
                </a:cxn>
              </a:cxnLst>
              <a:rect l="T9" t="T10" r="T11" b="T12"/>
              <a:pathLst>
                <a:path w="21840" h="21600" fill="none" extrusionOk="0">
                  <a:moveTo>
                    <a:pt x="0" y="1"/>
                  </a:moveTo>
                  <a:cubicBezTo>
                    <a:pt x="79" y="0"/>
                    <a:pt x="159" y="-1"/>
                    <a:pt x="240" y="0"/>
                  </a:cubicBezTo>
                  <a:cubicBezTo>
                    <a:pt x="12169" y="0"/>
                    <a:pt x="21840" y="9670"/>
                    <a:pt x="21840" y="21600"/>
                  </a:cubicBezTo>
                </a:path>
                <a:path w="21840" h="21600" stroke="0" extrusionOk="0">
                  <a:moveTo>
                    <a:pt x="0" y="1"/>
                  </a:moveTo>
                  <a:cubicBezTo>
                    <a:pt x="79" y="0"/>
                    <a:pt x="159" y="-1"/>
                    <a:pt x="240" y="0"/>
                  </a:cubicBezTo>
                  <a:cubicBezTo>
                    <a:pt x="12169" y="0"/>
                    <a:pt x="21840" y="9670"/>
                    <a:pt x="21840" y="21600"/>
                  </a:cubicBezTo>
                  <a:lnTo>
                    <a:pt x="240" y="21600"/>
                  </a:lnTo>
                  <a:close/>
                </a:path>
              </a:pathLst>
            </a:custGeom>
            <a:gradFill rotWithShape="0">
              <a:gsLst>
                <a:gs pos="0">
                  <a:srgbClr val="A5A5FF"/>
                </a:gs>
                <a:gs pos="50000">
                  <a:srgbClr val="3333FF"/>
                </a:gs>
                <a:gs pos="100000">
                  <a:srgbClr val="A5A5FF"/>
                </a:gs>
              </a:gsLst>
              <a:lin ang="0" scaled="1"/>
            </a:gradFill>
            <a:ln w="28575" cap="rnd">
              <a:solidFill>
                <a:schemeClr val="accent2"/>
              </a:solidFill>
              <a:round/>
              <a:headEnd type="none" w="sm" len="sm"/>
              <a:tailEnd type="none" w="sm" len="sm"/>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grpSp>
      <p:grpSp>
        <p:nvGrpSpPr>
          <p:cNvPr id="28677" name="Group 12"/>
          <p:cNvGrpSpPr>
            <a:grpSpLocks/>
          </p:cNvGrpSpPr>
          <p:nvPr/>
        </p:nvGrpSpPr>
        <p:grpSpPr bwMode="auto">
          <a:xfrm>
            <a:off x="6734177" y="1582740"/>
            <a:ext cx="595313" cy="2289175"/>
            <a:chOff x="1610" y="1831"/>
            <a:chExt cx="179" cy="672"/>
          </a:xfrm>
        </p:grpSpPr>
        <p:sp>
          <p:nvSpPr>
            <p:cNvPr id="28717" name="Arc 13"/>
            <p:cNvSpPr>
              <a:spLocks/>
            </p:cNvSpPr>
            <p:nvPr/>
          </p:nvSpPr>
          <p:spPr bwMode="auto">
            <a:xfrm>
              <a:off x="1610" y="1831"/>
              <a:ext cx="90" cy="672"/>
            </a:xfrm>
            <a:custGeom>
              <a:avLst/>
              <a:gdLst>
                <a:gd name="T0" fmla="*/ 0 w 21600"/>
                <a:gd name="T1" fmla="*/ 21 h 21599"/>
                <a:gd name="T2" fmla="*/ 0 w 21600"/>
                <a:gd name="T3" fmla="*/ 0 h 21599"/>
                <a:gd name="T4" fmla="*/ 0 w 21600"/>
                <a:gd name="T5" fmla="*/ 21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3"/>
                    <a:pt x="9524" y="132"/>
                    <a:pt x="21359" y="0"/>
                  </a:cubicBezTo>
                </a:path>
                <a:path w="21600" h="21599" stroke="0" extrusionOk="0">
                  <a:moveTo>
                    <a:pt x="0" y="21599"/>
                  </a:moveTo>
                  <a:cubicBezTo>
                    <a:pt x="0" y="9763"/>
                    <a:pt x="9524" y="132"/>
                    <a:pt x="21359" y="0"/>
                  </a:cubicBezTo>
                  <a:lnTo>
                    <a:pt x="21600" y="21599"/>
                  </a:lnTo>
                  <a:close/>
                </a:path>
              </a:pathLst>
            </a:custGeom>
            <a:gradFill rotWithShape="0">
              <a:gsLst>
                <a:gs pos="0">
                  <a:srgbClr val="A5A5FF"/>
                </a:gs>
                <a:gs pos="50000">
                  <a:srgbClr val="3333FF"/>
                </a:gs>
                <a:gs pos="100000">
                  <a:srgbClr val="A5A5FF"/>
                </a:gs>
              </a:gsLst>
              <a:lin ang="0" scaled="1"/>
            </a:gradFill>
            <a:ln w="28575" cap="rnd">
              <a:solidFill>
                <a:schemeClr val="accent2"/>
              </a:solidFill>
              <a:round/>
              <a:headEnd type="none" w="sm" len="sm"/>
              <a:tailEnd type="none" w="sm" len="sm"/>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8718" name="Arc 14"/>
            <p:cNvSpPr>
              <a:spLocks/>
            </p:cNvSpPr>
            <p:nvPr/>
          </p:nvSpPr>
          <p:spPr bwMode="auto">
            <a:xfrm>
              <a:off x="1698" y="1831"/>
              <a:ext cx="91" cy="672"/>
            </a:xfrm>
            <a:custGeom>
              <a:avLst/>
              <a:gdLst>
                <a:gd name="T0" fmla="*/ 0 w 21840"/>
                <a:gd name="T1" fmla="*/ 0 h 21600"/>
                <a:gd name="T2" fmla="*/ 0 w 21840"/>
                <a:gd name="T3" fmla="*/ 21 h 21600"/>
                <a:gd name="T4" fmla="*/ 0 w 21840"/>
                <a:gd name="T5" fmla="*/ 21 h 21600"/>
                <a:gd name="T6" fmla="*/ 0 60000 65536"/>
                <a:gd name="T7" fmla="*/ 0 60000 65536"/>
                <a:gd name="T8" fmla="*/ 0 60000 65536"/>
                <a:gd name="T9" fmla="*/ 0 w 21840"/>
                <a:gd name="T10" fmla="*/ 0 h 21600"/>
                <a:gd name="T11" fmla="*/ 21840 w 21840"/>
                <a:gd name="T12" fmla="*/ 21600 h 21600"/>
              </a:gdLst>
              <a:ahLst/>
              <a:cxnLst>
                <a:cxn ang="T6">
                  <a:pos x="T0" y="T1"/>
                </a:cxn>
                <a:cxn ang="T7">
                  <a:pos x="T2" y="T3"/>
                </a:cxn>
                <a:cxn ang="T8">
                  <a:pos x="T4" y="T5"/>
                </a:cxn>
              </a:cxnLst>
              <a:rect l="T9" t="T10" r="T11" b="T12"/>
              <a:pathLst>
                <a:path w="21840" h="21600" fill="none" extrusionOk="0">
                  <a:moveTo>
                    <a:pt x="0" y="1"/>
                  </a:moveTo>
                  <a:cubicBezTo>
                    <a:pt x="79" y="0"/>
                    <a:pt x="159" y="-1"/>
                    <a:pt x="240" y="0"/>
                  </a:cubicBezTo>
                  <a:cubicBezTo>
                    <a:pt x="12169" y="0"/>
                    <a:pt x="21840" y="9670"/>
                    <a:pt x="21840" y="21600"/>
                  </a:cubicBezTo>
                </a:path>
                <a:path w="21840" h="21600" stroke="0" extrusionOk="0">
                  <a:moveTo>
                    <a:pt x="0" y="1"/>
                  </a:moveTo>
                  <a:cubicBezTo>
                    <a:pt x="79" y="0"/>
                    <a:pt x="159" y="-1"/>
                    <a:pt x="240" y="0"/>
                  </a:cubicBezTo>
                  <a:cubicBezTo>
                    <a:pt x="12169" y="0"/>
                    <a:pt x="21840" y="9670"/>
                    <a:pt x="21840" y="21600"/>
                  </a:cubicBezTo>
                  <a:lnTo>
                    <a:pt x="240" y="21600"/>
                  </a:lnTo>
                  <a:close/>
                </a:path>
              </a:pathLst>
            </a:custGeom>
            <a:gradFill rotWithShape="0">
              <a:gsLst>
                <a:gs pos="0">
                  <a:srgbClr val="A5A5FF"/>
                </a:gs>
                <a:gs pos="50000">
                  <a:srgbClr val="3333FF"/>
                </a:gs>
                <a:gs pos="100000">
                  <a:srgbClr val="A5A5FF"/>
                </a:gs>
              </a:gsLst>
              <a:lin ang="0" scaled="1"/>
            </a:gradFill>
            <a:ln w="28575" cap="rnd">
              <a:solidFill>
                <a:schemeClr val="accent2"/>
              </a:solidFill>
              <a:round/>
              <a:headEnd type="none" w="sm" len="sm"/>
              <a:tailEnd type="none" w="sm" len="sm"/>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grpSp>
      <p:sp>
        <p:nvSpPr>
          <p:cNvPr id="28678" name="Line 15"/>
          <p:cNvSpPr>
            <a:spLocks noChangeShapeType="1"/>
          </p:cNvSpPr>
          <p:nvPr/>
        </p:nvSpPr>
        <p:spPr bwMode="auto">
          <a:xfrm>
            <a:off x="2493964" y="3857625"/>
            <a:ext cx="6210300" cy="0"/>
          </a:xfrm>
          <a:prstGeom prst="line">
            <a:avLst/>
          </a:prstGeom>
          <a:noFill/>
          <a:ln w="12700">
            <a:solidFill>
              <a:schemeClr val="tx1"/>
            </a:solidFill>
            <a:round/>
            <a:headEnd type="none" w="sm" len="sm"/>
            <a:tailEnd/>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8679" name="Text Box 16"/>
          <p:cNvSpPr txBox="1">
            <a:spLocks noChangeArrowheads="1"/>
          </p:cNvSpPr>
          <p:nvPr/>
        </p:nvSpPr>
        <p:spPr bwMode="auto">
          <a:xfrm>
            <a:off x="3287714" y="2635252"/>
            <a:ext cx="30751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1800" b="0" i="1">
                <a:solidFill>
                  <a:srgbClr val="000000"/>
                </a:solidFill>
                <a:cs typeface="+mn-cs"/>
              </a:rPr>
              <a:t>e</a:t>
            </a:r>
          </a:p>
        </p:txBody>
      </p:sp>
      <p:sp>
        <p:nvSpPr>
          <p:cNvPr id="28680" name="Text Box 17"/>
          <p:cNvSpPr txBox="1">
            <a:spLocks noChangeArrowheads="1"/>
          </p:cNvSpPr>
          <p:nvPr/>
        </p:nvSpPr>
        <p:spPr bwMode="auto">
          <a:xfrm>
            <a:off x="6894514" y="2614614"/>
            <a:ext cx="30751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1800" b="0" i="1">
                <a:solidFill>
                  <a:srgbClr val="000000"/>
                </a:solidFill>
                <a:cs typeface="+mn-cs"/>
              </a:rPr>
              <a:t>e</a:t>
            </a:r>
          </a:p>
        </p:txBody>
      </p:sp>
      <p:sp>
        <p:nvSpPr>
          <p:cNvPr id="23570" name="Text Box 18"/>
          <p:cNvSpPr txBox="1">
            <a:spLocks noChangeArrowheads="1"/>
          </p:cNvSpPr>
          <p:nvPr/>
        </p:nvSpPr>
        <p:spPr bwMode="auto">
          <a:xfrm>
            <a:off x="5097464" y="2625726"/>
            <a:ext cx="307519"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1800" b="0" i="1">
                <a:solidFill>
                  <a:srgbClr val="000000"/>
                </a:solidFill>
                <a:cs typeface="+mn-cs"/>
              </a:rPr>
              <a:t>e</a:t>
            </a:r>
          </a:p>
        </p:txBody>
      </p:sp>
      <p:sp>
        <p:nvSpPr>
          <p:cNvPr id="28682" name="Text Box 19"/>
          <p:cNvSpPr txBox="1">
            <a:spLocks noChangeArrowheads="1"/>
          </p:cNvSpPr>
          <p:nvPr/>
        </p:nvSpPr>
        <p:spPr bwMode="auto">
          <a:xfrm>
            <a:off x="8709026" y="3683001"/>
            <a:ext cx="26356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1800" b="0" i="1">
                <a:solidFill>
                  <a:srgbClr val="000000"/>
                </a:solidFill>
                <a:cs typeface="+mn-cs"/>
              </a:rPr>
              <a:t>t</a:t>
            </a:r>
          </a:p>
        </p:txBody>
      </p:sp>
      <p:sp>
        <p:nvSpPr>
          <p:cNvPr id="23572" name="Text Box 20"/>
          <p:cNvSpPr txBox="1">
            <a:spLocks noChangeArrowheads="1"/>
          </p:cNvSpPr>
          <p:nvPr/>
        </p:nvSpPr>
        <p:spPr bwMode="auto">
          <a:xfrm>
            <a:off x="8380415" y="2400301"/>
            <a:ext cx="2200275" cy="95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eaLnBrk="1" hangingPunct="1"/>
            <a:r>
              <a:rPr lang="en-US" altLang="en-US" sz="2800" b="0" i="1" dirty="0">
                <a:solidFill>
                  <a:srgbClr val="0000CC"/>
                </a:solidFill>
                <a:cs typeface="+mn-cs"/>
              </a:rPr>
              <a:t>g </a:t>
            </a:r>
            <a:r>
              <a:rPr lang="en-US" altLang="en-US" sz="2800" b="0" dirty="0">
                <a:solidFill>
                  <a:srgbClr val="0000CC"/>
                </a:solidFill>
                <a:cs typeface="+mn-cs"/>
              </a:rPr>
              <a:t>=</a:t>
            </a:r>
            <a:r>
              <a:rPr lang="en-US" altLang="en-US" sz="2800" b="0" i="1" dirty="0">
                <a:solidFill>
                  <a:srgbClr val="0000CC"/>
                </a:solidFill>
                <a:cs typeface="+mn-cs"/>
              </a:rPr>
              <a:t>e </a:t>
            </a:r>
            <a:r>
              <a:rPr lang="en-US" altLang="en-US" sz="2800" b="0" baseline="30000" dirty="0">
                <a:solidFill>
                  <a:srgbClr val="0000CC"/>
                </a:solidFill>
                <a:cs typeface="+mn-cs"/>
              </a:rPr>
              <a:t>2</a:t>
            </a:r>
            <a:r>
              <a:rPr lang="en-US" altLang="en-US" sz="2800" b="0" i="1" dirty="0">
                <a:solidFill>
                  <a:srgbClr val="0000CC"/>
                </a:solidFill>
                <a:cs typeface="+mn-cs"/>
              </a:rPr>
              <a:t>/ </a:t>
            </a:r>
            <a:r>
              <a:rPr lang="en-US" altLang="en-US" sz="2800" b="0" dirty="0">
                <a:solidFill>
                  <a:srgbClr val="0000CC"/>
                </a:solidFill>
                <a:cs typeface="+mn-cs"/>
              </a:rPr>
              <a:t>3</a:t>
            </a:r>
            <a:r>
              <a:rPr lang="en-US" altLang="en-US" sz="2800" b="0" i="1" dirty="0">
                <a:solidFill>
                  <a:srgbClr val="0000CC"/>
                </a:solidFill>
                <a:cs typeface="+mn-cs"/>
              </a:rPr>
              <a:t>h</a:t>
            </a:r>
          </a:p>
          <a:p>
            <a:pPr eaLnBrk="1" hangingPunct="1"/>
            <a:r>
              <a:rPr lang="en-US" altLang="en-US" sz="2000" b="0" i="1" dirty="0">
                <a:solidFill>
                  <a:srgbClr val="000000"/>
                </a:solidFill>
                <a:cs typeface="+mn-cs"/>
              </a:rPr>
              <a:t>noise </a:t>
            </a:r>
            <a:r>
              <a:rPr lang="en-US" altLang="en-US" sz="2000" b="0" dirty="0">
                <a:solidFill>
                  <a:srgbClr val="000000"/>
                </a:solidFill>
                <a:cs typeface="+mn-cs"/>
                <a:sym typeface="Symbol" pitchFamily="18" charset="2"/>
              </a:rPr>
              <a:t></a:t>
            </a:r>
            <a:r>
              <a:rPr lang="en-US" altLang="en-US" sz="2800" b="0" i="1" dirty="0">
                <a:solidFill>
                  <a:srgbClr val="000000"/>
                </a:solidFill>
                <a:cs typeface="+mn-cs"/>
              </a:rPr>
              <a:t> e</a:t>
            </a:r>
            <a:r>
              <a:rPr lang="en-US" altLang="en-US" sz="2800" b="0" i="1" baseline="30000" dirty="0">
                <a:solidFill>
                  <a:srgbClr val="000000"/>
                </a:solidFill>
                <a:cs typeface="+mn-cs"/>
              </a:rPr>
              <a:t>*</a:t>
            </a:r>
            <a:r>
              <a:rPr lang="en-US" altLang="en-US" sz="2800" b="0" i="1" dirty="0">
                <a:solidFill>
                  <a:srgbClr val="000000"/>
                </a:solidFill>
                <a:cs typeface="+mn-cs"/>
              </a:rPr>
              <a:t> </a:t>
            </a:r>
            <a:r>
              <a:rPr lang="en-US" altLang="en-US" sz="2800" b="0" dirty="0">
                <a:solidFill>
                  <a:srgbClr val="000000"/>
                </a:solidFill>
                <a:cs typeface="+mn-cs"/>
              </a:rPr>
              <a:t>= </a:t>
            </a:r>
            <a:r>
              <a:rPr lang="en-US" altLang="en-US" sz="2800" b="0" i="1" dirty="0">
                <a:solidFill>
                  <a:srgbClr val="000000"/>
                </a:solidFill>
                <a:cs typeface="+mn-cs"/>
              </a:rPr>
              <a:t>e</a:t>
            </a:r>
          </a:p>
        </p:txBody>
      </p:sp>
      <p:sp>
        <p:nvSpPr>
          <p:cNvPr id="28684" name="Line 23"/>
          <p:cNvSpPr>
            <a:spLocks noChangeShapeType="1"/>
          </p:cNvSpPr>
          <p:nvPr/>
        </p:nvSpPr>
        <p:spPr bwMode="auto">
          <a:xfrm>
            <a:off x="2798763" y="4094163"/>
            <a:ext cx="298450" cy="0"/>
          </a:xfrm>
          <a:prstGeom prst="line">
            <a:avLst/>
          </a:prstGeom>
          <a:noFill/>
          <a:ln w="63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8685" name="Line 24"/>
          <p:cNvSpPr>
            <a:spLocks noChangeShapeType="1"/>
          </p:cNvSpPr>
          <p:nvPr/>
        </p:nvSpPr>
        <p:spPr bwMode="auto">
          <a:xfrm flipH="1">
            <a:off x="3749675" y="4094163"/>
            <a:ext cx="298450" cy="0"/>
          </a:xfrm>
          <a:prstGeom prst="line">
            <a:avLst/>
          </a:prstGeom>
          <a:noFill/>
          <a:ln w="63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77" name="Line 25"/>
          <p:cNvSpPr>
            <a:spLocks noChangeShapeType="1"/>
          </p:cNvSpPr>
          <p:nvPr/>
        </p:nvSpPr>
        <p:spPr bwMode="auto">
          <a:xfrm>
            <a:off x="4930775"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78" name="Line 26"/>
          <p:cNvSpPr>
            <a:spLocks noChangeShapeType="1"/>
          </p:cNvSpPr>
          <p:nvPr/>
        </p:nvSpPr>
        <p:spPr bwMode="auto">
          <a:xfrm>
            <a:off x="6705600"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79" name="Line 27"/>
          <p:cNvSpPr>
            <a:spLocks noChangeShapeType="1"/>
          </p:cNvSpPr>
          <p:nvPr/>
        </p:nvSpPr>
        <p:spPr bwMode="auto">
          <a:xfrm>
            <a:off x="3136900"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80" name="Line 28"/>
          <p:cNvSpPr>
            <a:spLocks noChangeShapeType="1"/>
          </p:cNvSpPr>
          <p:nvPr/>
        </p:nvSpPr>
        <p:spPr bwMode="auto">
          <a:xfrm>
            <a:off x="2463801" y="6403975"/>
            <a:ext cx="6305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81" name="Freeform 29"/>
          <p:cNvSpPr>
            <a:spLocks/>
          </p:cNvSpPr>
          <p:nvPr/>
        </p:nvSpPr>
        <p:spPr bwMode="auto">
          <a:xfrm>
            <a:off x="3149601" y="6070600"/>
            <a:ext cx="1790700" cy="344488"/>
          </a:xfrm>
          <a:custGeom>
            <a:avLst/>
            <a:gdLst>
              <a:gd name="T0" fmla="*/ 0 w 1128"/>
              <a:gd name="T1" fmla="*/ 334963 h 217"/>
              <a:gd name="T2" fmla="*/ 323850 w 1128"/>
              <a:gd name="T3" fmla="*/ 49213 h 217"/>
              <a:gd name="T4" fmla="*/ 1495425 w 1128"/>
              <a:gd name="T5" fmla="*/ 49213 h 217"/>
              <a:gd name="T6" fmla="*/ 1790700 w 1128"/>
              <a:gd name="T7" fmla="*/ 344488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82" name="Line 30"/>
          <p:cNvSpPr>
            <a:spLocks noChangeShapeType="1"/>
          </p:cNvSpPr>
          <p:nvPr/>
        </p:nvSpPr>
        <p:spPr bwMode="auto">
          <a:xfrm>
            <a:off x="3740150"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83" name="Line 31"/>
          <p:cNvSpPr>
            <a:spLocks noChangeShapeType="1"/>
          </p:cNvSpPr>
          <p:nvPr/>
        </p:nvSpPr>
        <p:spPr bwMode="auto">
          <a:xfrm>
            <a:off x="4330700"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84" name="Line 32"/>
          <p:cNvSpPr>
            <a:spLocks noChangeShapeType="1"/>
          </p:cNvSpPr>
          <p:nvPr/>
        </p:nvSpPr>
        <p:spPr bwMode="auto">
          <a:xfrm>
            <a:off x="5540375"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85" name="Line 33"/>
          <p:cNvSpPr>
            <a:spLocks noChangeShapeType="1"/>
          </p:cNvSpPr>
          <p:nvPr/>
        </p:nvSpPr>
        <p:spPr bwMode="auto">
          <a:xfrm>
            <a:off x="6140450"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86" name="Line 34"/>
          <p:cNvSpPr>
            <a:spLocks noChangeShapeType="1"/>
          </p:cNvSpPr>
          <p:nvPr/>
        </p:nvSpPr>
        <p:spPr bwMode="auto">
          <a:xfrm>
            <a:off x="7321550"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87" name="Line 35"/>
          <p:cNvSpPr>
            <a:spLocks noChangeShapeType="1"/>
          </p:cNvSpPr>
          <p:nvPr/>
        </p:nvSpPr>
        <p:spPr bwMode="auto">
          <a:xfrm>
            <a:off x="7893050"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88" name="Freeform 36"/>
          <p:cNvSpPr>
            <a:spLocks/>
          </p:cNvSpPr>
          <p:nvPr/>
        </p:nvSpPr>
        <p:spPr bwMode="auto">
          <a:xfrm>
            <a:off x="3140075" y="5154615"/>
            <a:ext cx="1790700" cy="344487"/>
          </a:xfrm>
          <a:custGeom>
            <a:avLst/>
            <a:gdLst>
              <a:gd name="T0" fmla="*/ 0 w 1128"/>
              <a:gd name="T1" fmla="*/ 334962 h 217"/>
              <a:gd name="T2" fmla="*/ 323850 w 1128"/>
              <a:gd name="T3" fmla="*/ 49212 h 217"/>
              <a:gd name="T4" fmla="*/ 1495425 w 1128"/>
              <a:gd name="T5" fmla="*/ 49212 h 217"/>
              <a:gd name="T6" fmla="*/ 1790700 w 1128"/>
              <a:gd name="T7" fmla="*/ 344487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89" name="Freeform 37"/>
          <p:cNvSpPr>
            <a:spLocks/>
          </p:cNvSpPr>
          <p:nvPr/>
        </p:nvSpPr>
        <p:spPr bwMode="auto">
          <a:xfrm>
            <a:off x="4940300" y="5594350"/>
            <a:ext cx="1790700" cy="344488"/>
          </a:xfrm>
          <a:custGeom>
            <a:avLst/>
            <a:gdLst>
              <a:gd name="T0" fmla="*/ 0 w 1128"/>
              <a:gd name="T1" fmla="*/ 334963 h 217"/>
              <a:gd name="T2" fmla="*/ 323850 w 1128"/>
              <a:gd name="T3" fmla="*/ 49213 h 217"/>
              <a:gd name="T4" fmla="*/ 1495425 w 1128"/>
              <a:gd name="T5" fmla="*/ 49213 h 217"/>
              <a:gd name="T6" fmla="*/ 1790700 w 1128"/>
              <a:gd name="T7" fmla="*/ 344488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90" name="Freeform 38"/>
          <p:cNvSpPr>
            <a:spLocks/>
          </p:cNvSpPr>
          <p:nvPr/>
        </p:nvSpPr>
        <p:spPr bwMode="auto">
          <a:xfrm>
            <a:off x="4930775" y="6067425"/>
            <a:ext cx="1790700" cy="344488"/>
          </a:xfrm>
          <a:custGeom>
            <a:avLst/>
            <a:gdLst>
              <a:gd name="T0" fmla="*/ 0 w 1128"/>
              <a:gd name="T1" fmla="*/ 334963 h 217"/>
              <a:gd name="T2" fmla="*/ 323850 w 1128"/>
              <a:gd name="T3" fmla="*/ 49213 h 217"/>
              <a:gd name="T4" fmla="*/ 1495425 w 1128"/>
              <a:gd name="T5" fmla="*/ 49213 h 217"/>
              <a:gd name="T6" fmla="*/ 1790700 w 1128"/>
              <a:gd name="T7" fmla="*/ 344488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91" name="Freeform 39"/>
          <p:cNvSpPr>
            <a:spLocks/>
          </p:cNvSpPr>
          <p:nvPr/>
        </p:nvSpPr>
        <p:spPr bwMode="auto">
          <a:xfrm>
            <a:off x="4940300" y="5154615"/>
            <a:ext cx="1790700" cy="344487"/>
          </a:xfrm>
          <a:custGeom>
            <a:avLst/>
            <a:gdLst>
              <a:gd name="T0" fmla="*/ 0 w 1128"/>
              <a:gd name="T1" fmla="*/ 334962 h 217"/>
              <a:gd name="T2" fmla="*/ 323850 w 1128"/>
              <a:gd name="T3" fmla="*/ 49212 h 217"/>
              <a:gd name="T4" fmla="*/ 1495425 w 1128"/>
              <a:gd name="T5" fmla="*/ 49212 h 217"/>
              <a:gd name="T6" fmla="*/ 1790700 w 1128"/>
              <a:gd name="T7" fmla="*/ 344487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92" name="Freeform 40"/>
          <p:cNvSpPr>
            <a:spLocks/>
          </p:cNvSpPr>
          <p:nvPr/>
        </p:nvSpPr>
        <p:spPr bwMode="auto">
          <a:xfrm>
            <a:off x="6711950" y="5613400"/>
            <a:ext cx="1790700" cy="344488"/>
          </a:xfrm>
          <a:custGeom>
            <a:avLst/>
            <a:gdLst>
              <a:gd name="T0" fmla="*/ 0 w 1128"/>
              <a:gd name="T1" fmla="*/ 334963 h 217"/>
              <a:gd name="T2" fmla="*/ 323850 w 1128"/>
              <a:gd name="T3" fmla="*/ 49213 h 217"/>
              <a:gd name="T4" fmla="*/ 1495425 w 1128"/>
              <a:gd name="T5" fmla="*/ 49213 h 217"/>
              <a:gd name="T6" fmla="*/ 1790700 w 1128"/>
              <a:gd name="T7" fmla="*/ 344488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93" name="Freeform 41"/>
          <p:cNvSpPr>
            <a:spLocks/>
          </p:cNvSpPr>
          <p:nvPr/>
        </p:nvSpPr>
        <p:spPr bwMode="auto">
          <a:xfrm>
            <a:off x="3140075" y="5613400"/>
            <a:ext cx="1790700" cy="344488"/>
          </a:xfrm>
          <a:custGeom>
            <a:avLst/>
            <a:gdLst>
              <a:gd name="T0" fmla="*/ 0 w 1128"/>
              <a:gd name="T1" fmla="*/ 334963 h 217"/>
              <a:gd name="T2" fmla="*/ 323850 w 1128"/>
              <a:gd name="T3" fmla="*/ 49213 h 217"/>
              <a:gd name="T4" fmla="*/ 1495425 w 1128"/>
              <a:gd name="T5" fmla="*/ 49213 h 217"/>
              <a:gd name="T6" fmla="*/ 1790700 w 1128"/>
              <a:gd name="T7" fmla="*/ 344488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94" name="Freeform 42"/>
          <p:cNvSpPr>
            <a:spLocks/>
          </p:cNvSpPr>
          <p:nvPr/>
        </p:nvSpPr>
        <p:spPr bwMode="auto">
          <a:xfrm>
            <a:off x="6711950" y="6070600"/>
            <a:ext cx="1790700" cy="344488"/>
          </a:xfrm>
          <a:custGeom>
            <a:avLst/>
            <a:gdLst>
              <a:gd name="T0" fmla="*/ 0 w 1128"/>
              <a:gd name="T1" fmla="*/ 334963 h 217"/>
              <a:gd name="T2" fmla="*/ 323850 w 1128"/>
              <a:gd name="T3" fmla="*/ 49213 h 217"/>
              <a:gd name="T4" fmla="*/ 1495425 w 1128"/>
              <a:gd name="T5" fmla="*/ 49213 h 217"/>
              <a:gd name="T6" fmla="*/ 1790700 w 1128"/>
              <a:gd name="T7" fmla="*/ 344488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95" name="Freeform 43"/>
          <p:cNvSpPr>
            <a:spLocks/>
          </p:cNvSpPr>
          <p:nvPr/>
        </p:nvSpPr>
        <p:spPr bwMode="auto">
          <a:xfrm>
            <a:off x="6721476" y="5145090"/>
            <a:ext cx="1790700" cy="344487"/>
          </a:xfrm>
          <a:custGeom>
            <a:avLst/>
            <a:gdLst>
              <a:gd name="T0" fmla="*/ 0 w 1128"/>
              <a:gd name="T1" fmla="*/ 334962 h 217"/>
              <a:gd name="T2" fmla="*/ 323850 w 1128"/>
              <a:gd name="T3" fmla="*/ 49212 h 217"/>
              <a:gd name="T4" fmla="*/ 1495425 w 1128"/>
              <a:gd name="T5" fmla="*/ 49212 h 217"/>
              <a:gd name="T6" fmla="*/ 1790700 w 1128"/>
              <a:gd name="T7" fmla="*/ 344487 h 217"/>
              <a:gd name="T8" fmla="*/ 0 60000 65536"/>
              <a:gd name="T9" fmla="*/ 0 60000 65536"/>
              <a:gd name="T10" fmla="*/ 0 60000 65536"/>
              <a:gd name="T11" fmla="*/ 0 60000 65536"/>
              <a:gd name="T12" fmla="*/ 0 w 1128"/>
              <a:gd name="T13" fmla="*/ 0 h 217"/>
              <a:gd name="T14" fmla="*/ 1128 w 1128"/>
              <a:gd name="T15" fmla="*/ 217 h 217"/>
            </a:gdLst>
            <a:ahLst/>
            <a:cxnLst>
              <a:cxn ang="T8">
                <a:pos x="T0" y="T1"/>
              </a:cxn>
              <a:cxn ang="T9">
                <a:pos x="T2" y="T3"/>
              </a:cxn>
              <a:cxn ang="T10">
                <a:pos x="T4" y="T5"/>
              </a:cxn>
              <a:cxn ang="T11">
                <a:pos x="T6" y="T7"/>
              </a:cxn>
            </a:cxnLst>
            <a:rect l="T12" t="T13" r="T14" b="T15"/>
            <a:pathLst>
              <a:path w="1128" h="217">
                <a:moveTo>
                  <a:pt x="0" y="211"/>
                </a:moveTo>
                <a:cubicBezTo>
                  <a:pt x="23" y="136"/>
                  <a:pt x="47" y="61"/>
                  <a:pt x="204" y="31"/>
                </a:cubicBezTo>
                <a:cubicBezTo>
                  <a:pt x="361" y="1"/>
                  <a:pt x="788" y="0"/>
                  <a:pt x="942" y="31"/>
                </a:cubicBezTo>
                <a:cubicBezTo>
                  <a:pt x="1096" y="62"/>
                  <a:pt x="1112" y="139"/>
                  <a:pt x="1128" y="217"/>
                </a:cubicBezTo>
              </a:path>
            </a:pathLst>
          </a:custGeom>
          <a:gradFill rotWithShape="0">
            <a:gsLst>
              <a:gs pos="0">
                <a:srgbClr val="FFCEC2"/>
              </a:gs>
              <a:gs pos="50000">
                <a:srgbClr val="FF3300"/>
              </a:gs>
              <a:gs pos="100000">
                <a:srgbClr val="FFCEC2"/>
              </a:gs>
            </a:gsLst>
            <a:lin ang="0" scaled="1"/>
          </a:gradFill>
          <a:ln w="28575">
            <a:solidFill>
              <a:srgbClr val="FF0000"/>
            </a:solidFill>
            <a:round/>
            <a:headEnd type="none" w="sm" len="sm"/>
            <a:tailEnd type="none" w="sm" len="sm"/>
          </a:ln>
        </p:spPr>
        <p:txBody>
          <a:bodyPr wrap="none" lIns="91435" tIns="45718" rIns="91435" bIns="45718"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3596" name="Line 44"/>
          <p:cNvSpPr>
            <a:spLocks noChangeShapeType="1"/>
          </p:cNvSpPr>
          <p:nvPr/>
        </p:nvSpPr>
        <p:spPr bwMode="auto">
          <a:xfrm>
            <a:off x="8502650" y="4264025"/>
            <a:ext cx="0" cy="1512888"/>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597" name="Text Box 45"/>
          <p:cNvSpPr txBox="1">
            <a:spLocks noChangeArrowheads="1"/>
          </p:cNvSpPr>
          <p:nvPr/>
        </p:nvSpPr>
        <p:spPr bwMode="auto">
          <a:xfrm>
            <a:off x="8705850" y="6262689"/>
            <a:ext cx="263561"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1800" b="0" i="1">
                <a:solidFill>
                  <a:srgbClr val="000000"/>
                </a:solidFill>
                <a:cs typeface="+mn-cs"/>
              </a:rPr>
              <a:t>t</a:t>
            </a:r>
          </a:p>
        </p:txBody>
      </p:sp>
      <p:sp>
        <p:nvSpPr>
          <p:cNvPr id="23598" name="Text Box 46"/>
          <p:cNvSpPr txBox="1">
            <a:spLocks noChangeArrowheads="1"/>
          </p:cNvSpPr>
          <p:nvPr/>
        </p:nvSpPr>
        <p:spPr bwMode="auto">
          <a:xfrm>
            <a:off x="3752850" y="5630865"/>
            <a:ext cx="558864" cy="3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1400" b="0" i="1">
                <a:solidFill>
                  <a:srgbClr val="000000"/>
                </a:solidFill>
                <a:cs typeface="+mn-cs"/>
              </a:rPr>
              <a:t>e / </a:t>
            </a:r>
            <a:r>
              <a:rPr lang="en-US" altLang="en-US" sz="1400" b="0">
                <a:solidFill>
                  <a:srgbClr val="000000"/>
                </a:solidFill>
                <a:cs typeface="+mn-cs"/>
              </a:rPr>
              <a:t>3</a:t>
            </a:r>
          </a:p>
        </p:txBody>
      </p:sp>
      <p:sp>
        <p:nvSpPr>
          <p:cNvPr id="23599" name="Text Box 47"/>
          <p:cNvSpPr txBox="1">
            <a:spLocks noChangeArrowheads="1"/>
          </p:cNvSpPr>
          <p:nvPr/>
        </p:nvSpPr>
        <p:spPr bwMode="auto">
          <a:xfrm>
            <a:off x="5621339" y="5613401"/>
            <a:ext cx="558864" cy="3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1400" b="0" i="1">
                <a:solidFill>
                  <a:srgbClr val="000000"/>
                </a:solidFill>
                <a:cs typeface="+mn-cs"/>
              </a:rPr>
              <a:t>e / </a:t>
            </a:r>
            <a:r>
              <a:rPr lang="en-US" altLang="en-US" sz="1400" b="0">
                <a:solidFill>
                  <a:srgbClr val="000000"/>
                </a:solidFill>
                <a:cs typeface="+mn-cs"/>
              </a:rPr>
              <a:t>3</a:t>
            </a:r>
          </a:p>
        </p:txBody>
      </p:sp>
      <p:sp>
        <p:nvSpPr>
          <p:cNvPr id="23600" name="Text Box 48"/>
          <p:cNvSpPr txBox="1">
            <a:spLocks noChangeArrowheads="1"/>
          </p:cNvSpPr>
          <p:nvPr/>
        </p:nvSpPr>
        <p:spPr bwMode="auto">
          <a:xfrm>
            <a:off x="7396164" y="5653090"/>
            <a:ext cx="558864" cy="3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1400" b="0" i="1">
                <a:solidFill>
                  <a:srgbClr val="000000"/>
                </a:solidFill>
                <a:cs typeface="+mn-cs"/>
              </a:rPr>
              <a:t>e / </a:t>
            </a:r>
            <a:r>
              <a:rPr lang="en-US" altLang="en-US" sz="1400" b="0">
                <a:solidFill>
                  <a:srgbClr val="000000"/>
                </a:solidFill>
                <a:cs typeface="+mn-cs"/>
              </a:rPr>
              <a:t>3</a:t>
            </a:r>
          </a:p>
        </p:txBody>
      </p:sp>
      <p:sp>
        <p:nvSpPr>
          <p:cNvPr id="23601" name="Text Box 49"/>
          <p:cNvSpPr txBox="1">
            <a:spLocks noChangeArrowheads="1"/>
          </p:cNvSpPr>
          <p:nvPr/>
        </p:nvSpPr>
        <p:spPr bwMode="auto">
          <a:xfrm>
            <a:off x="5303838" y="6450015"/>
            <a:ext cx="844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r>
              <a:rPr lang="en-US" altLang="en-US" sz="2000" b="0">
                <a:solidFill>
                  <a:srgbClr val="000000"/>
                </a:solidFill>
                <a:cs typeface="+mn-cs"/>
              </a:rPr>
              <a:t>3</a:t>
            </a:r>
            <a:r>
              <a:rPr lang="en-US" altLang="en-US" sz="2000" b="0" i="1">
                <a:solidFill>
                  <a:srgbClr val="000000"/>
                </a:solidFill>
                <a:cs typeface="+mn-cs"/>
              </a:rPr>
              <a:t>h/eV</a:t>
            </a:r>
          </a:p>
        </p:txBody>
      </p:sp>
      <p:sp>
        <p:nvSpPr>
          <p:cNvPr id="23602" name="Line 50"/>
          <p:cNvSpPr>
            <a:spLocks noChangeShapeType="1"/>
          </p:cNvSpPr>
          <p:nvPr/>
        </p:nvSpPr>
        <p:spPr bwMode="auto">
          <a:xfrm flipH="1">
            <a:off x="4937125" y="6664325"/>
            <a:ext cx="298450" cy="0"/>
          </a:xfrm>
          <a:prstGeom prst="line">
            <a:avLst/>
          </a:prstGeom>
          <a:noFill/>
          <a:ln w="63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603" name="Line 51"/>
          <p:cNvSpPr>
            <a:spLocks noChangeShapeType="1"/>
          </p:cNvSpPr>
          <p:nvPr/>
        </p:nvSpPr>
        <p:spPr bwMode="auto">
          <a:xfrm>
            <a:off x="6423025" y="6664325"/>
            <a:ext cx="298450" cy="0"/>
          </a:xfrm>
          <a:prstGeom prst="line">
            <a:avLst/>
          </a:prstGeom>
          <a:noFill/>
          <a:ln w="63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91435" tIns="45718" rIns="91435" bIns="45718" anchor="ctr"/>
          <a:lstStyle/>
          <a:p>
            <a:pPr algn="r" rtl="1"/>
            <a:endParaRPr lang="en-US" sz="1000" b="0">
              <a:solidFill>
                <a:srgbClr val="000000"/>
              </a:solidFill>
              <a:cs typeface="+mn-cs"/>
            </a:endParaRPr>
          </a:p>
        </p:txBody>
      </p:sp>
      <p:sp>
        <p:nvSpPr>
          <p:cNvPr id="23604" name="Text Box 52"/>
          <p:cNvSpPr txBox="1">
            <a:spLocks noChangeArrowheads="1"/>
          </p:cNvSpPr>
          <p:nvPr/>
        </p:nvSpPr>
        <p:spPr bwMode="auto">
          <a:xfrm>
            <a:off x="8496302" y="5135563"/>
            <a:ext cx="1820863"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eaLnBrk="1" hangingPunct="1"/>
            <a:r>
              <a:rPr lang="en-US" altLang="en-US" sz="2800" b="0" i="1">
                <a:solidFill>
                  <a:srgbClr val="FF3300"/>
                </a:solidFill>
                <a:cs typeface="+mn-cs"/>
              </a:rPr>
              <a:t>g </a:t>
            </a:r>
            <a:r>
              <a:rPr lang="en-US" altLang="en-US" sz="2800" b="0">
                <a:solidFill>
                  <a:srgbClr val="FF3300"/>
                </a:solidFill>
                <a:cs typeface="+mn-cs"/>
              </a:rPr>
              <a:t>=</a:t>
            </a:r>
            <a:r>
              <a:rPr lang="en-US" altLang="en-US" sz="2800" b="0" i="1">
                <a:solidFill>
                  <a:srgbClr val="FF3300"/>
                </a:solidFill>
                <a:cs typeface="+mn-cs"/>
              </a:rPr>
              <a:t>e </a:t>
            </a:r>
            <a:r>
              <a:rPr lang="en-US" altLang="en-US" sz="2800" b="0" baseline="30000">
                <a:solidFill>
                  <a:srgbClr val="FF3300"/>
                </a:solidFill>
                <a:cs typeface="+mn-cs"/>
              </a:rPr>
              <a:t>2</a:t>
            </a:r>
            <a:r>
              <a:rPr lang="en-US" altLang="en-US" sz="2800" b="0" i="1">
                <a:solidFill>
                  <a:srgbClr val="FF3300"/>
                </a:solidFill>
                <a:cs typeface="+mn-cs"/>
              </a:rPr>
              <a:t>/ </a:t>
            </a:r>
            <a:r>
              <a:rPr lang="en-US" altLang="en-US" sz="2800" b="0">
                <a:solidFill>
                  <a:srgbClr val="FF3300"/>
                </a:solidFill>
                <a:cs typeface="+mn-cs"/>
              </a:rPr>
              <a:t>3</a:t>
            </a:r>
            <a:r>
              <a:rPr lang="en-US" altLang="en-US" sz="2800" b="0" i="1">
                <a:solidFill>
                  <a:srgbClr val="FF3300"/>
                </a:solidFill>
                <a:cs typeface="+mn-cs"/>
              </a:rPr>
              <a:t>h</a:t>
            </a:r>
            <a:endParaRPr lang="en-US" altLang="en-US" sz="2800" b="0">
              <a:solidFill>
                <a:srgbClr val="000000"/>
              </a:solidFill>
              <a:cs typeface="+mn-cs"/>
            </a:endParaRPr>
          </a:p>
        </p:txBody>
      </p:sp>
      <p:sp>
        <p:nvSpPr>
          <p:cNvPr id="23614" name="Text Box 62"/>
          <p:cNvSpPr txBox="1">
            <a:spLocks noChangeArrowheads="1"/>
          </p:cNvSpPr>
          <p:nvPr/>
        </p:nvSpPr>
        <p:spPr bwMode="auto">
          <a:xfrm>
            <a:off x="8148254" y="5649915"/>
            <a:ext cx="2468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r>
              <a:rPr lang="en-US" altLang="en-US" sz="2000" b="0" i="1" dirty="0">
                <a:solidFill>
                  <a:srgbClr val="000000"/>
                </a:solidFill>
                <a:cs typeface="+mn-cs"/>
              </a:rPr>
              <a:t>noise </a:t>
            </a:r>
            <a:r>
              <a:rPr lang="en-US" altLang="en-US" sz="2000" b="0" dirty="0">
                <a:solidFill>
                  <a:srgbClr val="000000"/>
                </a:solidFill>
                <a:cs typeface="+mn-cs"/>
                <a:sym typeface="Symbol" pitchFamily="18" charset="2"/>
              </a:rPr>
              <a:t></a:t>
            </a:r>
            <a:r>
              <a:rPr lang="en-US" altLang="en-US" sz="3600" b="0" dirty="0">
                <a:solidFill>
                  <a:srgbClr val="000000"/>
                </a:solidFill>
                <a:cs typeface="+mn-cs"/>
              </a:rPr>
              <a:t> </a:t>
            </a:r>
            <a:r>
              <a:rPr lang="en-US" altLang="en-US" sz="2800" b="0" i="1" dirty="0">
                <a:solidFill>
                  <a:srgbClr val="000000"/>
                </a:solidFill>
                <a:cs typeface="+mn-cs"/>
              </a:rPr>
              <a:t>e</a:t>
            </a:r>
            <a:r>
              <a:rPr lang="en-US" altLang="en-US" sz="2800" b="0" i="1" baseline="30000" dirty="0">
                <a:solidFill>
                  <a:srgbClr val="000000"/>
                </a:solidFill>
                <a:cs typeface="+mn-cs"/>
              </a:rPr>
              <a:t>*</a:t>
            </a:r>
            <a:r>
              <a:rPr lang="en-US" altLang="en-US" sz="2800" b="0" i="1" dirty="0">
                <a:solidFill>
                  <a:srgbClr val="000000"/>
                </a:solidFill>
                <a:cs typeface="+mn-cs"/>
              </a:rPr>
              <a:t> </a:t>
            </a:r>
            <a:r>
              <a:rPr lang="en-US" altLang="en-US" sz="2800" b="0" dirty="0">
                <a:solidFill>
                  <a:srgbClr val="000000"/>
                </a:solidFill>
                <a:cs typeface="+mn-cs"/>
              </a:rPr>
              <a:t>=</a:t>
            </a:r>
            <a:r>
              <a:rPr lang="en-US" altLang="en-US" sz="2800" b="0" i="1" dirty="0">
                <a:solidFill>
                  <a:srgbClr val="000000"/>
                </a:solidFill>
                <a:cs typeface="+mn-cs"/>
              </a:rPr>
              <a:t>e</a:t>
            </a:r>
            <a:r>
              <a:rPr lang="en-US" altLang="en-US" sz="2800" b="0" dirty="0">
                <a:solidFill>
                  <a:srgbClr val="000000"/>
                </a:solidFill>
                <a:cs typeface="+mn-cs"/>
              </a:rPr>
              <a:t>/3</a:t>
            </a:r>
          </a:p>
        </p:txBody>
      </p:sp>
      <p:sp>
        <p:nvSpPr>
          <p:cNvPr id="2" name="Rectangle 1">
            <a:extLst>
              <a:ext uri="{FF2B5EF4-FFF2-40B4-BE49-F238E27FC236}">
                <a16:creationId xmlns:a16="http://schemas.microsoft.com/office/drawing/2014/main" id="{94B3D7E6-043D-5943-9E65-4CD4E8427F8C}"/>
              </a:ext>
            </a:extLst>
          </p:cNvPr>
          <p:cNvSpPr/>
          <p:nvPr/>
        </p:nvSpPr>
        <p:spPr>
          <a:xfrm>
            <a:off x="397746" y="140611"/>
            <a:ext cx="7495304" cy="523220"/>
          </a:xfrm>
          <a:prstGeom prst="rect">
            <a:avLst/>
          </a:prstGeom>
        </p:spPr>
        <p:txBody>
          <a:bodyPr wrap="square">
            <a:spAutoFit/>
          </a:bodyPr>
          <a:lstStyle/>
          <a:p>
            <a:r>
              <a:rPr lang="en-US" altLang="en-US" sz="1800" dirty="0">
                <a:ea typeface="Tahoma" panose="020B0604030504040204" pitchFamily="34" charset="0"/>
              </a:rPr>
              <a:t>similar</a:t>
            </a:r>
            <a:r>
              <a:rPr lang="en-US" altLang="en-US" dirty="0">
                <a:ea typeface="Tahoma" panose="020B0604030504040204" pitchFamily="34" charset="0"/>
              </a:rPr>
              <a:t> conductance  -  </a:t>
            </a:r>
            <a:r>
              <a:rPr lang="en-US" altLang="en-US" sz="1800" dirty="0">
                <a:ea typeface="Tahoma" panose="020B0604030504040204" pitchFamily="34" charset="0"/>
              </a:rPr>
              <a:t>different</a:t>
            </a:r>
            <a:r>
              <a:rPr lang="en-US" altLang="en-US" dirty="0">
                <a:ea typeface="Tahoma" panose="020B0604030504040204" pitchFamily="34" charset="0"/>
              </a:rPr>
              <a:t> shot noise </a:t>
            </a:r>
            <a:endParaRPr lang="en-CH" dirty="0"/>
          </a:p>
        </p:txBody>
      </p:sp>
    </p:spTree>
    <p:extLst>
      <p:ext uri="{BB962C8B-B14F-4D97-AF65-F5344CB8AC3E}">
        <p14:creationId xmlns:p14="http://schemas.microsoft.com/office/powerpoint/2010/main" val="2014052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3570"/>
                                        </p:tgtEl>
                                      </p:cBhvr>
                                    </p:animEffect>
                                    <p:set>
                                      <p:cBhvr>
                                        <p:cTn id="10" dur="1" fill="hold">
                                          <p:stCondLst>
                                            <p:cond delay="499"/>
                                          </p:stCondLst>
                                        </p:cTn>
                                        <p:tgtEl>
                                          <p:spTgt spid="23570"/>
                                        </p:tgtEl>
                                        <p:attrNameLst>
                                          <p:attrName>style.visibility</p:attrName>
                                        </p:attrNameLst>
                                      </p:cBhvr>
                                      <p:to>
                                        <p:strVal val="hidden"/>
                                      </p:to>
                                    </p:se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23572">
                                            <p:txEl>
                                              <p:pRg st="1" end="1"/>
                                            </p:txEl>
                                          </p:spTgt>
                                        </p:tgtEl>
                                        <p:attrNameLst>
                                          <p:attrName>style.visibility</p:attrName>
                                        </p:attrNameLst>
                                      </p:cBhvr>
                                      <p:to>
                                        <p:strVal val="visible"/>
                                      </p:to>
                                    </p:set>
                                    <p:animEffect transition="in" filter="dissolve">
                                      <p:cBhvr>
                                        <p:cTn id="14" dur="1000"/>
                                        <p:tgtEl>
                                          <p:spTgt spid="2357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8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58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5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5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5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5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59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59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59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59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59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59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5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6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60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60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60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604">
                                            <p:txEl>
                                              <p:pRg st="0" end="0"/>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xit" presetSubtype="0" fill="hold" grpId="1" nodeType="clickEffect">
                                  <p:stCondLst>
                                    <p:cond delay="0"/>
                                  </p:stCondLst>
                                  <p:childTnLst>
                                    <p:animEffect transition="out" filter="dissolve">
                                      <p:cBhvr>
                                        <p:cTn id="76" dur="500"/>
                                        <p:tgtEl>
                                          <p:spTgt spid="23591"/>
                                        </p:tgtEl>
                                      </p:cBhvr>
                                    </p:animEffect>
                                    <p:set>
                                      <p:cBhvr>
                                        <p:cTn id="77" dur="1" fill="hold">
                                          <p:stCondLst>
                                            <p:cond delay="499"/>
                                          </p:stCondLst>
                                        </p:cTn>
                                        <p:tgtEl>
                                          <p:spTgt spid="23591"/>
                                        </p:tgtEl>
                                        <p:attrNameLst>
                                          <p:attrName>style.visibility</p:attrName>
                                        </p:attrNameLst>
                                      </p:cBhvr>
                                      <p:to>
                                        <p:strVal val="hidden"/>
                                      </p:to>
                                    </p:set>
                                  </p:childTnLst>
                                </p:cTn>
                              </p:par>
                            </p:childTnLst>
                          </p:cTn>
                        </p:par>
                        <p:par>
                          <p:cTn id="78" fill="hold" nodeType="afterGroup">
                            <p:stCondLst>
                              <p:cond delay="500"/>
                            </p:stCondLst>
                            <p:childTnLst>
                              <p:par>
                                <p:cTn id="79" presetID="9" presetClass="entr" presetSubtype="0" fill="hold" grpId="0" nodeType="afterEffect">
                                  <p:stCondLst>
                                    <p:cond delay="500"/>
                                  </p:stCondLst>
                                  <p:childTnLst>
                                    <p:set>
                                      <p:cBhvr>
                                        <p:cTn id="80" dur="1" fill="hold">
                                          <p:stCondLst>
                                            <p:cond delay="0"/>
                                          </p:stCondLst>
                                        </p:cTn>
                                        <p:tgtEl>
                                          <p:spTgt spid="23614"/>
                                        </p:tgtEl>
                                        <p:attrNameLst>
                                          <p:attrName>style.visibility</p:attrName>
                                        </p:attrNameLst>
                                      </p:cBhvr>
                                      <p:to>
                                        <p:strVal val="visible"/>
                                      </p:to>
                                    </p:set>
                                    <p:animEffect transition="in" filter="dissolve">
                                      <p:cBhvr>
                                        <p:cTn id="81" dur="1000"/>
                                        <p:tgtEl>
                                          <p:spTgt spid="23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0" grpId="0"/>
      <p:bldP spid="23577" grpId="0" animBg="1"/>
      <p:bldP spid="23578" grpId="0" animBg="1"/>
      <p:bldP spid="23579" grpId="0" animBg="1"/>
      <p:bldP spid="23580" grpId="0" animBg="1"/>
      <p:bldP spid="23581" grpId="0" animBg="1"/>
      <p:bldP spid="23582" grpId="0" animBg="1"/>
      <p:bldP spid="23583" grpId="0" animBg="1"/>
      <p:bldP spid="23584" grpId="0" animBg="1"/>
      <p:bldP spid="23585" grpId="0" animBg="1"/>
      <p:bldP spid="23586" grpId="0" animBg="1"/>
      <p:bldP spid="23587" grpId="0" animBg="1"/>
      <p:bldP spid="23588" grpId="0" animBg="1"/>
      <p:bldP spid="23589" grpId="0" animBg="1"/>
      <p:bldP spid="23590" grpId="0" animBg="1"/>
      <p:bldP spid="23591" grpId="0" animBg="1"/>
      <p:bldP spid="23591" grpId="1" animBg="1"/>
      <p:bldP spid="23592" grpId="0" animBg="1"/>
      <p:bldP spid="23593" grpId="0" animBg="1"/>
      <p:bldP spid="23594" grpId="0" animBg="1"/>
      <p:bldP spid="23595" grpId="0" animBg="1"/>
      <p:bldP spid="23596" grpId="0" animBg="1"/>
      <p:bldP spid="23597" grpId="0"/>
      <p:bldP spid="23598" grpId="0"/>
      <p:bldP spid="23599" grpId="0"/>
      <p:bldP spid="23600" grpId="0"/>
      <p:bldP spid="23601" grpId="0"/>
      <p:bldP spid="23602" grpId="0" animBg="1"/>
      <p:bldP spid="23603" grpId="0" animBg="1"/>
      <p:bldP spid="23604" grpId="0" build="allAtOnce"/>
      <p:bldP spid="236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2755900" y="1482435"/>
            <a:ext cx="7912100" cy="52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eaLnBrk="1" hangingPunct="1"/>
            <a:r>
              <a:rPr lang="en-US" altLang="en-US" sz="2800" b="0" i="1">
                <a:solidFill>
                  <a:srgbClr val="000000"/>
                </a:solidFill>
                <a:cs typeface="+mn-cs"/>
              </a:rPr>
              <a:t>V </a:t>
            </a:r>
            <a:r>
              <a:rPr lang="en-US" altLang="en-US" sz="2800" b="0">
                <a:solidFill>
                  <a:srgbClr val="000000"/>
                </a:solidFill>
                <a:cs typeface="+mn-cs"/>
              </a:rPr>
              <a:t>= 0 ……….. </a:t>
            </a:r>
            <a:r>
              <a:rPr lang="en-US" altLang="en-US" sz="2800" b="0" i="1">
                <a:solidFill>
                  <a:srgbClr val="000000"/>
                </a:solidFill>
                <a:cs typeface="+mn-cs"/>
              </a:rPr>
              <a:t>S</a:t>
            </a:r>
            <a:r>
              <a:rPr lang="en-US" altLang="en-US" sz="2800" b="0" i="1" baseline="-25000">
                <a:solidFill>
                  <a:srgbClr val="000000"/>
                </a:solidFill>
                <a:cs typeface="+mn-cs"/>
              </a:rPr>
              <a:t>i</a:t>
            </a:r>
            <a:r>
              <a:rPr lang="en-US" altLang="en-US" sz="2800" b="0" baseline="-25000">
                <a:solidFill>
                  <a:srgbClr val="000000"/>
                </a:solidFill>
                <a:cs typeface="+mn-cs"/>
              </a:rPr>
              <a:t> </a:t>
            </a:r>
            <a:r>
              <a:rPr lang="en-US" altLang="en-US" sz="2800" b="0">
                <a:solidFill>
                  <a:srgbClr val="000000"/>
                </a:solidFill>
                <a:cs typeface="+mn-cs"/>
              </a:rPr>
              <a:t>(0) = 4</a:t>
            </a:r>
            <a:r>
              <a:rPr lang="en-US" altLang="en-US" sz="2800" b="0" i="1">
                <a:solidFill>
                  <a:srgbClr val="000000"/>
                </a:solidFill>
                <a:cs typeface="+mn-cs"/>
              </a:rPr>
              <a:t>k</a:t>
            </a:r>
            <a:r>
              <a:rPr lang="en-US" altLang="en-US" sz="2800" b="0" i="1" baseline="-25000">
                <a:solidFill>
                  <a:srgbClr val="000000"/>
                </a:solidFill>
                <a:cs typeface="+mn-cs"/>
              </a:rPr>
              <a:t>B</a:t>
            </a:r>
            <a:r>
              <a:rPr lang="en-US" altLang="en-US" sz="2800" b="0" i="1">
                <a:solidFill>
                  <a:srgbClr val="000000"/>
                </a:solidFill>
                <a:cs typeface="+mn-cs"/>
              </a:rPr>
              <a:t>Tg  </a:t>
            </a:r>
            <a:r>
              <a:rPr lang="en-US" altLang="en-US" sz="2800" b="0">
                <a:solidFill>
                  <a:srgbClr val="000000"/>
                </a:solidFill>
                <a:cs typeface="+mn-cs"/>
              </a:rPr>
              <a:t>……….thermal</a:t>
            </a:r>
          </a:p>
        </p:txBody>
      </p:sp>
      <p:sp>
        <p:nvSpPr>
          <p:cNvPr id="40971" name="Text Box 11"/>
          <p:cNvSpPr txBox="1">
            <a:spLocks noChangeArrowheads="1"/>
          </p:cNvSpPr>
          <p:nvPr/>
        </p:nvSpPr>
        <p:spPr bwMode="auto">
          <a:xfrm>
            <a:off x="2755901" y="2317460"/>
            <a:ext cx="7312025" cy="52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eaLnBrk="1" hangingPunct="1"/>
            <a:r>
              <a:rPr lang="en-US" altLang="en-US" sz="2800" b="0" i="1">
                <a:solidFill>
                  <a:srgbClr val="000000"/>
                </a:solidFill>
                <a:cs typeface="+mn-cs"/>
              </a:rPr>
              <a:t>T </a:t>
            </a:r>
            <a:r>
              <a:rPr lang="en-US" altLang="en-US" sz="2800" b="0">
                <a:solidFill>
                  <a:srgbClr val="000000"/>
                </a:solidFill>
                <a:cs typeface="+mn-cs"/>
              </a:rPr>
              <a:t>= 0 ……….. </a:t>
            </a:r>
            <a:r>
              <a:rPr lang="en-US" altLang="en-US" sz="2800" b="0" i="1">
                <a:solidFill>
                  <a:srgbClr val="000000"/>
                </a:solidFill>
                <a:cs typeface="+mn-cs"/>
              </a:rPr>
              <a:t>S</a:t>
            </a:r>
            <a:r>
              <a:rPr lang="en-US" altLang="en-US" sz="2800" b="0" i="1" baseline="-25000">
                <a:solidFill>
                  <a:srgbClr val="000000"/>
                </a:solidFill>
                <a:cs typeface="+mn-cs"/>
              </a:rPr>
              <a:t>i</a:t>
            </a:r>
            <a:r>
              <a:rPr lang="en-US" altLang="en-US" sz="2800" b="0" baseline="-25000">
                <a:solidFill>
                  <a:srgbClr val="000000"/>
                </a:solidFill>
                <a:cs typeface="+mn-cs"/>
              </a:rPr>
              <a:t> </a:t>
            </a:r>
            <a:r>
              <a:rPr lang="en-US" altLang="en-US" sz="2800" b="0">
                <a:solidFill>
                  <a:srgbClr val="000000"/>
                </a:solidFill>
                <a:cs typeface="+mn-cs"/>
              </a:rPr>
              <a:t>(0) = 2</a:t>
            </a:r>
            <a:r>
              <a:rPr lang="en-US" altLang="en-US" sz="2800" b="0" i="1">
                <a:solidFill>
                  <a:srgbClr val="000000"/>
                </a:solidFill>
                <a:cs typeface="+mn-cs"/>
              </a:rPr>
              <a:t>qI</a:t>
            </a:r>
            <a:r>
              <a:rPr lang="en-US" altLang="en-US" sz="2800" b="0" i="1" baseline="-25000">
                <a:solidFill>
                  <a:srgbClr val="000000"/>
                </a:solidFill>
                <a:cs typeface="+mn-cs"/>
              </a:rPr>
              <a:t> </a:t>
            </a:r>
            <a:r>
              <a:rPr lang="en-US" altLang="en-US" sz="2800" b="0">
                <a:solidFill>
                  <a:srgbClr val="000000"/>
                </a:solidFill>
                <a:cs typeface="+mn-cs"/>
              </a:rPr>
              <a:t>(1</a:t>
            </a:r>
            <a:r>
              <a:rPr lang="en-US" altLang="en-US" sz="2800" b="0" i="1">
                <a:solidFill>
                  <a:srgbClr val="000000"/>
                </a:solidFill>
                <a:cs typeface="+mn-cs"/>
              </a:rPr>
              <a:t>-t </a:t>
            </a:r>
            <a:r>
              <a:rPr lang="en-US" altLang="en-US" sz="2800" b="0">
                <a:solidFill>
                  <a:srgbClr val="000000"/>
                </a:solidFill>
                <a:cs typeface="+mn-cs"/>
              </a:rPr>
              <a:t>)……..shot</a:t>
            </a:r>
            <a:endParaRPr lang="en-US" altLang="en-US" sz="2400" b="0">
              <a:solidFill>
                <a:srgbClr val="000000"/>
              </a:solidFill>
              <a:cs typeface="+mn-cs"/>
            </a:endParaRPr>
          </a:p>
        </p:txBody>
      </p:sp>
      <p:grpSp>
        <p:nvGrpSpPr>
          <p:cNvPr id="2" name="Group 100"/>
          <p:cNvGrpSpPr>
            <a:grpSpLocks/>
          </p:cNvGrpSpPr>
          <p:nvPr/>
        </p:nvGrpSpPr>
        <p:grpSpPr bwMode="auto">
          <a:xfrm>
            <a:off x="1898650" y="3914484"/>
            <a:ext cx="8388350" cy="1957388"/>
            <a:chOff x="236" y="2972"/>
            <a:chExt cx="5284" cy="1233"/>
          </a:xfrm>
        </p:grpSpPr>
        <p:sp>
          <p:nvSpPr>
            <p:cNvPr id="2144" name="Text Box 13"/>
            <p:cNvSpPr txBox="1">
              <a:spLocks noChangeArrowheads="1"/>
            </p:cNvSpPr>
            <p:nvPr/>
          </p:nvSpPr>
          <p:spPr bwMode="auto">
            <a:xfrm>
              <a:off x="776" y="2972"/>
              <a:ext cx="426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eaLnBrk="1" hangingPunct="1"/>
              <a:r>
                <a:rPr lang="en-US" altLang="en-US" sz="2800" b="0" i="1">
                  <a:solidFill>
                    <a:srgbClr val="000000"/>
                  </a:solidFill>
                  <a:cs typeface="+mn-cs"/>
                </a:rPr>
                <a:t>V </a:t>
              </a:r>
              <a:r>
                <a:rPr lang="en-US" altLang="en-US" sz="2800" b="0">
                  <a:solidFill>
                    <a:srgbClr val="000000"/>
                  </a:solidFill>
                  <a:cs typeface="+mn-cs"/>
                </a:rPr>
                <a:t>,</a:t>
              </a:r>
              <a:r>
                <a:rPr lang="en-US" altLang="en-US" sz="2800" b="0" i="1">
                  <a:solidFill>
                    <a:srgbClr val="000000"/>
                  </a:solidFill>
                  <a:cs typeface="+mn-cs"/>
                </a:rPr>
                <a:t> T  </a:t>
              </a:r>
              <a:r>
                <a:rPr lang="en-US" altLang="en-US" sz="2800" b="0">
                  <a:solidFill>
                    <a:srgbClr val="000000"/>
                  </a:solidFill>
                  <a:cs typeface="+mn-cs"/>
                </a:rPr>
                <a:t>&gt; 0 …………………………………….total</a:t>
              </a:r>
            </a:p>
          </p:txBody>
        </p:sp>
        <p:graphicFrame>
          <p:nvGraphicFramePr>
            <p:cNvPr id="2051" name="Object 28"/>
            <p:cNvGraphicFramePr>
              <a:graphicFrameLocks noChangeAspect="1"/>
            </p:cNvGraphicFramePr>
            <p:nvPr/>
          </p:nvGraphicFramePr>
          <p:xfrm>
            <a:off x="236" y="3503"/>
            <a:ext cx="5284" cy="702"/>
          </p:xfrm>
          <a:graphic>
            <a:graphicData uri="http://schemas.openxmlformats.org/presentationml/2006/ole">
              <mc:AlternateContent xmlns:mc="http://schemas.openxmlformats.org/markup-compatibility/2006">
                <mc:Choice xmlns:v="urn:schemas-microsoft-com:vml" Requires="v">
                  <p:oleObj name="Equation" r:id="rId3" imgW="6717960" imgH="888840" progId="Equation.3">
                    <p:embed/>
                  </p:oleObj>
                </mc:Choice>
                <mc:Fallback>
                  <p:oleObj name="Equation" r:id="rId3" imgW="6717960" imgH="888840" progId="Equation.3">
                    <p:embed/>
                    <p:pic>
                      <p:nvPicPr>
                        <p:cNvPr id="2051"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 y="3503"/>
                          <a:ext cx="5284"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124"/>
          <p:cNvGrpSpPr>
            <a:grpSpLocks/>
          </p:cNvGrpSpPr>
          <p:nvPr/>
        </p:nvGrpSpPr>
        <p:grpSpPr bwMode="auto">
          <a:xfrm>
            <a:off x="3544889" y="2465096"/>
            <a:ext cx="4827587" cy="1371600"/>
            <a:chOff x="1189" y="2035"/>
            <a:chExt cx="3041" cy="864"/>
          </a:xfrm>
        </p:grpSpPr>
        <p:grpSp>
          <p:nvGrpSpPr>
            <p:cNvPr id="2058" name="Group 125"/>
            <p:cNvGrpSpPr>
              <a:grpSpLocks/>
            </p:cNvGrpSpPr>
            <p:nvPr/>
          </p:nvGrpSpPr>
          <p:grpSpPr bwMode="auto">
            <a:xfrm>
              <a:off x="3321" y="2103"/>
              <a:ext cx="909" cy="796"/>
              <a:chOff x="3650" y="1253"/>
              <a:chExt cx="909" cy="796"/>
            </a:xfrm>
          </p:grpSpPr>
          <p:sp>
            <p:nvSpPr>
              <p:cNvPr id="2070" name="Rectangle 126"/>
              <p:cNvSpPr>
                <a:spLocks noChangeArrowheads="1"/>
              </p:cNvSpPr>
              <p:nvPr/>
            </p:nvSpPr>
            <p:spPr bwMode="auto">
              <a:xfrm>
                <a:off x="3923" y="1570"/>
                <a:ext cx="408" cy="227"/>
              </a:xfrm>
              <a:prstGeom prst="rect">
                <a:avLst/>
              </a:prstGeom>
              <a:solidFill>
                <a:srgbClr val="FF9900">
                  <a:alpha val="50195"/>
                </a:srgbClr>
              </a:solidFill>
              <a:ln w="9525" algn="ctr">
                <a:solidFill>
                  <a:schemeClr val="tx1"/>
                </a:solidFill>
                <a:miter lim="800000"/>
                <a:headEnd/>
                <a:tailEnd/>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071" name="Line 127"/>
              <p:cNvSpPr>
                <a:spLocks noChangeShapeType="1"/>
              </p:cNvSpPr>
              <p:nvPr/>
            </p:nvSpPr>
            <p:spPr bwMode="auto">
              <a:xfrm>
                <a:off x="3923" y="1797"/>
                <a:ext cx="63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algn="r" rtl="1"/>
                <a:endParaRPr lang="en-US" sz="1000" b="0">
                  <a:solidFill>
                    <a:srgbClr val="000000"/>
                  </a:solidFill>
                  <a:cs typeface="+mn-cs"/>
                </a:endParaRPr>
              </a:p>
            </p:txBody>
          </p:sp>
          <p:sp>
            <p:nvSpPr>
              <p:cNvPr id="2072" name="Text Box 128"/>
              <p:cNvSpPr txBox="1">
                <a:spLocks noChangeArrowheads="1"/>
              </p:cNvSpPr>
              <p:nvPr/>
            </p:nvSpPr>
            <p:spPr bwMode="auto">
              <a:xfrm>
                <a:off x="3650" y="1479"/>
                <a:ext cx="2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ctr" rtl="1" eaLnBrk="1" hangingPunct="1"/>
                <a:r>
                  <a:rPr lang="en-US" altLang="ko-KR" sz="2000" b="0" i="1">
                    <a:solidFill>
                      <a:srgbClr val="000000"/>
                    </a:solidFill>
                    <a:ea typeface="굴림" pitchFamily="50" charset="-127"/>
                    <a:cs typeface="+mn-cs"/>
                  </a:rPr>
                  <a:t>E</a:t>
                </a:r>
                <a:r>
                  <a:rPr lang="en-US" altLang="ko-KR" sz="2000" b="0" i="1" baseline="-25000">
                    <a:solidFill>
                      <a:srgbClr val="000000"/>
                    </a:solidFill>
                    <a:ea typeface="굴림" pitchFamily="50" charset="-127"/>
                    <a:cs typeface="+mn-cs"/>
                  </a:rPr>
                  <a:t>F</a:t>
                </a:r>
              </a:p>
            </p:txBody>
          </p:sp>
          <p:sp>
            <p:nvSpPr>
              <p:cNvPr id="2073" name="Text Box 129"/>
              <p:cNvSpPr txBox="1">
                <a:spLocks noChangeArrowheads="1"/>
              </p:cNvSpPr>
              <p:nvPr/>
            </p:nvSpPr>
            <p:spPr bwMode="auto">
              <a:xfrm>
                <a:off x="4021" y="1797"/>
                <a:ext cx="5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ctr" rtl="1" eaLnBrk="1" hangingPunct="1"/>
                <a:r>
                  <a:rPr lang="en-US" altLang="ko-KR" sz="2000" b="0" i="1">
                    <a:solidFill>
                      <a:srgbClr val="000000"/>
                    </a:solidFill>
                    <a:ea typeface="굴림" pitchFamily="50" charset="-127"/>
                    <a:cs typeface="+mn-cs"/>
                  </a:rPr>
                  <a:t>n </a:t>
                </a:r>
                <a:r>
                  <a:rPr lang="en-US" altLang="ko-KR" sz="2000" b="0">
                    <a:solidFill>
                      <a:srgbClr val="000000"/>
                    </a:solidFill>
                    <a:ea typeface="굴림" pitchFamily="50" charset="-127"/>
                    <a:cs typeface="+mn-cs"/>
                  </a:rPr>
                  <a:t>(</a:t>
                </a:r>
                <a:r>
                  <a:rPr lang="en-US" altLang="ko-KR" sz="2000" b="0" i="1">
                    <a:solidFill>
                      <a:srgbClr val="000000"/>
                    </a:solidFill>
                    <a:ea typeface="굴림" pitchFamily="50" charset="-127"/>
                    <a:cs typeface="+mn-cs"/>
                  </a:rPr>
                  <a:t>E </a:t>
                </a:r>
                <a:r>
                  <a:rPr lang="en-US" altLang="ko-KR" sz="2000" b="0">
                    <a:solidFill>
                      <a:srgbClr val="000000"/>
                    </a:solidFill>
                    <a:ea typeface="굴림" pitchFamily="50" charset="-127"/>
                    <a:cs typeface="+mn-cs"/>
                  </a:rPr>
                  <a:t>)</a:t>
                </a:r>
                <a:endParaRPr lang="en-US" altLang="ko-KR" sz="2000" b="0" baseline="-25000">
                  <a:solidFill>
                    <a:srgbClr val="000000"/>
                  </a:solidFill>
                  <a:ea typeface="굴림" pitchFamily="50" charset="-127"/>
                  <a:cs typeface="+mn-cs"/>
                </a:endParaRPr>
              </a:p>
            </p:txBody>
          </p:sp>
          <p:sp>
            <p:nvSpPr>
              <p:cNvPr id="2074" name="AutoShape 130"/>
              <p:cNvSpPr>
                <a:spLocks noChangeArrowheads="1"/>
              </p:cNvSpPr>
              <p:nvPr/>
            </p:nvSpPr>
            <p:spPr bwMode="auto">
              <a:xfrm rot="2163208">
                <a:off x="3810" y="1412"/>
                <a:ext cx="749" cy="606"/>
              </a:xfrm>
              <a:custGeom>
                <a:avLst/>
                <a:gdLst>
                  <a:gd name="T0" fmla="*/ 13 w 21600"/>
                  <a:gd name="T1" fmla="*/ 0 h 21600"/>
                  <a:gd name="T2" fmla="*/ 6 w 21600"/>
                  <a:gd name="T3" fmla="*/ 4 h 21600"/>
                  <a:gd name="T4" fmla="*/ 13 w 21600"/>
                  <a:gd name="T5" fmla="*/ 5 h 21600"/>
                  <a:gd name="T6" fmla="*/ 20 w 21600"/>
                  <a:gd name="T7" fmla="*/ 4 h 21600"/>
                  <a:gd name="T8" fmla="*/ 0 60000 65536"/>
                  <a:gd name="T9" fmla="*/ 0 60000 65536"/>
                  <a:gd name="T10" fmla="*/ 0 60000 65536"/>
                  <a:gd name="T11" fmla="*/ 0 60000 65536"/>
                  <a:gd name="T12" fmla="*/ 1701 w 21600"/>
                  <a:gd name="T13" fmla="*/ 0 h 21600"/>
                  <a:gd name="T14" fmla="*/ 19899 w 21600"/>
                  <a:gd name="T15" fmla="*/ 8341 h 21600"/>
                </a:gdLst>
                <a:ahLst/>
                <a:cxnLst>
                  <a:cxn ang="T8">
                    <a:pos x="T0" y="T1"/>
                  </a:cxn>
                  <a:cxn ang="T9">
                    <a:pos x="T2" y="T3"/>
                  </a:cxn>
                  <a:cxn ang="T10">
                    <a:pos x="T4" y="T5"/>
                  </a:cxn>
                  <a:cxn ang="T11">
                    <a:pos x="T6" y="T7"/>
                  </a:cxn>
                </a:cxnLst>
                <a:rect l="T12" t="T13" r="T14" b="T15"/>
                <a:pathLst>
                  <a:path w="21600" h="21600">
                    <a:moveTo>
                      <a:pt x="7557" y="7553"/>
                    </a:moveTo>
                    <a:cubicBezTo>
                      <a:pt x="8417" y="6693"/>
                      <a:pt x="9583" y="6210"/>
                      <a:pt x="10800" y="6211"/>
                    </a:cubicBezTo>
                    <a:cubicBezTo>
                      <a:pt x="12016" y="6211"/>
                      <a:pt x="13182" y="6693"/>
                      <a:pt x="14042" y="7553"/>
                    </a:cubicBezTo>
                    <a:lnTo>
                      <a:pt x="18432" y="3158"/>
                    </a:lnTo>
                    <a:cubicBezTo>
                      <a:pt x="16407" y="1136"/>
                      <a:pt x="13662" y="-1"/>
                      <a:pt x="10799" y="0"/>
                    </a:cubicBezTo>
                    <a:cubicBezTo>
                      <a:pt x="7937" y="0"/>
                      <a:pt x="5192" y="1136"/>
                      <a:pt x="3167" y="3158"/>
                    </a:cubicBezTo>
                    <a:close/>
                  </a:path>
                </a:pathLst>
              </a:custGeom>
              <a:solidFill>
                <a:schemeClr val="bg1"/>
              </a:solidFill>
              <a:ln w="9525" algn="ctr">
                <a:solidFill>
                  <a:schemeClr val="bg1"/>
                </a:solidFill>
                <a:miter lim="800000"/>
                <a:headEnd/>
                <a:tailEnd/>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075" name="Rectangle 131"/>
              <p:cNvSpPr>
                <a:spLocks noChangeArrowheads="1"/>
              </p:cNvSpPr>
              <p:nvPr/>
            </p:nvSpPr>
            <p:spPr bwMode="auto">
              <a:xfrm>
                <a:off x="3923" y="1412"/>
                <a:ext cx="227" cy="158"/>
              </a:xfrm>
              <a:prstGeom prst="rect">
                <a:avLst/>
              </a:prstGeom>
              <a:solidFill>
                <a:srgbClr val="FF9900">
                  <a:alpha val="50195"/>
                </a:srgbClr>
              </a:solidFill>
              <a:ln w="9525" algn="ctr">
                <a:solidFill>
                  <a:srgbClr val="FFCC00"/>
                </a:solidFill>
                <a:miter lim="800000"/>
                <a:headEnd/>
                <a:tailEnd/>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076" name="Oval 132"/>
              <p:cNvSpPr>
                <a:spLocks noChangeArrowheads="1"/>
              </p:cNvSpPr>
              <p:nvPr/>
            </p:nvSpPr>
            <p:spPr bwMode="auto">
              <a:xfrm>
                <a:off x="3923" y="1253"/>
                <a:ext cx="408" cy="31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077" name="Line 133"/>
              <p:cNvSpPr>
                <a:spLocks noChangeShapeType="1"/>
              </p:cNvSpPr>
              <p:nvPr/>
            </p:nvSpPr>
            <p:spPr bwMode="auto">
              <a:xfrm>
                <a:off x="3946" y="1570"/>
                <a:ext cx="453" cy="0"/>
              </a:xfrm>
              <a:prstGeom prst="line">
                <a:avLst/>
              </a:prstGeom>
              <a:noFill/>
              <a:ln w="12700">
                <a:solidFill>
                  <a:srgbClr val="000080"/>
                </a:solidFill>
                <a:prstDash val="dash"/>
                <a:round/>
                <a:headEnd/>
                <a:tailEnd/>
              </a:ln>
              <a:extLst>
                <a:ext uri="{909E8E84-426E-40DD-AFC4-6F175D3DCCD1}">
                  <a14:hiddenFill xmlns:a14="http://schemas.microsoft.com/office/drawing/2010/main">
                    <a:noFill/>
                  </a14:hiddenFill>
                </a:ext>
              </a:extLst>
            </p:spPr>
            <p:txBody>
              <a:bodyPr wrap="none" anchor="ctr"/>
              <a:lstStyle/>
              <a:p>
                <a:pPr algn="r" rtl="1"/>
                <a:endParaRPr lang="en-US" sz="1000" b="0">
                  <a:solidFill>
                    <a:srgbClr val="000000"/>
                  </a:solidFill>
                  <a:cs typeface="+mn-cs"/>
                </a:endParaRPr>
              </a:p>
            </p:txBody>
          </p:sp>
          <p:sp>
            <p:nvSpPr>
              <p:cNvPr id="2078" name="Line 134"/>
              <p:cNvSpPr>
                <a:spLocks noChangeShapeType="1"/>
              </p:cNvSpPr>
              <p:nvPr/>
            </p:nvSpPr>
            <p:spPr bwMode="auto">
              <a:xfrm flipV="1">
                <a:off x="3923" y="1253"/>
                <a:ext cx="0" cy="5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algn="r" rtl="1"/>
                <a:endParaRPr lang="en-US" sz="1000" b="0">
                  <a:solidFill>
                    <a:srgbClr val="000000"/>
                  </a:solidFill>
                  <a:cs typeface="+mn-cs"/>
                </a:endParaRPr>
              </a:p>
            </p:txBody>
          </p:sp>
        </p:grpSp>
        <p:grpSp>
          <p:nvGrpSpPr>
            <p:cNvPr id="2059" name="Group 135"/>
            <p:cNvGrpSpPr>
              <a:grpSpLocks/>
            </p:cNvGrpSpPr>
            <p:nvPr/>
          </p:nvGrpSpPr>
          <p:grpSpPr bwMode="auto">
            <a:xfrm>
              <a:off x="1189" y="2035"/>
              <a:ext cx="908" cy="796"/>
              <a:chOff x="1189" y="2035"/>
              <a:chExt cx="908" cy="796"/>
            </a:xfrm>
          </p:grpSpPr>
          <p:sp>
            <p:nvSpPr>
              <p:cNvPr id="2061" name="Rectangle 136"/>
              <p:cNvSpPr>
                <a:spLocks noChangeArrowheads="1"/>
              </p:cNvSpPr>
              <p:nvPr/>
            </p:nvSpPr>
            <p:spPr bwMode="auto">
              <a:xfrm>
                <a:off x="1462" y="2352"/>
                <a:ext cx="408" cy="227"/>
              </a:xfrm>
              <a:prstGeom prst="rect">
                <a:avLst/>
              </a:prstGeom>
              <a:solidFill>
                <a:srgbClr val="FF9900">
                  <a:alpha val="50195"/>
                </a:srgbClr>
              </a:solidFill>
              <a:ln w="9525" algn="ctr">
                <a:solidFill>
                  <a:schemeClr val="tx1"/>
                </a:solidFill>
                <a:miter lim="800000"/>
                <a:headEnd/>
                <a:tailEnd/>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062" name="Text Box 137"/>
              <p:cNvSpPr txBox="1">
                <a:spLocks noChangeArrowheads="1"/>
              </p:cNvSpPr>
              <p:nvPr/>
            </p:nvSpPr>
            <p:spPr bwMode="auto">
              <a:xfrm>
                <a:off x="1189" y="2261"/>
                <a:ext cx="2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ctr" rtl="1" eaLnBrk="1" hangingPunct="1"/>
                <a:r>
                  <a:rPr lang="en-US" altLang="ko-KR" sz="2000" b="0" i="1">
                    <a:solidFill>
                      <a:srgbClr val="000000"/>
                    </a:solidFill>
                    <a:ea typeface="굴림" pitchFamily="50" charset="-127"/>
                    <a:cs typeface="+mn-cs"/>
                  </a:rPr>
                  <a:t>E</a:t>
                </a:r>
                <a:r>
                  <a:rPr lang="en-US" altLang="ko-KR" sz="2000" b="0" i="1" baseline="-25000">
                    <a:solidFill>
                      <a:srgbClr val="000000"/>
                    </a:solidFill>
                    <a:ea typeface="굴림" pitchFamily="50" charset="-127"/>
                    <a:cs typeface="+mn-cs"/>
                  </a:rPr>
                  <a:t>F</a:t>
                </a:r>
              </a:p>
            </p:txBody>
          </p:sp>
          <p:sp>
            <p:nvSpPr>
              <p:cNvPr id="2063" name="Text Box 138"/>
              <p:cNvSpPr txBox="1">
                <a:spLocks noChangeArrowheads="1"/>
              </p:cNvSpPr>
              <p:nvPr/>
            </p:nvSpPr>
            <p:spPr bwMode="auto">
              <a:xfrm>
                <a:off x="1560" y="2579"/>
                <a:ext cx="52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ctr" eaLnBrk="1" hangingPunct="1"/>
                <a:r>
                  <a:rPr lang="en-US" altLang="ko-KR" sz="2000" b="0" i="1">
                    <a:solidFill>
                      <a:srgbClr val="000000"/>
                    </a:solidFill>
                    <a:ea typeface="굴림" pitchFamily="50" charset="-127"/>
                    <a:cs typeface="+mn-cs"/>
                  </a:rPr>
                  <a:t>n </a:t>
                </a:r>
                <a:r>
                  <a:rPr lang="en-US" altLang="ko-KR" sz="2000" b="0">
                    <a:solidFill>
                      <a:srgbClr val="000000"/>
                    </a:solidFill>
                    <a:ea typeface="굴림" pitchFamily="50" charset="-127"/>
                    <a:cs typeface="+mn-cs"/>
                  </a:rPr>
                  <a:t>(</a:t>
                </a:r>
                <a:r>
                  <a:rPr lang="en-US" altLang="ko-KR" sz="2000" b="0" i="1">
                    <a:solidFill>
                      <a:srgbClr val="000000"/>
                    </a:solidFill>
                    <a:ea typeface="굴림" pitchFamily="50" charset="-127"/>
                    <a:cs typeface="+mn-cs"/>
                  </a:rPr>
                  <a:t>E </a:t>
                </a:r>
                <a:r>
                  <a:rPr lang="en-US" altLang="ko-KR" sz="2000" b="0">
                    <a:solidFill>
                      <a:srgbClr val="000000"/>
                    </a:solidFill>
                    <a:ea typeface="굴림" pitchFamily="50" charset="-127"/>
                    <a:cs typeface="+mn-cs"/>
                  </a:rPr>
                  <a:t>)</a:t>
                </a:r>
                <a:endParaRPr lang="en-US" altLang="ko-KR" sz="2000" b="0" baseline="-25000">
                  <a:solidFill>
                    <a:srgbClr val="000000"/>
                  </a:solidFill>
                  <a:ea typeface="굴림" pitchFamily="50" charset="-127"/>
                  <a:cs typeface="+mn-cs"/>
                </a:endParaRPr>
              </a:p>
            </p:txBody>
          </p:sp>
          <p:sp>
            <p:nvSpPr>
              <p:cNvPr id="2064" name="AutoShape 139"/>
              <p:cNvSpPr>
                <a:spLocks noChangeArrowheads="1"/>
              </p:cNvSpPr>
              <p:nvPr/>
            </p:nvSpPr>
            <p:spPr bwMode="auto">
              <a:xfrm rot="2163208">
                <a:off x="1348" y="2194"/>
                <a:ext cx="749" cy="606"/>
              </a:xfrm>
              <a:custGeom>
                <a:avLst/>
                <a:gdLst>
                  <a:gd name="T0" fmla="*/ 13 w 21600"/>
                  <a:gd name="T1" fmla="*/ 0 h 21600"/>
                  <a:gd name="T2" fmla="*/ 6 w 21600"/>
                  <a:gd name="T3" fmla="*/ 4 h 21600"/>
                  <a:gd name="T4" fmla="*/ 13 w 21600"/>
                  <a:gd name="T5" fmla="*/ 5 h 21600"/>
                  <a:gd name="T6" fmla="*/ 20 w 21600"/>
                  <a:gd name="T7" fmla="*/ 4 h 21600"/>
                  <a:gd name="T8" fmla="*/ 0 60000 65536"/>
                  <a:gd name="T9" fmla="*/ 0 60000 65536"/>
                  <a:gd name="T10" fmla="*/ 0 60000 65536"/>
                  <a:gd name="T11" fmla="*/ 0 60000 65536"/>
                  <a:gd name="T12" fmla="*/ 1701 w 21600"/>
                  <a:gd name="T13" fmla="*/ 0 h 21600"/>
                  <a:gd name="T14" fmla="*/ 19899 w 21600"/>
                  <a:gd name="T15" fmla="*/ 8341 h 21600"/>
                </a:gdLst>
                <a:ahLst/>
                <a:cxnLst>
                  <a:cxn ang="T8">
                    <a:pos x="T0" y="T1"/>
                  </a:cxn>
                  <a:cxn ang="T9">
                    <a:pos x="T2" y="T3"/>
                  </a:cxn>
                  <a:cxn ang="T10">
                    <a:pos x="T4" y="T5"/>
                  </a:cxn>
                  <a:cxn ang="T11">
                    <a:pos x="T6" y="T7"/>
                  </a:cxn>
                </a:cxnLst>
                <a:rect l="T12" t="T13" r="T14" b="T15"/>
                <a:pathLst>
                  <a:path w="21600" h="21600">
                    <a:moveTo>
                      <a:pt x="7557" y="7553"/>
                    </a:moveTo>
                    <a:cubicBezTo>
                      <a:pt x="8417" y="6693"/>
                      <a:pt x="9583" y="6210"/>
                      <a:pt x="10800" y="6211"/>
                    </a:cubicBezTo>
                    <a:cubicBezTo>
                      <a:pt x="12016" y="6211"/>
                      <a:pt x="13182" y="6693"/>
                      <a:pt x="14042" y="7553"/>
                    </a:cubicBezTo>
                    <a:lnTo>
                      <a:pt x="18432" y="3158"/>
                    </a:lnTo>
                    <a:cubicBezTo>
                      <a:pt x="16407" y="1136"/>
                      <a:pt x="13662" y="-1"/>
                      <a:pt x="10799" y="0"/>
                    </a:cubicBezTo>
                    <a:cubicBezTo>
                      <a:pt x="7937" y="0"/>
                      <a:pt x="5192" y="1136"/>
                      <a:pt x="3167" y="3158"/>
                    </a:cubicBezTo>
                    <a:close/>
                  </a:path>
                </a:pathLst>
              </a:custGeom>
              <a:solidFill>
                <a:schemeClr val="bg1"/>
              </a:solidFill>
              <a:ln w="9525" algn="ctr">
                <a:solidFill>
                  <a:schemeClr val="bg1"/>
                </a:solidFill>
                <a:miter lim="800000"/>
                <a:headEnd/>
                <a:tailEnd/>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065" name="Line 140"/>
              <p:cNvSpPr>
                <a:spLocks noChangeShapeType="1"/>
              </p:cNvSpPr>
              <p:nvPr/>
            </p:nvSpPr>
            <p:spPr bwMode="auto">
              <a:xfrm>
                <a:off x="1462" y="2579"/>
                <a:ext cx="635"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algn="r" rtl="1"/>
                <a:endParaRPr lang="en-US" sz="1000" b="0">
                  <a:solidFill>
                    <a:srgbClr val="000000"/>
                  </a:solidFill>
                  <a:cs typeface="+mn-cs"/>
                </a:endParaRPr>
              </a:p>
            </p:txBody>
          </p:sp>
          <p:sp>
            <p:nvSpPr>
              <p:cNvPr id="2066" name="Line 141"/>
              <p:cNvSpPr>
                <a:spLocks noChangeShapeType="1"/>
              </p:cNvSpPr>
              <p:nvPr/>
            </p:nvSpPr>
            <p:spPr bwMode="auto">
              <a:xfrm>
                <a:off x="1462" y="2375"/>
                <a:ext cx="453" cy="0"/>
              </a:xfrm>
              <a:prstGeom prst="line">
                <a:avLst/>
              </a:prstGeom>
              <a:noFill/>
              <a:ln w="12700">
                <a:solidFill>
                  <a:srgbClr val="000080"/>
                </a:solidFill>
                <a:prstDash val="dash"/>
                <a:round/>
                <a:headEnd/>
                <a:tailEnd/>
              </a:ln>
              <a:extLst>
                <a:ext uri="{909E8E84-426E-40DD-AFC4-6F175D3DCCD1}">
                  <a14:hiddenFill xmlns:a14="http://schemas.microsoft.com/office/drawing/2010/main">
                    <a:noFill/>
                  </a14:hiddenFill>
                </a:ext>
              </a:extLst>
            </p:spPr>
            <p:txBody>
              <a:bodyPr wrap="none" anchor="ctr"/>
              <a:lstStyle/>
              <a:p>
                <a:pPr algn="r" rtl="1"/>
                <a:endParaRPr lang="en-US" sz="1000" b="0">
                  <a:solidFill>
                    <a:srgbClr val="000000"/>
                  </a:solidFill>
                  <a:cs typeface="+mn-cs"/>
                </a:endParaRPr>
              </a:p>
            </p:txBody>
          </p:sp>
          <p:sp>
            <p:nvSpPr>
              <p:cNvPr id="2067" name="Rectangle 142"/>
              <p:cNvSpPr>
                <a:spLocks noChangeArrowheads="1"/>
              </p:cNvSpPr>
              <p:nvPr/>
            </p:nvSpPr>
            <p:spPr bwMode="auto">
              <a:xfrm>
                <a:off x="1462" y="2194"/>
                <a:ext cx="227" cy="158"/>
              </a:xfrm>
              <a:prstGeom prst="rect">
                <a:avLst/>
              </a:prstGeom>
              <a:solidFill>
                <a:srgbClr val="FF9900">
                  <a:alpha val="50195"/>
                </a:srgbClr>
              </a:solidFill>
              <a:ln w="9525" algn="ctr">
                <a:solidFill>
                  <a:srgbClr val="FFCC00"/>
                </a:solidFill>
                <a:miter lim="800000"/>
                <a:headEnd/>
                <a:tailEnd/>
              </a:ln>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068" name="Oval 143"/>
              <p:cNvSpPr>
                <a:spLocks noChangeArrowheads="1"/>
              </p:cNvSpPr>
              <p:nvPr/>
            </p:nvSpPr>
            <p:spPr bwMode="auto">
              <a:xfrm>
                <a:off x="1462" y="2035"/>
                <a:ext cx="408" cy="317"/>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r" rtl="1" eaLnBrk="1" hangingPunct="1"/>
                <a:endParaRPr lang="en-US" altLang="en-US" b="0">
                  <a:solidFill>
                    <a:srgbClr val="000000"/>
                  </a:solidFill>
                  <a:cs typeface="+mn-cs"/>
                </a:endParaRPr>
              </a:p>
            </p:txBody>
          </p:sp>
          <p:sp>
            <p:nvSpPr>
              <p:cNvPr id="2069" name="Line 144"/>
              <p:cNvSpPr>
                <a:spLocks noChangeShapeType="1"/>
              </p:cNvSpPr>
              <p:nvPr/>
            </p:nvSpPr>
            <p:spPr bwMode="auto">
              <a:xfrm flipV="1">
                <a:off x="1462" y="2035"/>
                <a:ext cx="0" cy="544"/>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pPr algn="r" rtl="1"/>
                <a:endParaRPr lang="en-US" sz="1000" b="0">
                  <a:solidFill>
                    <a:srgbClr val="000000"/>
                  </a:solidFill>
                  <a:cs typeface="+mn-cs"/>
                </a:endParaRPr>
              </a:p>
            </p:txBody>
          </p:sp>
        </p:grpSp>
        <p:sp>
          <p:nvSpPr>
            <p:cNvPr id="2060" name="Line 145"/>
            <p:cNvSpPr>
              <a:spLocks noChangeShapeType="1"/>
            </p:cNvSpPr>
            <p:nvPr/>
          </p:nvSpPr>
          <p:spPr bwMode="auto">
            <a:xfrm>
              <a:off x="1956" y="2376"/>
              <a:ext cx="159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r" rtl="1"/>
              <a:endParaRPr lang="en-US" sz="1000" b="0">
                <a:solidFill>
                  <a:srgbClr val="000000"/>
                </a:solidFill>
                <a:cs typeface="+mn-cs"/>
              </a:endParaRPr>
            </a:p>
          </p:txBody>
        </p:sp>
      </p:grpSp>
      <p:sp>
        <p:nvSpPr>
          <p:cNvPr id="3" name="Rectangle 2">
            <a:extLst>
              <a:ext uri="{FF2B5EF4-FFF2-40B4-BE49-F238E27FC236}">
                <a16:creationId xmlns:a16="http://schemas.microsoft.com/office/drawing/2014/main" id="{5FD7DFD8-28BD-1243-9911-156EB5EDA0C1}"/>
              </a:ext>
            </a:extLst>
          </p:cNvPr>
          <p:cNvSpPr/>
          <p:nvPr/>
        </p:nvSpPr>
        <p:spPr>
          <a:xfrm>
            <a:off x="1898650" y="371156"/>
            <a:ext cx="3203121" cy="523220"/>
          </a:xfrm>
          <a:prstGeom prst="rect">
            <a:avLst/>
          </a:prstGeom>
        </p:spPr>
        <p:txBody>
          <a:bodyPr wrap="none">
            <a:spAutoFit/>
          </a:bodyPr>
          <a:lstStyle/>
          <a:p>
            <a:r>
              <a:rPr lang="en-US" altLang="en-US" dirty="0">
                <a:solidFill>
                  <a:srgbClr val="0070C0"/>
                </a:solidFill>
                <a:ea typeface="Tahoma" panose="020B0604030504040204" pitchFamily="34" charset="0"/>
              </a:rPr>
              <a:t>shot noise, </a:t>
            </a:r>
            <a:r>
              <a:rPr lang="en-US" altLang="en-US" i="1" dirty="0">
                <a:solidFill>
                  <a:srgbClr val="0070C0"/>
                </a:solidFill>
                <a:ea typeface="Tahoma" panose="020B0604030504040204" pitchFamily="34" charset="0"/>
              </a:rPr>
              <a:t>T </a:t>
            </a:r>
            <a:r>
              <a:rPr lang="en-US" altLang="en-US" dirty="0">
                <a:solidFill>
                  <a:srgbClr val="0070C0"/>
                </a:solidFill>
                <a:ea typeface="Tahoma" panose="020B0604030504040204" pitchFamily="34" charset="0"/>
              </a:rPr>
              <a:t>&gt; 0</a:t>
            </a:r>
            <a:endParaRPr lang="en-CH" dirty="0">
              <a:solidFill>
                <a:srgbClr val="0070C0"/>
              </a:solidFill>
            </a:endParaRPr>
          </a:p>
        </p:txBody>
      </p:sp>
    </p:spTree>
    <p:extLst>
      <p:ext uri="{BB962C8B-B14F-4D97-AF65-F5344CB8AC3E}">
        <p14:creationId xmlns:p14="http://schemas.microsoft.com/office/powerpoint/2010/main" val="1330455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0967">
                                            <p:txEl>
                                              <p:pRg st="0" end="0"/>
                                            </p:txEl>
                                          </p:spTgt>
                                        </p:tgtEl>
                                        <p:attrNameLst>
                                          <p:attrName>style.visibility</p:attrName>
                                        </p:attrNameLst>
                                      </p:cBhvr>
                                      <p:to>
                                        <p:strVal val="visible"/>
                                      </p:to>
                                    </p:set>
                                    <p:animEffect transition="in" filter="dissolve">
                                      <p:cBhvr>
                                        <p:cTn id="11" dur="500"/>
                                        <p:tgtEl>
                                          <p:spTgt spid="40967">
                                            <p:txEl>
                                              <p:pRg st="0" end="0"/>
                                            </p:txEl>
                                          </p:spTgt>
                                        </p:tgtEl>
                                      </p:cBhvr>
                                    </p:animEffect>
                                  </p:childTnLst>
                                  <p:subTnLst>
                                    <p:set>
                                      <p:cBhvr override="childStyle">
                                        <p:cTn dur="1" fill="hold" display="0" masterRel="nextClick" afterEffect="1"/>
                                        <p:tgtEl>
                                          <p:spTgt spid="40967">
                                            <p:txEl>
                                              <p:pRg st="0" end="0"/>
                                            </p:txEl>
                                          </p:spTgt>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dissolve">
                                      <p:cBhvr>
                                        <p:cTn id="16" dur="500"/>
                                        <p:tgtEl>
                                          <p:spTgt spid="40971"/>
                                        </p:tgtEl>
                                      </p:cBhvr>
                                    </p:animEffect>
                                  </p:childTnLst>
                                  <p:subTnLst>
                                    <p:set>
                                      <p:cBhvr override="childStyle">
                                        <p:cTn dur="1" fill="hold" display="0" masterRel="nextClick" afterEffect="1"/>
                                        <p:tgtEl>
                                          <p:spTgt spid="40971"/>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2000" fill="hold"/>
                                        <p:tgtEl>
                                          <p:spTgt spid="2"/>
                                        </p:tgtEl>
                                        <p:attrNameLst>
                                          <p:attrName>ppt_x</p:attrName>
                                        </p:attrNameLst>
                                      </p:cBhvr>
                                      <p:tavLst>
                                        <p:tav tm="0">
                                          <p:val>
                                            <p:strVal val="#ppt_x"/>
                                          </p:val>
                                        </p:tav>
                                        <p:tav tm="100000">
                                          <p:val>
                                            <p:strVal val="#ppt_x"/>
                                          </p:val>
                                        </p:tav>
                                      </p:tavLst>
                                    </p:anim>
                                    <p:anim calcmode="lin" valueType="num">
                                      <p:cBhvr additive="base">
                                        <p:cTn id="2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build="p" autoUpdateAnimBg="0"/>
      <p:bldP spid="409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78" name="Text Box 66"/>
          <p:cNvSpPr txBox="1">
            <a:spLocks noChangeArrowheads="1"/>
          </p:cNvSpPr>
          <p:nvPr/>
        </p:nvSpPr>
        <p:spPr bwMode="auto">
          <a:xfrm>
            <a:off x="1908630" y="597174"/>
            <a:ext cx="5215463" cy="468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p>
            <a:pPr rtl="1">
              <a:lnSpc>
                <a:spcPct val="140000"/>
              </a:lnSpc>
            </a:pPr>
            <a:r>
              <a:rPr lang="en-US" altLang="en-US" sz="2000" b="0" dirty="0">
                <a:cs typeface="Times New Roman" pitchFamily="18" charset="0"/>
              </a:rPr>
              <a:t>quantum point contact (QPC)</a:t>
            </a:r>
            <a:endParaRPr lang="en-US" altLang="en-US" sz="2000" b="0" dirty="0">
              <a:cs typeface="Times New Roman (Hebrew)" charset="0"/>
            </a:endParaRPr>
          </a:p>
        </p:txBody>
      </p:sp>
      <p:grpSp>
        <p:nvGrpSpPr>
          <p:cNvPr id="39028" name="Group 116"/>
          <p:cNvGrpSpPr>
            <a:grpSpLocks/>
          </p:cNvGrpSpPr>
          <p:nvPr/>
        </p:nvGrpSpPr>
        <p:grpSpPr bwMode="auto">
          <a:xfrm>
            <a:off x="2424114" y="1535125"/>
            <a:ext cx="6659562" cy="2466975"/>
            <a:chOff x="567" y="967"/>
            <a:chExt cx="4195" cy="1554"/>
          </a:xfrm>
        </p:grpSpPr>
        <p:sp>
          <p:nvSpPr>
            <p:cNvPr id="38991" name="Text Box 79"/>
            <p:cNvSpPr txBox="1">
              <a:spLocks noChangeArrowheads="1"/>
            </p:cNvSpPr>
            <p:nvPr/>
          </p:nvSpPr>
          <p:spPr bwMode="auto">
            <a:xfrm>
              <a:off x="3031" y="967"/>
              <a:ext cx="525"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600" b="0" i="1" err="1">
                  <a:solidFill>
                    <a:srgbClr val="000000"/>
                  </a:solidFill>
                  <a:latin typeface="Arial" pitchFamily="34" charset="0"/>
                  <a:cs typeface="Times New Roman (Hebrew)" charset="0"/>
                </a:rPr>
                <a:t>V</a:t>
              </a:r>
              <a:r>
                <a:rPr lang="en-US" altLang="en-US" sz="2600" b="0" i="1" baseline="-25000" err="1">
                  <a:solidFill>
                    <a:srgbClr val="000000"/>
                  </a:solidFill>
                  <a:latin typeface="Arial" pitchFamily="34" charset="0"/>
                  <a:cs typeface="Times New Roman (Hebrew)" charset="0"/>
                </a:rPr>
                <a:t>gate</a:t>
              </a:r>
              <a:endParaRPr lang="en-US" altLang="en-US" sz="2600" b="0" i="1">
                <a:solidFill>
                  <a:srgbClr val="000000"/>
                </a:solidFill>
                <a:latin typeface="Arial" pitchFamily="34" charset="0"/>
                <a:cs typeface="Times New Roman (Hebrew)" charset="0"/>
              </a:endParaRPr>
            </a:p>
          </p:txBody>
        </p:sp>
        <p:grpSp>
          <p:nvGrpSpPr>
            <p:cNvPr id="39027" name="Group 115"/>
            <p:cNvGrpSpPr>
              <a:grpSpLocks/>
            </p:cNvGrpSpPr>
            <p:nvPr/>
          </p:nvGrpSpPr>
          <p:grpSpPr bwMode="auto">
            <a:xfrm>
              <a:off x="567" y="1108"/>
              <a:ext cx="4195" cy="1413"/>
              <a:chOff x="567" y="1108"/>
              <a:chExt cx="4195" cy="1413"/>
            </a:xfrm>
          </p:grpSpPr>
          <p:sp>
            <p:nvSpPr>
              <p:cNvPr id="38980" name="Line 68"/>
              <p:cNvSpPr>
                <a:spLocks noChangeShapeType="1"/>
              </p:cNvSpPr>
              <p:nvPr/>
            </p:nvSpPr>
            <p:spPr bwMode="auto">
              <a:xfrm>
                <a:off x="1062" y="2055"/>
                <a:ext cx="128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81" name="Rectangle 69"/>
              <p:cNvSpPr>
                <a:spLocks noChangeArrowheads="1"/>
              </p:cNvSpPr>
              <p:nvPr/>
            </p:nvSpPr>
            <p:spPr bwMode="auto">
              <a:xfrm>
                <a:off x="1675" y="2235"/>
                <a:ext cx="1727" cy="286"/>
              </a:xfrm>
              <a:prstGeom prst="rect">
                <a:avLst/>
              </a:prstGeom>
              <a:solidFill>
                <a:schemeClr val="accent1">
                  <a:alpha val="50000"/>
                </a:schemeClr>
              </a:solidFill>
              <a:ln w="12700">
                <a:miter lim="800000"/>
                <a:headEnd type="none" w="sm" len="sm"/>
                <a:tailEnd type="none" w="sm" len="sm"/>
              </a:ln>
              <a:effectLst/>
              <a:scene3d>
                <a:camera prst="legacyObliqueTopRight"/>
                <a:lightRig rig="legacyFlat4" dir="b"/>
              </a:scene3d>
              <a:sp3d extrusionH="18018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rtl="1"/>
                <a:endParaRPr lang="en-US" sz="2000" b="0">
                  <a:solidFill>
                    <a:srgbClr val="000000"/>
                  </a:solidFill>
                </a:endParaRPr>
              </a:p>
            </p:txBody>
          </p:sp>
          <p:sp>
            <p:nvSpPr>
              <p:cNvPr id="38982" name="Rectangle 70"/>
              <p:cNvSpPr>
                <a:spLocks noChangeArrowheads="1"/>
              </p:cNvSpPr>
              <p:nvPr/>
            </p:nvSpPr>
            <p:spPr bwMode="auto">
              <a:xfrm>
                <a:off x="1675" y="2122"/>
                <a:ext cx="1727" cy="115"/>
              </a:xfrm>
              <a:prstGeom prst="rect">
                <a:avLst/>
              </a:prstGeom>
              <a:solidFill>
                <a:schemeClr val="accent2">
                  <a:alpha val="50000"/>
                </a:schemeClr>
              </a:solidFill>
              <a:ln w="12700">
                <a:miter lim="800000"/>
                <a:headEnd type="none" w="sm" len="sm"/>
                <a:tailEnd type="none" w="sm" len="sm"/>
              </a:ln>
              <a:effectLst/>
              <a:scene3d>
                <a:camera prst="legacyObliqueTopRight"/>
                <a:lightRig rig="legacyFlat4" dir="b"/>
              </a:scene3d>
              <a:sp3d extrusionH="18018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rtl="1"/>
                <a:endParaRPr lang="en-US" sz="2000" b="0">
                  <a:solidFill>
                    <a:srgbClr val="000000"/>
                  </a:solidFill>
                </a:endParaRPr>
              </a:p>
            </p:txBody>
          </p:sp>
          <p:sp>
            <p:nvSpPr>
              <p:cNvPr id="38983" name="Rectangle 71"/>
              <p:cNvSpPr>
                <a:spLocks noChangeArrowheads="1"/>
              </p:cNvSpPr>
              <p:nvPr/>
            </p:nvSpPr>
            <p:spPr bwMode="auto">
              <a:xfrm>
                <a:off x="1675" y="2229"/>
                <a:ext cx="1727" cy="6"/>
              </a:xfrm>
              <a:prstGeom prst="rect">
                <a:avLst/>
              </a:prstGeom>
              <a:solidFill>
                <a:srgbClr val="FF0000">
                  <a:alpha val="50000"/>
                </a:srgbClr>
              </a:solidFill>
              <a:ln w="12700">
                <a:miter lim="800000"/>
                <a:headEnd type="none" w="sm" len="sm"/>
                <a:tailEnd type="none" w="sm" len="sm"/>
              </a:ln>
              <a:effectLst/>
              <a:scene3d>
                <a:camera prst="legacyObliqueTopRight"/>
                <a:lightRig rig="legacyFlat4" dir="b"/>
              </a:scene3d>
              <a:sp3d extrusionH="18018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endParaRPr lang="en-US" altLang="en-US" sz="1200" b="0" i="1">
                  <a:solidFill>
                    <a:srgbClr val="000000"/>
                  </a:solidFill>
                  <a:latin typeface="Times New Roman" pitchFamily="18" charset="0"/>
                  <a:cs typeface="Times New Roman (Hebrew)" charset="0"/>
                </a:endParaRPr>
              </a:p>
            </p:txBody>
          </p:sp>
          <p:sp>
            <p:nvSpPr>
              <p:cNvPr id="38984" name="AutoShape 72"/>
              <p:cNvSpPr>
                <a:spLocks noChangeArrowheads="1"/>
              </p:cNvSpPr>
              <p:nvPr/>
            </p:nvSpPr>
            <p:spPr bwMode="auto">
              <a:xfrm>
                <a:off x="2290" y="1918"/>
                <a:ext cx="443" cy="307"/>
              </a:xfrm>
              <a:prstGeom prst="triangle">
                <a:avLst>
                  <a:gd name="adj" fmla="val 98750"/>
                </a:avLst>
              </a:prstGeom>
              <a:solidFill>
                <a:schemeClr val="bg2"/>
              </a:solidFill>
              <a:ln w="57150" cap="rnd">
                <a:solidFill>
                  <a:schemeClr val="bg2"/>
                </a:solidFill>
                <a:prstDash val="sysDot"/>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85" name="Rectangle 73"/>
              <p:cNvSpPr>
                <a:spLocks noChangeArrowheads="1"/>
              </p:cNvSpPr>
              <p:nvPr/>
            </p:nvSpPr>
            <p:spPr bwMode="auto">
              <a:xfrm>
                <a:off x="1675" y="2070"/>
                <a:ext cx="1727" cy="58"/>
              </a:xfrm>
              <a:prstGeom prst="rect">
                <a:avLst/>
              </a:prstGeom>
              <a:solidFill>
                <a:schemeClr val="accent1">
                  <a:alpha val="50000"/>
                </a:schemeClr>
              </a:solidFill>
              <a:ln w="12700">
                <a:miter lim="800000"/>
                <a:headEnd type="none" w="sm" len="sm"/>
                <a:tailEnd type="none" w="sm" len="sm"/>
              </a:ln>
              <a:effectLst/>
              <a:scene3d>
                <a:camera prst="legacyObliqueTopRight"/>
                <a:lightRig rig="legacyFlat4" dir="b"/>
              </a:scene3d>
              <a:sp3d extrusionH="18018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rtl="1"/>
                <a:endParaRPr lang="en-US" sz="2000" b="0">
                  <a:solidFill>
                    <a:srgbClr val="000000"/>
                  </a:solidFill>
                </a:endParaRPr>
              </a:p>
            </p:txBody>
          </p:sp>
          <p:sp>
            <p:nvSpPr>
              <p:cNvPr id="38986" name="AutoShape 74"/>
              <p:cNvSpPr>
                <a:spLocks noChangeArrowheads="1"/>
              </p:cNvSpPr>
              <p:nvPr/>
            </p:nvSpPr>
            <p:spPr bwMode="auto">
              <a:xfrm>
                <a:off x="2439" y="1889"/>
                <a:ext cx="303" cy="193"/>
              </a:xfrm>
              <a:prstGeom prst="triangle">
                <a:avLst>
                  <a:gd name="adj" fmla="val 98750"/>
                </a:avLst>
              </a:prstGeom>
              <a:solidFill>
                <a:srgbClr val="FFFF00"/>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87" name="AutoShape 75"/>
              <p:cNvSpPr>
                <a:spLocks noChangeArrowheads="1"/>
              </p:cNvSpPr>
              <p:nvPr/>
            </p:nvSpPr>
            <p:spPr bwMode="auto">
              <a:xfrm rot="16200000" flipV="1">
                <a:off x="2771" y="1638"/>
                <a:ext cx="195" cy="238"/>
              </a:xfrm>
              <a:prstGeom prst="triangle">
                <a:avLst>
                  <a:gd name="adj" fmla="val 98458"/>
                </a:avLst>
              </a:prstGeom>
              <a:solidFill>
                <a:srgbClr val="FFFF00"/>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88" name="Line 76"/>
              <p:cNvSpPr>
                <a:spLocks noChangeShapeType="1"/>
              </p:cNvSpPr>
              <p:nvPr/>
            </p:nvSpPr>
            <p:spPr bwMode="auto">
              <a:xfrm>
                <a:off x="3581" y="2048"/>
                <a:ext cx="747"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89" name="Line 77"/>
              <p:cNvSpPr>
                <a:spLocks noChangeShapeType="1"/>
              </p:cNvSpPr>
              <p:nvPr/>
            </p:nvSpPr>
            <p:spPr bwMode="auto">
              <a:xfrm>
                <a:off x="4319" y="2048"/>
                <a:ext cx="0" cy="145"/>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90" name="Line 78"/>
              <p:cNvSpPr>
                <a:spLocks noChangeShapeType="1"/>
              </p:cNvSpPr>
              <p:nvPr/>
            </p:nvSpPr>
            <p:spPr bwMode="auto">
              <a:xfrm>
                <a:off x="924" y="2054"/>
                <a:ext cx="360" cy="1"/>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92" name="Text Box 80"/>
              <p:cNvSpPr txBox="1">
                <a:spLocks noChangeArrowheads="1"/>
              </p:cNvSpPr>
              <p:nvPr/>
            </p:nvSpPr>
            <p:spPr bwMode="auto">
              <a:xfrm>
                <a:off x="567" y="1710"/>
                <a:ext cx="71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2600" b="0" i="1" dirty="0" err="1">
                    <a:solidFill>
                      <a:srgbClr val="000000"/>
                    </a:solidFill>
                    <a:latin typeface="Arial" pitchFamily="34" charset="0"/>
                    <a:cs typeface="Times New Roman (Hebrew)" charset="0"/>
                  </a:rPr>
                  <a:t>V</a:t>
                </a:r>
                <a:r>
                  <a:rPr lang="en-US" altLang="en-US" sz="2600" b="0" i="1" baseline="-25000" dirty="0" err="1">
                    <a:solidFill>
                      <a:srgbClr val="000000"/>
                    </a:solidFill>
                    <a:latin typeface="Arial" pitchFamily="34" charset="0"/>
                    <a:cs typeface="Times New Roman (Hebrew)" charset="0"/>
                  </a:rPr>
                  <a:t>source</a:t>
                </a:r>
                <a:endParaRPr lang="en-US" altLang="en-US" sz="2600" b="0" i="1" dirty="0">
                  <a:solidFill>
                    <a:srgbClr val="000000"/>
                  </a:solidFill>
                  <a:latin typeface="Arial" pitchFamily="34" charset="0"/>
                  <a:cs typeface="Times New Roman (Hebrew)" charset="0"/>
                </a:endParaRPr>
              </a:p>
            </p:txBody>
          </p:sp>
          <p:sp>
            <p:nvSpPr>
              <p:cNvPr id="38993" name="Oval 81"/>
              <p:cNvSpPr>
                <a:spLocks noChangeArrowheads="1"/>
              </p:cNvSpPr>
              <p:nvPr/>
            </p:nvSpPr>
            <p:spPr bwMode="auto">
              <a:xfrm>
                <a:off x="2879" y="1108"/>
                <a:ext cx="47" cy="53"/>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rgbClr val="FF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94" name="Oval 82"/>
              <p:cNvSpPr>
                <a:spLocks noChangeArrowheads="1"/>
              </p:cNvSpPr>
              <p:nvPr/>
            </p:nvSpPr>
            <p:spPr bwMode="auto">
              <a:xfrm>
                <a:off x="880" y="2024"/>
                <a:ext cx="47" cy="53"/>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rgbClr val="FF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95" name="Arc 83"/>
              <p:cNvSpPr>
                <a:spLocks/>
              </p:cNvSpPr>
              <p:nvPr/>
            </p:nvSpPr>
            <p:spPr bwMode="auto">
              <a:xfrm rot="5129485" flipH="1" flipV="1">
                <a:off x="2487" y="1155"/>
                <a:ext cx="873" cy="858"/>
              </a:xfrm>
              <a:custGeom>
                <a:avLst/>
                <a:gdLst>
                  <a:gd name="G0" fmla="+- 7463 0 0"/>
                  <a:gd name="G1" fmla="+- 21600 0 0"/>
                  <a:gd name="G2" fmla="+- 21600 0 0"/>
                  <a:gd name="T0" fmla="*/ 0 w 26159"/>
                  <a:gd name="T1" fmla="*/ 1330 h 21600"/>
                  <a:gd name="T2" fmla="*/ 26159 w 26159"/>
                  <a:gd name="T3" fmla="*/ 10782 h 21600"/>
                  <a:gd name="T4" fmla="*/ 7463 w 26159"/>
                  <a:gd name="T5" fmla="*/ 21600 h 21600"/>
                </a:gdLst>
                <a:ahLst/>
                <a:cxnLst>
                  <a:cxn ang="0">
                    <a:pos x="T0" y="T1"/>
                  </a:cxn>
                  <a:cxn ang="0">
                    <a:pos x="T2" y="T3"/>
                  </a:cxn>
                  <a:cxn ang="0">
                    <a:pos x="T4" y="T5"/>
                  </a:cxn>
                </a:cxnLst>
                <a:rect l="0" t="0" r="r" b="b"/>
                <a:pathLst>
                  <a:path w="26159" h="21600" fill="none" extrusionOk="0">
                    <a:moveTo>
                      <a:pt x="0" y="1330"/>
                    </a:moveTo>
                    <a:cubicBezTo>
                      <a:pt x="2389" y="450"/>
                      <a:pt x="4916" y="-1"/>
                      <a:pt x="7463" y="0"/>
                    </a:cubicBezTo>
                    <a:cubicBezTo>
                      <a:pt x="15172" y="0"/>
                      <a:pt x="22297" y="4109"/>
                      <a:pt x="26158" y="10782"/>
                    </a:cubicBezTo>
                  </a:path>
                  <a:path w="26159" h="21600" stroke="0" extrusionOk="0">
                    <a:moveTo>
                      <a:pt x="0" y="1330"/>
                    </a:moveTo>
                    <a:cubicBezTo>
                      <a:pt x="2389" y="450"/>
                      <a:pt x="4916" y="-1"/>
                      <a:pt x="7463" y="0"/>
                    </a:cubicBezTo>
                    <a:cubicBezTo>
                      <a:pt x="15172" y="0"/>
                      <a:pt x="22297" y="4109"/>
                      <a:pt x="26158" y="10782"/>
                    </a:cubicBezTo>
                    <a:lnTo>
                      <a:pt x="7463" y="21600"/>
                    </a:lnTo>
                    <a:close/>
                  </a:path>
                </a:pathLst>
              </a:cu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96" name="Arc 84"/>
              <p:cNvSpPr>
                <a:spLocks/>
              </p:cNvSpPr>
              <p:nvPr/>
            </p:nvSpPr>
            <p:spPr bwMode="auto">
              <a:xfrm rot="5129485" flipH="1" flipV="1">
                <a:off x="3468" y="354"/>
                <a:ext cx="535" cy="2052"/>
              </a:xfrm>
              <a:custGeom>
                <a:avLst/>
                <a:gdLst>
                  <a:gd name="G0" fmla="+- 5960 0 0"/>
                  <a:gd name="G1" fmla="+- 21600 0 0"/>
                  <a:gd name="G2" fmla="+- 21600 0 0"/>
                  <a:gd name="T0" fmla="*/ 0 w 13475"/>
                  <a:gd name="T1" fmla="*/ 839 h 21600"/>
                  <a:gd name="T2" fmla="*/ 13475 w 13475"/>
                  <a:gd name="T3" fmla="*/ 1349 h 21600"/>
                  <a:gd name="T4" fmla="*/ 5960 w 13475"/>
                  <a:gd name="T5" fmla="*/ 21600 h 21600"/>
                </a:gdLst>
                <a:ahLst/>
                <a:cxnLst>
                  <a:cxn ang="0">
                    <a:pos x="T0" y="T1"/>
                  </a:cxn>
                  <a:cxn ang="0">
                    <a:pos x="T2" y="T3"/>
                  </a:cxn>
                  <a:cxn ang="0">
                    <a:pos x="T4" y="T5"/>
                  </a:cxn>
                </a:cxnLst>
                <a:rect l="0" t="0" r="r" b="b"/>
                <a:pathLst>
                  <a:path w="13475" h="21600" fill="none" extrusionOk="0">
                    <a:moveTo>
                      <a:pt x="-1" y="838"/>
                    </a:moveTo>
                    <a:cubicBezTo>
                      <a:pt x="1937" y="282"/>
                      <a:pt x="3943" y="-1"/>
                      <a:pt x="5960" y="0"/>
                    </a:cubicBezTo>
                    <a:cubicBezTo>
                      <a:pt x="8525" y="0"/>
                      <a:pt x="11069" y="456"/>
                      <a:pt x="13474" y="1349"/>
                    </a:cubicBezTo>
                  </a:path>
                  <a:path w="13475" h="21600" stroke="0" extrusionOk="0">
                    <a:moveTo>
                      <a:pt x="-1" y="838"/>
                    </a:moveTo>
                    <a:cubicBezTo>
                      <a:pt x="1937" y="282"/>
                      <a:pt x="3943" y="-1"/>
                      <a:pt x="5960" y="0"/>
                    </a:cubicBezTo>
                    <a:cubicBezTo>
                      <a:pt x="8525" y="0"/>
                      <a:pt x="11069" y="456"/>
                      <a:pt x="13474" y="1349"/>
                    </a:cubicBezTo>
                    <a:lnTo>
                      <a:pt x="5960" y="21600"/>
                    </a:lnTo>
                    <a:close/>
                  </a:path>
                </a:pathLst>
              </a:cu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8997" name="AutoShape 85"/>
              <p:cNvSpPr>
                <a:spLocks noChangeArrowheads="1"/>
              </p:cNvSpPr>
              <p:nvPr/>
            </p:nvSpPr>
            <p:spPr bwMode="auto">
              <a:xfrm flipV="1">
                <a:off x="4188" y="2178"/>
                <a:ext cx="264" cy="192"/>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pSp>
      </p:grpSp>
      <p:grpSp>
        <p:nvGrpSpPr>
          <p:cNvPr id="38998" name="Group 86"/>
          <p:cNvGrpSpPr>
            <a:grpSpLocks/>
          </p:cNvGrpSpPr>
          <p:nvPr/>
        </p:nvGrpSpPr>
        <p:grpSpPr bwMode="auto">
          <a:xfrm>
            <a:off x="5010157" y="2933701"/>
            <a:ext cx="5122864" cy="3830638"/>
            <a:chOff x="2196" y="1848"/>
            <a:chExt cx="3227" cy="2413"/>
          </a:xfrm>
        </p:grpSpPr>
        <p:sp>
          <p:nvSpPr>
            <p:cNvPr id="38999" name="Text Box 87"/>
            <p:cNvSpPr txBox="1">
              <a:spLocks noChangeArrowheads="1"/>
            </p:cNvSpPr>
            <p:nvPr/>
          </p:nvSpPr>
          <p:spPr bwMode="auto">
            <a:xfrm>
              <a:off x="3830" y="3990"/>
              <a:ext cx="17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b="0" i="1">
                  <a:solidFill>
                    <a:srgbClr val="000000"/>
                  </a:solidFill>
                  <a:latin typeface="Arial" pitchFamily="34" charset="0"/>
                  <a:cs typeface="Times New Roman" pitchFamily="18" charset="0"/>
                </a:rPr>
                <a:t>r</a:t>
              </a:r>
              <a:endParaRPr lang="en-US" altLang="en-US" sz="2400" b="0" i="1">
                <a:solidFill>
                  <a:srgbClr val="000000"/>
                </a:solidFill>
                <a:latin typeface="Times New Roman" pitchFamily="18" charset="0"/>
                <a:cs typeface="Times New Roman" pitchFamily="18" charset="0"/>
              </a:endParaRPr>
            </a:p>
          </p:txBody>
        </p:sp>
        <p:grpSp>
          <p:nvGrpSpPr>
            <p:cNvPr id="39000" name="Group 88"/>
            <p:cNvGrpSpPr>
              <a:grpSpLocks/>
            </p:cNvGrpSpPr>
            <p:nvPr/>
          </p:nvGrpSpPr>
          <p:grpSpPr bwMode="auto">
            <a:xfrm>
              <a:off x="2196" y="1848"/>
              <a:ext cx="3227" cy="2247"/>
              <a:chOff x="2196" y="1848"/>
              <a:chExt cx="3227" cy="2247"/>
            </a:xfrm>
          </p:grpSpPr>
          <p:sp>
            <p:nvSpPr>
              <p:cNvPr id="39001" name="Freeform 89"/>
              <p:cNvSpPr>
                <a:spLocks/>
              </p:cNvSpPr>
              <p:nvPr/>
            </p:nvSpPr>
            <p:spPr bwMode="auto">
              <a:xfrm>
                <a:off x="2752" y="1848"/>
                <a:ext cx="2160" cy="1920"/>
              </a:xfrm>
              <a:custGeom>
                <a:avLst/>
                <a:gdLst>
                  <a:gd name="T0" fmla="*/ 0 w 2136"/>
                  <a:gd name="T1" fmla="*/ 0 h 1872"/>
                  <a:gd name="T2" fmla="*/ 2136 w 2136"/>
                  <a:gd name="T3" fmla="*/ 1120 h 1872"/>
                  <a:gd name="T4" fmla="*/ 936 w 2136"/>
                  <a:gd name="T5" fmla="*/ 1872 h 1872"/>
                  <a:gd name="T6" fmla="*/ 0 w 2136"/>
                  <a:gd name="T7" fmla="*/ 0 h 1872"/>
                </a:gdLst>
                <a:ahLst/>
                <a:cxnLst>
                  <a:cxn ang="0">
                    <a:pos x="T0" y="T1"/>
                  </a:cxn>
                  <a:cxn ang="0">
                    <a:pos x="T2" y="T3"/>
                  </a:cxn>
                  <a:cxn ang="0">
                    <a:pos x="T4" y="T5"/>
                  </a:cxn>
                  <a:cxn ang="0">
                    <a:pos x="T6" y="T7"/>
                  </a:cxn>
                </a:cxnLst>
                <a:rect l="0" t="0" r="r" b="b"/>
                <a:pathLst>
                  <a:path w="2136" h="1872">
                    <a:moveTo>
                      <a:pt x="0" y="0"/>
                    </a:moveTo>
                    <a:lnTo>
                      <a:pt x="2136" y="1120"/>
                    </a:lnTo>
                    <a:lnTo>
                      <a:pt x="936" y="1872"/>
                    </a:lnTo>
                    <a:lnTo>
                      <a:pt x="0" y="0"/>
                    </a:lnTo>
                    <a:close/>
                  </a:path>
                </a:pathLst>
              </a:cu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02" name="Line 90"/>
              <p:cNvSpPr>
                <a:spLocks noChangeShapeType="1"/>
              </p:cNvSpPr>
              <p:nvPr/>
            </p:nvSpPr>
            <p:spPr bwMode="auto">
              <a:xfrm>
                <a:off x="3217" y="2094"/>
                <a:ext cx="1787" cy="95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03" name="Line 91"/>
              <p:cNvSpPr>
                <a:spLocks noChangeShapeType="1"/>
              </p:cNvSpPr>
              <p:nvPr/>
            </p:nvSpPr>
            <p:spPr bwMode="auto">
              <a:xfrm>
                <a:off x="2863" y="2096"/>
                <a:ext cx="820" cy="165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04" name="Line 92"/>
              <p:cNvSpPr>
                <a:spLocks noChangeShapeType="1"/>
              </p:cNvSpPr>
              <p:nvPr/>
            </p:nvSpPr>
            <p:spPr bwMode="auto">
              <a:xfrm>
                <a:off x="2763" y="1889"/>
                <a:ext cx="99" cy="204"/>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05" name="Line 93"/>
              <p:cNvSpPr>
                <a:spLocks noChangeShapeType="1"/>
              </p:cNvSpPr>
              <p:nvPr/>
            </p:nvSpPr>
            <p:spPr bwMode="auto">
              <a:xfrm>
                <a:off x="2799" y="1871"/>
                <a:ext cx="414" cy="222"/>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06" name="Oval 94"/>
              <p:cNvSpPr>
                <a:spLocks noChangeArrowheads="1"/>
              </p:cNvSpPr>
              <p:nvPr/>
            </p:nvSpPr>
            <p:spPr bwMode="auto">
              <a:xfrm>
                <a:off x="3617" y="2955"/>
                <a:ext cx="1806" cy="114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200" b="0" i="1">
                  <a:solidFill>
                    <a:srgbClr val="000000"/>
                  </a:solidFill>
                  <a:latin typeface="Times New Roman" pitchFamily="18" charset="0"/>
                  <a:cs typeface="Times New Roman (Hebrew)" charset="0"/>
                </a:endParaRPr>
              </a:p>
            </p:txBody>
          </p:sp>
          <p:grpSp>
            <p:nvGrpSpPr>
              <p:cNvPr id="39007" name="Group 95"/>
              <p:cNvGrpSpPr>
                <a:grpSpLocks/>
              </p:cNvGrpSpPr>
              <p:nvPr/>
            </p:nvGrpSpPr>
            <p:grpSpPr bwMode="auto">
              <a:xfrm>
                <a:off x="4185" y="3621"/>
                <a:ext cx="660" cy="468"/>
                <a:chOff x="4185" y="3541"/>
                <a:chExt cx="660" cy="468"/>
              </a:xfrm>
            </p:grpSpPr>
            <p:grpSp>
              <p:nvGrpSpPr>
                <p:cNvPr id="39008" name="Group 96"/>
                <p:cNvGrpSpPr>
                  <a:grpSpLocks/>
                </p:cNvGrpSpPr>
                <p:nvPr/>
              </p:nvGrpSpPr>
              <p:grpSpPr bwMode="auto">
                <a:xfrm flipV="1">
                  <a:off x="4185" y="3541"/>
                  <a:ext cx="660" cy="424"/>
                  <a:chOff x="980" y="3221"/>
                  <a:chExt cx="440" cy="426"/>
                </a:xfrm>
              </p:grpSpPr>
              <p:sp>
                <p:nvSpPr>
                  <p:cNvPr id="39009" name="AutoShape 97"/>
                  <p:cNvSpPr>
                    <a:spLocks noChangeArrowheads="1"/>
                  </p:cNvSpPr>
                  <p:nvPr/>
                </p:nvSpPr>
                <p:spPr bwMode="auto">
                  <a:xfrm>
                    <a:off x="980" y="3221"/>
                    <a:ext cx="440" cy="347"/>
                  </a:xfrm>
                  <a:custGeom>
                    <a:avLst/>
                    <a:gdLst>
                      <a:gd name="G0" fmla="+- 5547 0 0"/>
                      <a:gd name="G1" fmla="+- 21600 0 5547"/>
                      <a:gd name="G2" fmla="*/ 5547 1 2"/>
                      <a:gd name="G3" fmla="+- 21600 0 G2"/>
                      <a:gd name="G4" fmla="+/ 5547 21600 2"/>
                      <a:gd name="G5" fmla="+/ G1 0 2"/>
                      <a:gd name="G6" fmla="*/ 21600 21600 5547"/>
                      <a:gd name="G7" fmla="*/ G6 1 2"/>
                      <a:gd name="G8" fmla="+- 21600 0 G7"/>
                      <a:gd name="G9" fmla="*/ 21600 1 2"/>
                      <a:gd name="G10" fmla="+- 5547 0 G9"/>
                      <a:gd name="G11" fmla="?: G10 G8 0"/>
                      <a:gd name="G12" fmla="?: G10 G7 21600"/>
                      <a:gd name="T0" fmla="*/ 18826 w 21600"/>
                      <a:gd name="T1" fmla="*/ 10800 h 21600"/>
                      <a:gd name="T2" fmla="*/ 10800 w 21600"/>
                      <a:gd name="T3" fmla="*/ 21600 h 21600"/>
                      <a:gd name="T4" fmla="*/ 2774 w 21600"/>
                      <a:gd name="T5" fmla="*/ 10800 h 21600"/>
                      <a:gd name="T6" fmla="*/ 10800 w 21600"/>
                      <a:gd name="T7" fmla="*/ 0 h 21600"/>
                      <a:gd name="T8" fmla="*/ 4574 w 21600"/>
                      <a:gd name="T9" fmla="*/ 4574 h 21600"/>
                      <a:gd name="T10" fmla="*/ 17026 w 21600"/>
                      <a:gd name="T11" fmla="*/ 17026 h 21600"/>
                    </a:gdLst>
                    <a:ahLst/>
                    <a:cxnLst>
                      <a:cxn ang="0">
                        <a:pos x="T0" y="T1"/>
                      </a:cxn>
                      <a:cxn ang="0">
                        <a:pos x="T2" y="T3"/>
                      </a:cxn>
                      <a:cxn ang="0">
                        <a:pos x="T4" y="T5"/>
                      </a:cxn>
                      <a:cxn ang="0">
                        <a:pos x="T6" y="T7"/>
                      </a:cxn>
                    </a:cxnLst>
                    <a:rect l="T8" t="T9" r="T10" b="T11"/>
                    <a:pathLst>
                      <a:path w="21600" h="21600">
                        <a:moveTo>
                          <a:pt x="0" y="0"/>
                        </a:moveTo>
                        <a:lnTo>
                          <a:pt x="5547" y="21600"/>
                        </a:lnTo>
                        <a:lnTo>
                          <a:pt x="16053" y="21600"/>
                        </a:lnTo>
                        <a:lnTo>
                          <a:pt x="21600" y="0"/>
                        </a:lnTo>
                        <a:close/>
                      </a:path>
                    </a:pathLst>
                  </a:custGeom>
                  <a:solidFill>
                    <a:srgbClr val="FF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10" name="Oval 98"/>
                  <p:cNvSpPr>
                    <a:spLocks noChangeArrowheads="1"/>
                  </p:cNvSpPr>
                  <p:nvPr/>
                </p:nvSpPr>
                <p:spPr bwMode="auto">
                  <a:xfrm>
                    <a:off x="1092" y="3453"/>
                    <a:ext cx="217" cy="194"/>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pSp>
            <p:sp>
              <p:nvSpPr>
                <p:cNvPr id="39011" name="Oval 99"/>
                <p:cNvSpPr>
                  <a:spLocks noChangeArrowheads="1"/>
                </p:cNvSpPr>
                <p:nvPr/>
              </p:nvSpPr>
              <p:spPr bwMode="auto">
                <a:xfrm flipV="1">
                  <a:off x="4189" y="3904"/>
                  <a:ext cx="652" cy="105"/>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pSp>
          <p:sp>
            <p:nvSpPr>
              <p:cNvPr id="39012" name="Line 100"/>
              <p:cNvSpPr>
                <a:spLocks noChangeShapeType="1"/>
              </p:cNvSpPr>
              <p:nvPr/>
            </p:nvSpPr>
            <p:spPr bwMode="auto">
              <a:xfrm rot="5400000">
                <a:off x="4440" y="3697"/>
                <a:ext cx="0" cy="9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13" name="Line 101"/>
              <p:cNvSpPr>
                <a:spLocks noChangeShapeType="1"/>
              </p:cNvSpPr>
              <p:nvPr/>
            </p:nvSpPr>
            <p:spPr bwMode="auto">
              <a:xfrm rot="5400000">
                <a:off x="4367" y="3745"/>
                <a:ext cx="5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14" name="Text Box 102"/>
              <p:cNvSpPr txBox="1">
                <a:spLocks noChangeArrowheads="1"/>
              </p:cNvSpPr>
              <p:nvPr/>
            </p:nvSpPr>
            <p:spPr bwMode="auto">
              <a:xfrm>
                <a:off x="4314" y="3709"/>
                <a:ext cx="3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b="0">
                    <a:solidFill>
                      <a:srgbClr val="000000"/>
                    </a:solidFill>
                    <a:latin typeface="Symbol" pitchFamily="18" charset="2"/>
                    <a:cs typeface="Times New Roman (Hebrew)" charset="0"/>
                  </a:rPr>
                  <a:t>l</a:t>
                </a:r>
                <a:r>
                  <a:rPr lang="en-US" altLang="en-US" sz="2200" b="0" baseline="-25000">
                    <a:solidFill>
                      <a:srgbClr val="000000"/>
                    </a:solidFill>
                    <a:latin typeface="Arial" pitchFamily="34" charset="0"/>
                    <a:cs typeface="Times New Roman (Hebrew)" charset="0"/>
                  </a:rPr>
                  <a:t>F</a:t>
                </a:r>
                <a:endParaRPr lang="en-US" altLang="en-US" sz="3200" b="0">
                  <a:solidFill>
                    <a:srgbClr val="000000"/>
                  </a:solidFill>
                  <a:latin typeface="Times New Roman" pitchFamily="18" charset="0"/>
                  <a:cs typeface="Times New Roman (Hebrew)" charset="0"/>
                </a:endParaRPr>
              </a:p>
            </p:txBody>
          </p:sp>
          <p:sp>
            <p:nvSpPr>
              <p:cNvPr id="39015" name="Line 103"/>
              <p:cNvSpPr>
                <a:spLocks noChangeShapeType="1"/>
              </p:cNvSpPr>
              <p:nvPr/>
            </p:nvSpPr>
            <p:spPr bwMode="auto">
              <a:xfrm rot="5400000">
                <a:off x="4461" y="3745"/>
                <a:ext cx="5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pSp>
            <p:nvGrpSpPr>
              <p:cNvPr id="39016" name="Group 104"/>
              <p:cNvGrpSpPr>
                <a:grpSpLocks/>
              </p:cNvGrpSpPr>
              <p:nvPr/>
            </p:nvGrpSpPr>
            <p:grpSpPr bwMode="auto">
              <a:xfrm flipV="1">
                <a:off x="4185" y="2959"/>
                <a:ext cx="660" cy="468"/>
                <a:chOff x="4185" y="3541"/>
                <a:chExt cx="660" cy="468"/>
              </a:xfrm>
            </p:grpSpPr>
            <p:grpSp>
              <p:nvGrpSpPr>
                <p:cNvPr id="39017" name="Group 105"/>
                <p:cNvGrpSpPr>
                  <a:grpSpLocks/>
                </p:cNvGrpSpPr>
                <p:nvPr/>
              </p:nvGrpSpPr>
              <p:grpSpPr bwMode="auto">
                <a:xfrm flipV="1">
                  <a:off x="4185" y="3541"/>
                  <a:ext cx="660" cy="424"/>
                  <a:chOff x="980" y="3221"/>
                  <a:chExt cx="440" cy="426"/>
                </a:xfrm>
              </p:grpSpPr>
              <p:sp>
                <p:nvSpPr>
                  <p:cNvPr id="39018" name="AutoShape 106"/>
                  <p:cNvSpPr>
                    <a:spLocks noChangeArrowheads="1"/>
                  </p:cNvSpPr>
                  <p:nvPr/>
                </p:nvSpPr>
                <p:spPr bwMode="auto">
                  <a:xfrm>
                    <a:off x="980" y="3221"/>
                    <a:ext cx="440" cy="347"/>
                  </a:xfrm>
                  <a:custGeom>
                    <a:avLst/>
                    <a:gdLst>
                      <a:gd name="G0" fmla="+- 5547 0 0"/>
                      <a:gd name="G1" fmla="+- 21600 0 5547"/>
                      <a:gd name="G2" fmla="*/ 5547 1 2"/>
                      <a:gd name="G3" fmla="+- 21600 0 G2"/>
                      <a:gd name="G4" fmla="+/ 5547 21600 2"/>
                      <a:gd name="G5" fmla="+/ G1 0 2"/>
                      <a:gd name="G6" fmla="*/ 21600 21600 5547"/>
                      <a:gd name="G7" fmla="*/ G6 1 2"/>
                      <a:gd name="G8" fmla="+- 21600 0 G7"/>
                      <a:gd name="G9" fmla="*/ 21600 1 2"/>
                      <a:gd name="G10" fmla="+- 5547 0 G9"/>
                      <a:gd name="G11" fmla="?: G10 G8 0"/>
                      <a:gd name="G12" fmla="?: G10 G7 21600"/>
                      <a:gd name="T0" fmla="*/ 18826 w 21600"/>
                      <a:gd name="T1" fmla="*/ 10800 h 21600"/>
                      <a:gd name="T2" fmla="*/ 10800 w 21600"/>
                      <a:gd name="T3" fmla="*/ 21600 h 21600"/>
                      <a:gd name="T4" fmla="*/ 2774 w 21600"/>
                      <a:gd name="T5" fmla="*/ 10800 h 21600"/>
                      <a:gd name="T6" fmla="*/ 10800 w 21600"/>
                      <a:gd name="T7" fmla="*/ 0 h 21600"/>
                      <a:gd name="T8" fmla="*/ 4574 w 21600"/>
                      <a:gd name="T9" fmla="*/ 4574 h 21600"/>
                      <a:gd name="T10" fmla="*/ 17026 w 21600"/>
                      <a:gd name="T11" fmla="*/ 17026 h 21600"/>
                    </a:gdLst>
                    <a:ahLst/>
                    <a:cxnLst>
                      <a:cxn ang="0">
                        <a:pos x="T0" y="T1"/>
                      </a:cxn>
                      <a:cxn ang="0">
                        <a:pos x="T2" y="T3"/>
                      </a:cxn>
                      <a:cxn ang="0">
                        <a:pos x="T4" y="T5"/>
                      </a:cxn>
                      <a:cxn ang="0">
                        <a:pos x="T6" y="T7"/>
                      </a:cxn>
                    </a:cxnLst>
                    <a:rect l="T8" t="T9" r="T10" b="T11"/>
                    <a:pathLst>
                      <a:path w="21600" h="21600">
                        <a:moveTo>
                          <a:pt x="0" y="0"/>
                        </a:moveTo>
                        <a:lnTo>
                          <a:pt x="5547" y="21600"/>
                        </a:lnTo>
                        <a:lnTo>
                          <a:pt x="16053" y="21600"/>
                        </a:lnTo>
                        <a:lnTo>
                          <a:pt x="21600" y="0"/>
                        </a:lnTo>
                        <a:close/>
                      </a:path>
                    </a:pathLst>
                  </a:custGeom>
                  <a:solidFill>
                    <a:srgbClr val="FF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9019" name="Oval 107"/>
                  <p:cNvSpPr>
                    <a:spLocks noChangeArrowheads="1"/>
                  </p:cNvSpPr>
                  <p:nvPr/>
                </p:nvSpPr>
                <p:spPr bwMode="auto">
                  <a:xfrm>
                    <a:off x="1092" y="3453"/>
                    <a:ext cx="217" cy="194"/>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pSp>
            <p:sp>
              <p:nvSpPr>
                <p:cNvPr id="39020" name="Oval 108"/>
                <p:cNvSpPr>
                  <a:spLocks noChangeArrowheads="1"/>
                </p:cNvSpPr>
                <p:nvPr/>
              </p:nvSpPr>
              <p:spPr bwMode="auto">
                <a:xfrm flipV="1">
                  <a:off x="4189" y="3904"/>
                  <a:ext cx="652" cy="105"/>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pSp>
          <p:sp>
            <p:nvSpPr>
              <p:cNvPr id="39021" name="Freeform 109"/>
              <p:cNvSpPr>
                <a:spLocks/>
              </p:cNvSpPr>
              <p:nvPr/>
            </p:nvSpPr>
            <p:spPr bwMode="auto">
              <a:xfrm>
                <a:off x="3906" y="2968"/>
                <a:ext cx="396" cy="436"/>
              </a:xfrm>
              <a:custGeom>
                <a:avLst/>
                <a:gdLst>
                  <a:gd name="T0" fmla="*/ 0 w 396"/>
                  <a:gd name="T1" fmla="*/ 52 h 436"/>
                  <a:gd name="T2" fmla="*/ 210 w 396"/>
                  <a:gd name="T3" fmla="*/ 64 h 436"/>
                  <a:gd name="T4" fmla="*/ 396 w 396"/>
                  <a:gd name="T5" fmla="*/ 436 h 436"/>
                </a:gdLst>
                <a:ahLst/>
                <a:cxnLst>
                  <a:cxn ang="0">
                    <a:pos x="T0" y="T1"/>
                  </a:cxn>
                  <a:cxn ang="0">
                    <a:pos x="T2" y="T3"/>
                  </a:cxn>
                  <a:cxn ang="0">
                    <a:pos x="T4" y="T5"/>
                  </a:cxn>
                </a:cxnLst>
                <a:rect l="0" t="0" r="r" b="b"/>
                <a:pathLst>
                  <a:path w="396" h="436">
                    <a:moveTo>
                      <a:pt x="0" y="52"/>
                    </a:moveTo>
                    <a:cubicBezTo>
                      <a:pt x="72" y="26"/>
                      <a:pt x="144" y="0"/>
                      <a:pt x="210" y="64"/>
                    </a:cubicBezTo>
                    <a:cubicBezTo>
                      <a:pt x="276" y="128"/>
                      <a:pt x="336" y="282"/>
                      <a:pt x="396" y="436"/>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9022" name="Freeform 110"/>
              <p:cNvSpPr>
                <a:spLocks/>
              </p:cNvSpPr>
              <p:nvPr/>
            </p:nvSpPr>
            <p:spPr bwMode="auto">
              <a:xfrm>
                <a:off x="3972" y="3548"/>
                <a:ext cx="348" cy="534"/>
              </a:xfrm>
              <a:custGeom>
                <a:avLst/>
                <a:gdLst>
                  <a:gd name="T0" fmla="*/ 348 w 348"/>
                  <a:gd name="T1" fmla="*/ 0 h 534"/>
                  <a:gd name="T2" fmla="*/ 210 w 348"/>
                  <a:gd name="T3" fmla="*/ 360 h 534"/>
                  <a:gd name="T4" fmla="*/ 0 w 348"/>
                  <a:gd name="T5" fmla="*/ 534 h 534"/>
                </a:gdLst>
                <a:ahLst/>
                <a:cxnLst>
                  <a:cxn ang="0">
                    <a:pos x="T0" y="T1"/>
                  </a:cxn>
                  <a:cxn ang="0">
                    <a:pos x="T2" y="T3"/>
                  </a:cxn>
                  <a:cxn ang="0">
                    <a:pos x="T4" y="T5"/>
                  </a:cxn>
                </a:cxnLst>
                <a:rect l="0" t="0" r="r" b="b"/>
                <a:pathLst>
                  <a:path w="348" h="534">
                    <a:moveTo>
                      <a:pt x="348" y="0"/>
                    </a:moveTo>
                    <a:cubicBezTo>
                      <a:pt x="308" y="135"/>
                      <a:pt x="268" y="271"/>
                      <a:pt x="210" y="360"/>
                    </a:cubicBezTo>
                    <a:cubicBezTo>
                      <a:pt x="152" y="449"/>
                      <a:pt x="76" y="491"/>
                      <a:pt x="0" y="534"/>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9023" name="Freeform 111"/>
              <p:cNvSpPr>
                <a:spLocks/>
              </p:cNvSpPr>
              <p:nvPr/>
            </p:nvSpPr>
            <p:spPr bwMode="auto">
              <a:xfrm>
                <a:off x="4350" y="3272"/>
                <a:ext cx="480" cy="280"/>
              </a:xfrm>
              <a:custGeom>
                <a:avLst/>
                <a:gdLst>
                  <a:gd name="T0" fmla="*/ 0 w 480"/>
                  <a:gd name="T1" fmla="*/ 222 h 280"/>
                  <a:gd name="T2" fmla="*/ 108 w 480"/>
                  <a:gd name="T3" fmla="*/ 276 h 280"/>
                  <a:gd name="T4" fmla="*/ 330 w 480"/>
                  <a:gd name="T5" fmla="*/ 234 h 280"/>
                  <a:gd name="T6" fmla="*/ 480 w 480"/>
                  <a:gd name="T7" fmla="*/ 0 h 280"/>
                </a:gdLst>
                <a:ahLst/>
                <a:cxnLst>
                  <a:cxn ang="0">
                    <a:pos x="T0" y="T1"/>
                  </a:cxn>
                  <a:cxn ang="0">
                    <a:pos x="T2" y="T3"/>
                  </a:cxn>
                  <a:cxn ang="0">
                    <a:pos x="T4" y="T5"/>
                  </a:cxn>
                  <a:cxn ang="0">
                    <a:pos x="T6" y="T7"/>
                  </a:cxn>
                </a:cxnLst>
                <a:rect l="0" t="0" r="r" b="b"/>
                <a:pathLst>
                  <a:path w="480" h="280">
                    <a:moveTo>
                      <a:pt x="0" y="222"/>
                    </a:moveTo>
                    <a:cubicBezTo>
                      <a:pt x="26" y="248"/>
                      <a:pt x="53" y="274"/>
                      <a:pt x="108" y="276"/>
                    </a:cubicBezTo>
                    <a:cubicBezTo>
                      <a:pt x="163" y="278"/>
                      <a:pt x="268" y="280"/>
                      <a:pt x="330" y="234"/>
                    </a:cubicBezTo>
                    <a:cubicBezTo>
                      <a:pt x="392" y="188"/>
                      <a:pt x="436" y="94"/>
                      <a:pt x="48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9024" name="Text Box 112"/>
              <p:cNvSpPr txBox="1">
                <a:spLocks noChangeArrowheads="1"/>
              </p:cNvSpPr>
              <p:nvPr/>
            </p:nvSpPr>
            <p:spPr bwMode="auto">
              <a:xfrm>
                <a:off x="4838" y="3180"/>
                <a:ext cx="16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b="0" i="1">
                    <a:solidFill>
                      <a:srgbClr val="000000"/>
                    </a:solidFill>
                    <a:latin typeface="Arial" pitchFamily="34" charset="0"/>
                    <a:cs typeface="Times New Roman" pitchFamily="18" charset="0"/>
                  </a:rPr>
                  <a:t>t</a:t>
                </a:r>
                <a:endParaRPr lang="en-US" altLang="en-US" sz="2400" b="0" i="1">
                  <a:solidFill>
                    <a:srgbClr val="000000"/>
                  </a:solidFill>
                  <a:latin typeface="Times New Roman" pitchFamily="18" charset="0"/>
                  <a:cs typeface="Times New Roman" pitchFamily="18" charset="0"/>
                </a:endParaRPr>
              </a:p>
            </p:txBody>
          </p:sp>
          <p:sp>
            <p:nvSpPr>
              <p:cNvPr id="39025" name="Text Box 113"/>
              <p:cNvSpPr txBox="1">
                <a:spLocks noChangeArrowheads="1"/>
              </p:cNvSpPr>
              <p:nvPr/>
            </p:nvSpPr>
            <p:spPr bwMode="auto">
              <a:xfrm>
                <a:off x="4670" y="3448"/>
                <a:ext cx="57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600" b="0">
                    <a:solidFill>
                      <a:srgbClr val="000000"/>
                    </a:solidFill>
                    <a:latin typeface="Arial" pitchFamily="34" charset="0"/>
                    <a:cs typeface="Times New Roman" pitchFamily="18" charset="0"/>
                  </a:rPr>
                  <a:t>QPC</a:t>
                </a:r>
              </a:p>
            </p:txBody>
          </p:sp>
          <p:sp>
            <p:nvSpPr>
              <p:cNvPr id="39026" name="Text Box 114"/>
              <p:cNvSpPr txBox="1">
                <a:spLocks noChangeArrowheads="1"/>
              </p:cNvSpPr>
              <p:nvPr/>
            </p:nvSpPr>
            <p:spPr bwMode="auto">
              <a:xfrm>
                <a:off x="2196" y="3403"/>
                <a:ext cx="1126"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en-US" altLang="en-US" sz="3400" b="0">
                    <a:solidFill>
                      <a:srgbClr val="000000"/>
                    </a:solidFill>
                    <a:latin typeface="Arial" pitchFamily="34" charset="0"/>
                    <a:cs typeface="Times New Roman" pitchFamily="18" charset="0"/>
                  </a:rPr>
                  <a:t>0</a:t>
                </a:r>
                <a:r>
                  <a:rPr lang="en-US" altLang="en-US" sz="3400" b="0" i="1">
                    <a:solidFill>
                      <a:srgbClr val="000000"/>
                    </a:solidFill>
                    <a:latin typeface="Arial" pitchFamily="34" charset="0"/>
                    <a:cs typeface="Times New Roman" pitchFamily="18" charset="0"/>
                  </a:rPr>
                  <a:t> &lt; t &lt; </a:t>
                </a:r>
                <a:r>
                  <a:rPr lang="en-US" altLang="en-US" sz="3400" b="0">
                    <a:solidFill>
                      <a:srgbClr val="000000"/>
                    </a:solidFill>
                    <a:latin typeface="Arial" pitchFamily="34" charset="0"/>
                    <a:cs typeface="Times New Roman" pitchFamily="18" charset="0"/>
                  </a:rPr>
                  <a:t>1</a:t>
                </a:r>
              </a:p>
            </p:txBody>
          </p:sp>
        </p:grpSp>
      </p:grpSp>
    </p:spTree>
    <p:extLst>
      <p:ext uri="{BB962C8B-B14F-4D97-AF65-F5344CB8AC3E}">
        <p14:creationId xmlns:p14="http://schemas.microsoft.com/office/powerpoint/2010/main" val="209432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43" name="Object 15"/>
          <p:cNvGraphicFramePr>
            <a:graphicFrameLocks/>
          </p:cNvGraphicFramePr>
          <p:nvPr/>
        </p:nvGraphicFramePr>
        <p:xfrm>
          <a:off x="3886202" y="2743216"/>
          <a:ext cx="4705350" cy="531813"/>
        </p:xfrm>
        <a:graphic>
          <a:graphicData uri="http://schemas.openxmlformats.org/presentationml/2006/ole">
            <mc:AlternateContent xmlns:mc="http://schemas.openxmlformats.org/markup-compatibility/2006">
              <mc:Choice xmlns:v="urn:schemas-microsoft-com:vml" Requires="v">
                <p:oleObj name="Equation" r:id="rId2" imgW="3479760" imgH="507960" progId="Equation.3">
                  <p:embed/>
                </p:oleObj>
              </mc:Choice>
              <mc:Fallback>
                <p:oleObj name="Equation" r:id="rId2" imgW="3479760" imgH="507960" progId="Equation.3">
                  <p:embed/>
                  <p:pic>
                    <p:nvPicPr>
                      <p:cNvPr id="99343" name="Object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2" y="2743216"/>
                        <a:ext cx="47053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47" name="Text Box 19"/>
          <p:cNvSpPr txBox="1">
            <a:spLocks noChangeArrowheads="1"/>
          </p:cNvSpPr>
          <p:nvPr/>
        </p:nvSpPr>
        <p:spPr bwMode="auto">
          <a:xfrm>
            <a:off x="2789026" y="182758"/>
            <a:ext cx="67425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p>
            <a:pPr algn="ctr" eaLnBrk="0" hangingPunct="0"/>
            <a:r>
              <a:rPr lang="en-US" altLang="en-US" dirty="0">
                <a:solidFill>
                  <a:schemeClr val="accent2"/>
                </a:solidFill>
              </a:rPr>
              <a:t>conductance </a:t>
            </a:r>
            <a:r>
              <a:rPr lang="en-US" altLang="en-US" sz="2000" b="0" dirty="0">
                <a:solidFill>
                  <a:schemeClr val="accent2"/>
                </a:solidFill>
              </a:rPr>
              <a:t>and</a:t>
            </a:r>
            <a:r>
              <a:rPr lang="en-US" altLang="en-US" dirty="0">
                <a:solidFill>
                  <a:schemeClr val="accent2"/>
                </a:solidFill>
              </a:rPr>
              <a:t> shot noise in QPC </a:t>
            </a:r>
            <a:endParaRPr lang="en-US" altLang="en-US" b="0" dirty="0">
              <a:solidFill>
                <a:schemeClr val="accent2"/>
              </a:solidFill>
            </a:endParaRPr>
          </a:p>
        </p:txBody>
      </p:sp>
      <p:grpSp>
        <p:nvGrpSpPr>
          <p:cNvPr id="99370" name="Group 42"/>
          <p:cNvGrpSpPr>
            <a:grpSpLocks/>
          </p:cNvGrpSpPr>
          <p:nvPr/>
        </p:nvGrpSpPr>
        <p:grpSpPr bwMode="auto">
          <a:xfrm>
            <a:off x="3571885" y="2613035"/>
            <a:ext cx="6518277" cy="4095761"/>
            <a:chOff x="1290" y="1194"/>
            <a:chExt cx="4106" cy="2580"/>
          </a:xfrm>
        </p:grpSpPr>
        <p:pic>
          <p:nvPicPr>
            <p:cNvPr id="99332"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0" y="1194"/>
              <a:ext cx="3249" cy="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3" name="Rectangle 5"/>
            <p:cNvSpPr>
              <a:spLocks noChangeArrowheads="1"/>
            </p:cNvSpPr>
            <p:nvPr/>
          </p:nvSpPr>
          <p:spPr bwMode="auto">
            <a:xfrm rot="16200000">
              <a:off x="892" y="2424"/>
              <a:ext cx="13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2000" b="0" dirty="0">
                  <a:solidFill>
                    <a:srgbClr val="000000"/>
                  </a:solidFill>
                </a:rPr>
                <a:t>conductance (</a:t>
              </a:r>
              <a:r>
                <a:rPr lang="en-US" altLang="en-US" sz="2000" b="0" i="1" dirty="0">
                  <a:solidFill>
                    <a:srgbClr val="000000"/>
                  </a:solidFill>
                </a:rPr>
                <a:t>g</a:t>
              </a:r>
              <a:r>
                <a:rPr lang="en-US" altLang="en-US" sz="2000" b="0" baseline="-25000" dirty="0">
                  <a:solidFill>
                    <a:srgbClr val="000000"/>
                  </a:solidFill>
                </a:rPr>
                <a:t>0</a:t>
              </a:r>
              <a:r>
                <a:rPr lang="en-US" altLang="en-US" sz="2000" b="0" dirty="0">
                  <a:solidFill>
                    <a:srgbClr val="000000"/>
                  </a:solidFill>
                </a:rPr>
                <a:t>)</a:t>
              </a:r>
            </a:p>
          </p:txBody>
        </p:sp>
        <p:sp>
          <p:nvSpPr>
            <p:cNvPr id="99334" name="Rectangle 6"/>
            <p:cNvSpPr>
              <a:spLocks noChangeArrowheads="1"/>
            </p:cNvSpPr>
            <p:nvPr/>
          </p:nvSpPr>
          <p:spPr bwMode="auto">
            <a:xfrm>
              <a:off x="2459" y="3522"/>
              <a:ext cx="13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US" altLang="en-US" sz="2000" b="0" dirty="0">
                  <a:solidFill>
                    <a:srgbClr val="000000"/>
                  </a:solidFill>
                </a:rPr>
                <a:t>gate voltage, </a:t>
              </a:r>
              <a:r>
                <a:rPr lang="en-US" altLang="en-US" sz="2000" b="0" i="1" dirty="0">
                  <a:solidFill>
                    <a:srgbClr val="000000"/>
                  </a:solidFill>
                </a:rPr>
                <a:t>V</a:t>
              </a:r>
              <a:r>
                <a:rPr lang="en-US" altLang="en-US" sz="2000" b="0" i="1" baseline="-25000" dirty="0">
                  <a:solidFill>
                    <a:srgbClr val="000000"/>
                  </a:solidFill>
                </a:rPr>
                <a:t>g</a:t>
              </a:r>
              <a:endParaRPr lang="en-US" altLang="en-US" sz="2000" b="0" dirty="0">
                <a:solidFill>
                  <a:srgbClr val="000000"/>
                </a:solidFill>
              </a:endParaRPr>
            </a:p>
          </p:txBody>
        </p:sp>
        <p:sp>
          <p:nvSpPr>
            <p:cNvPr id="99335" name="Rectangle 7"/>
            <p:cNvSpPr>
              <a:spLocks noChangeArrowheads="1"/>
            </p:cNvSpPr>
            <p:nvPr/>
          </p:nvSpPr>
          <p:spPr bwMode="auto">
            <a:xfrm>
              <a:off x="1730" y="1618"/>
              <a:ext cx="17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b="0">
                  <a:solidFill>
                    <a:srgbClr val="000000"/>
                  </a:solidFill>
                </a:rPr>
                <a:t>3</a:t>
              </a:r>
            </a:p>
          </p:txBody>
        </p:sp>
        <p:sp>
          <p:nvSpPr>
            <p:cNvPr id="99336" name="Rectangle 8"/>
            <p:cNvSpPr>
              <a:spLocks noChangeArrowheads="1"/>
            </p:cNvSpPr>
            <p:nvPr/>
          </p:nvSpPr>
          <p:spPr bwMode="auto">
            <a:xfrm>
              <a:off x="1726" y="2179"/>
              <a:ext cx="17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b="0">
                  <a:solidFill>
                    <a:srgbClr val="000000"/>
                  </a:solidFill>
                </a:rPr>
                <a:t>2</a:t>
              </a:r>
            </a:p>
          </p:txBody>
        </p:sp>
        <p:sp>
          <p:nvSpPr>
            <p:cNvPr id="99337" name="Rectangle 9"/>
            <p:cNvSpPr>
              <a:spLocks noChangeArrowheads="1"/>
            </p:cNvSpPr>
            <p:nvPr/>
          </p:nvSpPr>
          <p:spPr bwMode="auto">
            <a:xfrm>
              <a:off x="1726" y="2717"/>
              <a:ext cx="17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400" b="0">
                  <a:solidFill>
                    <a:srgbClr val="000000"/>
                  </a:solidFill>
                </a:rPr>
                <a:t>1</a:t>
              </a:r>
            </a:p>
          </p:txBody>
        </p:sp>
        <p:sp>
          <p:nvSpPr>
            <p:cNvPr id="99350" name="Freeform 22"/>
            <p:cNvSpPr>
              <a:spLocks/>
            </p:cNvSpPr>
            <p:nvPr/>
          </p:nvSpPr>
          <p:spPr bwMode="auto">
            <a:xfrm>
              <a:off x="2331" y="3099"/>
              <a:ext cx="314" cy="327"/>
            </a:xfrm>
            <a:custGeom>
              <a:avLst/>
              <a:gdLst>
                <a:gd name="T0" fmla="*/ 0 w 300"/>
                <a:gd name="T1" fmla="*/ 264 h 264"/>
                <a:gd name="T2" fmla="*/ 155 w 300"/>
                <a:gd name="T3" fmla="*/ 0 h 264"/>
                <a:gd name="T4" fmla="*/ 300 w 300"/>
                <a:gd name="T5" fmla="*/ 264 h 264"/>
              </a:gdLst>
              <a:ahLst/>
              <a:cxnLst>
                <a:cxn ang="0">
                  <a:pos x="T0" y="T1"/>
                </a:cxn>
                <a:cxn ang="0">
                  <a:pos x="T2" y="T3"/>
                </a:cxn>
                <a:cxn ang="0">
                  <a:pos x="T4" y="T5"/>
                </a:cxn>
              </a:cxnLst>
              <a:rect l="0" t="0" r="r" b="b"/>
              <a:pathLst>
                <a:path w="300" h="264">
                  <a:moveTo>
                    <a:pt x="0" y="264"/>
                  </a:moveTo>
                  <a:cubicBezTo>
                    <a:pt x="52" y="132"/>
                    <a:pt x="105" y="0"/>
                    <a:pt x="155" y="0"/>
                  </a:cubicBezTo>
                  <a:cubicBezTo>
                    <a:pt x="205" y="0"/>
                    <a:pt x="274" y="220"/>
                    <a:pt x="300" y="264"/>
                  </a:cubicBezTo>
                </a:path>
              </a:pathLst>
            </a:custGeom>
            <a:noFill/>
            <a:ln w="28575" cap="flat" cmpd="sng">
              <a:solidFill>
                <a:srgbClr val="3333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51" name="Freeform 23"/>
            <p:cNvSpPr>
              <a:spLocks/>
            </p:cNvSpPr>
            <p:nvPr/>
          </p:nvSpPr>
          <p:spPr bwMode="auto">
            <a:xfrm>
              <a:off x="2862" y="3101"/>
              <a:ext cx="314" cy="327"/>
            </a:xfrm>
            <a:custGeom>
              <a:avLst/>
              <a:gdLst>
                <a:gd name="T0" fmla="*/ 0 w 300"/>
                <a:gd name="T1" fmla="*/ 264 h 264"/>
                <a:gd name="T2" fmla="*/ 155 w 300"/>
                <a:gd name="T3" fmla="*/ 0 h 264"/>
                <a:gd name="T4" fmla="*/ 300 w 300"/>
                <a:gd name="T5" fmla="*/ 264 h 264"/>
              </a:gdLst>
              <a:ahLst/>
              <a:cxnLst>
                <a:cxn ang="0">
                  <a:pos x="T0" y="T1"/>
                </a:cxn>
                <a:cxn ang="0">
                  <a:pos x="T2" y="T3"/>
                </a:cxn>
                <a:cxn ang="0">
                  <a:pos x="T4" y="T5"/>
                </a:cxn>
              </a:cxnLst>
              <a:rect l="0" t="0" r="r" b="b"/>
              <a:pathLst>
                <a:path w="300" h="264">
                  <a:moveTo>
                    <a:pt x="0" y="264"/>
                  </a:moveTo>
                  <a:cubicBezTo>
                    <a:pt x="52" y="132"/>
                    <a:pt x="105" y="0"/>
                    <a:pt x="155" y="0"/>
                  </a:cubicBezTo>
                  <a:cubicBezTo>
                    <a:pt x="205" y="0"/>
                    <a:pt x="274" y="220"/>
                    <a:pt x="300" y="264"/>
                  </a:cubicBezTo>
                </a:path>
              </a:pathLst>
            </a:custGeom>
            <a:noFill/>
            <a:ln w="28575" cap="flat" cmpd="sng">
              <a:solidFill>
                <a:srgbClr val="3333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52" name="Freeform 24"/>
            <p:cNvSpPr>
              <a:spLocks/>
            </p:cNvSpPr>
            <p:nvPr/>
          </p:nvSpPr>
          <p:spPr bwMode="auto">
            <a:xfrm>
              <a:off x="3402" y="3106"/>
              <a:ext cx="314" cy="327"/>
            </a:xfrm>
            <a:custGeom>
              <a:avLst/>
              <a:gdLst>
                <a:gd name="T0" fmla="*/ 0 w 300"/>
                <a:gd name="T1" fmla="*/ 264 h 264"/>
                <a:gd name="T2" fmla="*/ 155 w 300"/>
                <a:gd name="T3" fmla="*/ 0 h 264"/>
                <a:gd name="T4" fmla="*/ 300 w 300"/>
                <a:gd name="T5" fmla="*/ 264 h 264"/>
              </a:gdLst>
              <a:ahLst/>
              <a:cxnLst>
                <a:cxn ang="0">
                  <a:pos x="T0" y="T1"/>
                </a:cxn>
                <a:cxn ang="0">
                  <a:pos x="T2" y="T3"/>
                </a:cxn>
                <a:cxn ang="0">
                  <a:pos x="T4" y="T5"/>
                </a:cxn>
              </a:cxnLst>
              <a:rect l="0" t="0" r="r" b="b"/>
              <a:pathLst>
                <a:path w="300" h="264">
                  <a:moveTo>
                    <a:pt x="0" y="264"/>
                  </a:moveTo>
                  <a:cubicBezTo>
                    <a:pt x="52" y="132"/>
                    <a:pt x="105" y="0"/>
                    <a:pt x="155" y="0"/>
                  </a:cubicBezTo>
                  <a:cubicBezTo>
                    <a:pt x="205" y="0"/>
                    <a:pt x="274" y="220"/>
                    <a:pt x="300" y="264"/>
                  </a:cubicBezTo>
                </a:path>
              </a:pathLst>
            </a:custGeom>
            <a:noFill/>
            <a:ln w="28575" cap="flat" cmpd="sng">
              <a:solidFill>
                <a:srgbClr val="3333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53" name="Text Box 25"/>
            <p:cNvSpPr txBox="1">
              <a:spLocks noChangeArrowheads="1"/>
            </p:cNvSpPr>
            <p:nvPr/>
          </p:nvSpPr>
          <p:spPr bwMode="auto">
            <a:xfrm rot="5400000">
              <a:off x="4026" y="3070"/>
              <a:ext cx="4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0">
                  <a:solidFill>
                    <a:srgbClr val="3333FF"/>
                  </a:solidFill>
                </a:rPr>
                <a:t>noise</a:t>
              </a:r>
            </a:p>
          </p:txBody>
        </p:sp>
        <p:sp>
          <p:nvSpPr>
            <p:cNvPr id="99355" name="Line 27"/>
            <p:cNvSpPr>
              <a:spLocks noChangeShapeType="1"/>
            </p:cNvSpPr>
            <p:nvPr/>
          </p:nvSpPr>
          <p:spPr bwMode="auto">
            <a:xfrm>
              <a:off x="3571" y="2062"/>
              <a:ext cx="0" cy="263"/>
            </a:xfrm>
            <a:prstGeom prst="line">
              <a:avLst/>
            </a:prstGeom>
            <a:noFill/>
            <a:ln w="127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56" name="Line 28"/>
            <p:cNvSpPr>
              <a:spLocks noChangeShapeType="1"/>
            </p:cNvSpPr>
            <p:nvPr/>
          </p:nvSpPr>
          <p:spPr bwMode="auto">
            <a:xfrm>
              <a:off x="3025" y="2644"/>
              <a:ext cx="0" cy="233"/>
            </a:xfrm>
            <a:prstGeom prst="line">
              <a:avLst/>
            </a:prstGeom>
            <a:noFill/>
            <a:ln w="127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57" name="Line 29"/>
            <p:cNvSpPr>
              <a:spLocks noChangeShapeType="1"/>
            </p:cNvSpPr>
            <p:nvPr/>
          </p:nvSpPr>
          <p:spPr bwMode="auto">
            <a:xfrm>
              <a:off x="2485" y="3178"/>
              <a:ext cx="0" cy="245"/>
            </a:xfrm>
            <a:prstGeom prst="line">
              <a:avLst/>
            </a:prstGeom>
            <a:noFill/>
            <a:ln w="127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58" name="Text Box 30"/>
            <p:cNvSpPr txBox="1">
              <a:spLocks noChangeArrowheads="1"/>
            </p:cNvSpPr>
            <p:nvPr/>
          </p:nvSpPr>
          <p:spPr bwMode="auto">
            <a:xfrm>
              <a:off x="4328" y="2077"/>
              <a:ext cx="106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b="0">
                  <a:solidFill>
                    <a:srgbClr val="000000"/>
                  </a:solidFill>
                </a:rPr>
                <a:t>current responsible</a:t>
              </a:r>
            </a:p>
            <a:p>
              <a:pPr eaLnBrk="0" hangingPunct="0"/>
              <a:r>
                <a:rPr lang="en-US" altLang="en-US" sz="1400" b="0">
                  <a:solidFill>
                    <a:srgbClr val="000000"/>
                  </a:solidFill>
                </a:rPr>
                <a:t>for noise = </a:t>
              </a:r>
              <a:r>
                <a:rPr lang="en-US" altLang="en-US" sz="1400" b="0" i="1">
                  <a:solidFill>
                    <a:srgbClr val="FF0000"/>
                  </a:solidFill>
                </a:rPr>
                <a:t>V g</a:t>
              </a:r>
              <a:r>
                <a:rPr lang="en-US" altLang="en-US" sz="1400" b="0" i="1" baseline="-25000">
                  <a:solidFill>
                    <a:srgbClr val="FF0000"/>
                  </a:solidFill>
                </a:rPr>
                <a:t>0</a:t>
              </a:r>
              <a:r>
                <a:rPr lang="en-US" altLang="en-US" sz="1400" b="0" i="1">
                  <a:solidFill>
                    <a:srgbClr val="FF0000"/>
                  </a:solidFill>
                </a:rPr>
                <a:t> t</a:t>
              </a:r>
              <a:r>
                <a:rPr lang="en-US" altLang="en-US" sz="1400" b="0" i="1" baseline="-25000">
                  <a:solidFill>
                    <a:srgbClr val="FF0000"/>
                  </a:solidFill>
                </a:rPr>
                <a:t>i</a:t>
              </a:r>
              <a:endParaRPr lang="en-US" altLang="en-US" sz="1400" b="0">
                <a:solidFill>
                  <a:srgbClr val="000000"/>
                </a:solidFill>
              </a:endParaRPr>
            </a:p>
          </p:txBody>
        </p:sp>
        <p:sp>
          <p:nvSpPr>
            <p:cNvPr id="99359" name="Freeform 31"/>
            <p:cNvSpPr>
              <a:spLocks/>
            </p:cNvSpPr>
            <p:nvPr/>
          </p:nvSpPr>
          <p:spPr bwMode="auto">
            <a:xfrm>
              <a:off x="3642" y="2018"/>
              <a:ext cx="636" cy="292"/>
            </a:xfrm>
            <a:custGeom>
              <a:avLst/>
              <a:gdLst>
                <a:gd name="T0" fmla="*/ 636 w 636"/>
                <a:gd name="T1" fmla="*/ 172 h 292"/>
                <a:gd name="T2" fmla="*/ 450 w 636"/>
                <a:gd name="T3" fmla="*/ 16 h 292"/>
                <a:gd name="T4" fmla="*/ 228 w 636"/>
                <a:gd name="T5" fmla="*/ 268 h 292"/>
                <a:gd name="T6" fmla="*/ 0 w 636"/>
                <a:gd name="T7" fmla="*/ 160 h 292"/>
              </a:gdLst>
              <a:ahLst/>
              <a:cxnLst>
                <a:cxn ang="0">
                  <a:pos x="T0" y="T1"/>
                </a:cxn>
                <a:cxn ang="0">
                  <a:pos x="T2" y="T3"/>
                </a:cxn>
                <a:cxn ang="0">
                  <a:pos x="T4" y="T5"/>
                </a:cxn>
                <a:cxn ang="0">
                  <a:pos x="T6" y="T7"/>
                </a:cxn>
              </a:cxnLst>
              <a:rect l="0" t="0" r="r" b="b"/>
              <a:pathLst>
                <a:path w="636" h="292">
                  <a:moveTo>
                    <a:pt x="636" y="172"/>
                  </a:moveTo>
                  <a:cubicBezTo>
                    <a:pt x="577" y="86"/>
                    <a:pt x="518" y="0"/>
                    <a:pt x="450" y="16"/>
                  </a:cubicBezTo>
                  <a:cubicBezTo>
                    <a:pt x="382" y="32"/>
                    <a:pt x="303" y="244"/>
                    <a:pt x="228" y="268"/>
                  </a:cubicBezTo>
                  <a:cubicBezTo>
                    <a:pt x="153" y="292"/>
                    <a:pt x="37" y="178"/>
                    <a:pt x="0" y="160"/>
                  </a:cubicBezTo>
                </a:path>
              </a:pathLst>
            </a:custGeom>
            <a:noFill/>
            <a:ln w="12700" cap="flat" cmpd="sng">
              <a:solidFill>
                <a:srgbClr val="FF0000"/>
              </a:solidFill>
              <a:prstDash val="sysDot"/>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grpSp>
        <p:nvGrpSpPr>
          <p:cNvPr id="99371" name="Group 43"/>
          <p:cNvGrpSpPr>
            <a:grpSpLocks/>
          </p:cNvGrpSpPr>
          <p:nvPr/>
        </p:nvGrpSpPr>
        <p:grpSpPr bwMode="auto">
          <a:xfrm>
            <a:off x="5562600" y="990616"/>
            <a:ext cx="1600200" cy="1438275"/>
            <a:chOff x="4611" y="723"/>
            <a:chExt cx="1008" cy="906"/>
          </a:xfrm>
        </p:grpSpPr>
        <p:grpSp>
          <p:nvGrpSpPr>
            <p:cNvPr id="99360" name="Group 32"/>
            <p:cNvGrpSpPr>
              <a:grpSpLocks/>
            </p:cNvGrpSpPr>
            <p:nvPr/>
          </p:nvGrpSpPr>
          <p:grpSpPr bwMode="auto">
            <a:xfrm rot="-5400000">
              <a:off x="4662" y="672"/>
              <a:ext cx="906" cy="1008"/>
              <a:chOff x="1062" y="1911"/>
              <a:chExt cx="906" cy="1008"/>
            </a:xfrm>
          </p:grpSpPr>
          <p:sp>
            <p:nvSpPr>
              <p:cNvPr id="99361" name="Rectangle 33"/>
              <p:cNvSpPr>
                <a:spLocks noChangeArrowheads="1"/>
              </p:cNvSpPr>
              <p:nvPr/>
            </p:nvSpPr>
            <p:spPr bwMode="auto">
              <a:xfrm>
                <a:off x="1413" y="1974"/>
                <a:ext cx="214" cy="87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62" name="Rectangle 34"/>
              <p:cNvSpPr>
                <a:spLocks noChangeArrowheads="1"/>
              </p:cNvSpPr>
              <p:nvPr/>
            </p:nvSpPr>
            <p:spPr bwMode="auto">
              <a:xfrm>
                <a:off x="1328" y="1911"/>
                <a:ext cx="379" cy="139"/>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63" name="Rectangle 35"/>
              <p:cNvSpPr>
                <a:spLocks noChangeArrowheads="1"/>
              </p:cNvSpPr>
              <p:nvPr/>
            </p:nvSpPr>
            <p:spPr bwMode="auto">
              <a:xfrm>
                <a:off x="1330" y="2780"/>
                <a:ext cx="379" cy="139"/>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64" name="AutoShape 36"/>
              <p:cNvSpPr>
                <a:spLocks noChangeArrowheads="1"/>
              </p:cNvSpPr>
              <p:nvPr/>
            </p:nvSpPr>
            <p:spPr bwMode="auto">
              <a:xfrm rot="5400000">
                <a:off x="1158" y="2201"/>
                <a:ext cx="240" cy="432"/>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99365" name="AutoShape 37"/>
              <p:cNvSpPr>
                <a:spLocks noChangeArrowheads="1"/>
              </p:cNvSpPr>
              <p:nvPr/>
            </p:nvSpPr>
            <p:spPr bwMode="auto">
              <a:xfrm rot="16200000" flipH="1">
                <a:off x="1632" y="2201"/>
                <a:ext cx="240" cy="432"/>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sp>
          <p:nvSpPr>
            <p:cNvPr id="99366" name="Text Box 38"/>
            <p:cNvSpPr txBox="1">
              <a:spLocks noChangeArrowheads="1"/>
            </p:cNvSpPr>
            <p:nvPr/>
          </p:nvSpPr>
          <p:spPr bwMode="auto">
            <a:xfrm rot="10800000">
              <a:off x="4852" y="1037"/>
              <a:ext cx="1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b="0" i="1">
                  <a:solidFill>
                    <a:srgbClr val="000000"/>
                  </a:solidFill>
                </a:rPr>
                <a:t>I</a:t>
              </a:r>
            </a:p>
          </p:txBody>
        </p:sp>
        <p:sp>
          <p:nvSpPr>
            <p:cNvPr id="99367" name="Line 39"/>
            <p:cNvSpPr>
              <a:spLocks noChangeShapeType="1"/>
            </p:cNvSpPr>
            <p:nvPr/>
          </p:nvSpPr>
          <p:spPr bwMode="auto">
            <a:xfrm rot="-5400000">
              <a:off x="5124" y="1046"/>
              <a:ext cx="0" cy="27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sp>
        <p:nvSpPr>
          <p:cNvPr id="99372" name="Text Box 44"/>
          <p:cNvSpPr txBox="1">
            <a:spLocks noChangeArrowheads="1"/>
          </p:cNvSpPr>
          <p:nvPr/>
        </p:nvSpPr>
        <p:spPr bwMode="auto">
          <a:xfrm>
            <a:off x="5708650" y="4970479"/>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200" b="0" i="1" dirty="0">
                <a:solidFill>
                  <a:srgbClr val="000000"/>
                </a:solidFill>
              </a:rPr>
              <a:t>t</a:t>
            </a:r>
            <a:r>
              <a:rPr lang="en-US" altLang="en-US" sz="1200" b="0" baseline="-25000" dirty="0">
                <a:solidFill>
                  <a:srgbClr val="000000"/>
                </a:solidFill>
              </a:rPr>
              <a:t>1</a:t>
            </a:r>
            <a:r>
              <a:rPr lang="en-US" altLang="en-US" sz="1200" b="0" dirty="0">
                <a:solidFill>
                  <a:srgbClr val="000000"/>
                </a:solidFill>
              </a:rPr>
              <a:t>=1</a:t>
            </a:r>
          </a:p>
        </p:txBody>
      </p:sp>
      <p:sp>
        <p:nvSpPr>
          <p:cNvPr id="99373" name="Text Box 45"/>
          <p:cNvSpPr txBox="1">
            <a:spLocks noChangeArrowheads="1"/>
          </p:cNvSpPr>
          <p:nvPr/>
        </p:nvSpPr>
        <p:spPr bwMode="auto">
          <a:xfrm>
            <a:off x="6575425" y="4094178"/>
            <a:ext cx="4876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200" b="0" i="1" dirty="0">
                <a:solidFill>
                  <a:srgbClr val="000000"/>
                </a:solidFill>
              </a:rPr>
              <a:t>t</a:t>
            </a:r>
            <a:r>
              <a:rPr lang="en-US" altLang="en-US" sz="1200" b="0" baseline="-25000" dirty="0">
                <a:solidFill>
                  <a:srgbClr val="000000"/>
                </a:solidFill>
              </a:rPr>
              <a:t>2</a:t>
            </a:r>
            <a:r>
              <a:rPr lang="en-US" altLang="en-US" sz="1200" b="0" dirty="0">
                <a:solidFill>
                  <a:srgbClr val="000000"/>
                </a:solidFill>
              </a:rPr>
              <a:t>=1</a:t>
            </a:r>
          </a:p>
        </p:txBody>
      </p:sp>
      <p:sp>
        <p:nvSpPr>
          <p:cNvPr id="99374" name="Text Box 46"/>
          <p:cNvSpPr txBox="1">
            <a:spLocks noChangeArrowheads="1"/>
          </p:cNvSpPr>
          <p:nvPr/>
        </p:nvSpPr>
        <p:spPr bwMode="auto">
          <a:xfrm>
            <a:off x="6537325" y="1482725"/>
            <a:ext cx="47961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900" b="0">
                <a:solidFill>
                  <a:srgbClr val="000000"/>
                </a:solidFill>
              </a:rPr>
              <a:t>2DEG</a:t>
            </a:r>
          </a:p>
        </p:txBody>
      </p:sp>
      <p:sp>
        <p:nvSpPr>
          <p:cNvPr id="99375" name="Text Box 47"/>
          <p:cNvSpPr txBox="1">
            <a:spLocks noChangeArrowheads="1"/>
          </p:cNvSpPr>
          <p:nvPr/>
        </p:nvSpPr>
        <p:spPr bwMode="auto">
          <a:xfrm>
            <a:off x="6391276" y="1279525"/>
            <a:ext cx="4283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900">
                <a:solidFill>
                  <a:srgbClr val="008000"/>
                </a:solidFill>
              </a:rPr>
              <a:t>QPC</a:t>
            </a:r>
          </a:p>
        </p:txBody>
      </p:sp>
      <p:sp>
        <p:nvSpPr>
          <p:cNvPr id="99376" name="Text Box 48"/>
          <p:cNvSpPr txBox="1">
            <a:spLocks noChangeArrowheads="1"/>
          </p:cNvSpPr>
          <p:nvPr/>
        </p:nvSpPr>
        <p:spPr bwMode="auto">
          <a:xfrm>
            <a:off x="6226176" y="2093928"/>
            <a:ext cx="3305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200" b="0" i="1">
                <a:solidFill>
                  <a:srgbClr val="FFFFFF"/>
                </a:solidFill>
              </a:rPr>
              <a:t>V</a:t>
            </a:r>
            <a:r>
              <a:rPr lang="en-US" altLang="en-US" sz="1200" b="0" i="1" baseline="-25000">
                <a:solidFill>
                  <a:srgbClr val="FFFFFF"/>
                </a:solidFill>
              </a:rPr>
              <a:t>g</a:t>
            </a:r>
            <a:endParaRPr lang="en-US" altLang="en-US" sz="1200" b="0" i="1">
              <a:solidFill>
                <a:srgbClr val="FFFFFF"/>
              </a:solidFill>
            </a:endParaRPr>
          </a:p>
        </p:txBody>
      </p:sp>
      <p:sp>
        <p:nvSpPr>
          <p:cNvPr id="99378" name="Text Box 50"/>
          <p:cNvSpPr txBox="1">
            <a:spLocks noChangeArrowheads="1"/>
          </p:cNvSpPr>
          <p:nvPr/>
        </p:nvSpPr>
        <p:spPr bwMode="auto">
          <a:xfrm>
            <a:off x="6934526" y="5294314"/>
            <a:ext cx="1195682"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b="0" i="1">
                <a:solidFill>
                  <a:srgbClr val="0000FF"/>
                </a:solidFill>
              </a:rPr>
              <a:t>S </a:t>
            </a:r>
            <a:r>
              <a:rPr lang="en-US" altLang="en-US" sz="1600" b="0" i="1">
                <a:solidFill>
                  <a:srgbClr val="0000FF"/>
                </a:solidFill>
                <a:sym typeface="Symbol" pitchFamily="18" charset="2"/>
              </a:rPr>
              <a:t> </a:t>
            </a:r>
            <a:r>
              <a:rPr lang="en-US" altLang="en-US" sz="1600" b="0" i="1">
                <a:solidFill>
                  <a:srgbClr val="0000FF"/>
                </a:solidFill>
              </a:rPr>
              <a:t>t </a:t>
            </a:r>
            <a:r>
              <a:rPr lang="en-US" altLang="en-US" sz="1600" b="0">
                <a:solidFill>
                  <a:srgbClr val="0000FF"/>
                </a:solidFill>
              </a:rPr>
              <a:t>(1</a:t>
            </a:r>
            <a:r>
              <a:rPr lang="en-US" altLang="en-US" sz="1600" b="0" i="1">
                <a:solidFill>
                  <a:srgbClr val="0000FF"/>
                </a:solidFill>
              </a:rPr>
              <a:t>-t </a:t>
            </a:r>
            <a:r>
              <a:rPr lang="en-US" altLang="en-US" sz="1600" b="0">
                <a:solidFill>
                  <a:srgbClr val="0000FF"/>
                </a:solidFill>
              </a:rPr>
              <a:t>)</a:t>
            </a:r>
          </a:p>
        </p:txBody>
      </p:sp>
      <p:sp>
        <p:nvSpPr>
          <p:cNvPr id="2" name="TextBox 1"/>
          <p:cNvSpPr txBox="1"/>
          <p:nvPr/>
        </p:nvSpPr>
        <p:spPr>
          <a:xfrm>
            <a:off x="4840173" y="3658188"/>
            <a:ext cx="958917" cy="338554"/>
          </a:xfrm>
          <a:prstGeom prst="rect">
            <a:avLst/>
          </a:prstGeom>
          <a:noFill/>
        </p:spPr>
        <p:txBody>
          <a:bodyPr wrap="none" rtlCol="0">
            <a:spAutoFit/>
          </a:bodyPr>
          <a:lstStyle/>
          <a:p>
            <a:r>
              <a:rPr lang="en-US" sz="1600" b="0" dirty="0"/>
              <a:t>3 modes</a:t>
            </a:r>
          </a:p>
        </p:txBody>
      </p:sp>
    </p:spTree>
    <p:extLst>
      <p:ext uri="{BB962C8B-B14F-4D97-AF65-F5344CB8AC3E}">
        <p14:creationId xmlns:p14="http://schemas.microsoft.com/office/powerpoint/2010/main" val="106320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85" name="Text Box 585"/>
          <p:cNvSpPr txBox="1">
            <a:spLocks noChangeArrowheads="1"/>
          </p:cNvSpPr>
          <p:nvPr/>
        </p:nvSpPr>
        <p:spPr bwMode="auto">
          <a:xfrm>
            <a:off x="3837993" y="325627"/>
            <a:ext cx="4639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US" altLang="en-US" dirty="0">
                <a:solidFill>
                  <a:srgbClr val="3333CC"/>
                </a:solidFill>
                <a:ea typeface="Tahoma" panose="020B0604030504040204" pitchFamily="34" charset="0"/>
              </a:rPr>
              <a:t>excess shot noise in QPC</a:t>
            </a:r>
            <a:endParaRPr lang="en-US" altLang="en-US" dirty="0">
              <a:solidFill>
                <a:srgbClr val="3333FF"/>
              </a:solidFill>
              <a:ea typeface="Tahoma" panose="020B0604030504040204" pitchFamily="34" charset="0"/>
            </a:endParaRPr>
          </a:p>
        </p:txBody>
      </p:sp>
      <p:grpSp>
        <p:nvGrpSpPr>
          <p:cNvPr id="102986" name="Group 586"/>
          <p:cNvGrpSpPr>
            <a:grpSpLocks/>
          </p:cNvGrpSpPr>
          <p:nvPr/>
        </p:nvGrpSpPr>
        <p:grpSpPr bwMode="auto">
          <a:xfrm>
            <a:off x="2736851" y="1671638"/>
            <a:ext cx="4824411" cy="4178300"/>
            <a:chOff x="1231" y="1248"/>
            <a:chExt cx="3039" cy="2632"/>
          </a:xfrm>
        </p:grpSpPr>
        <p:grpSp>
          <p:nvGrpSpPr>
            <p:cNvPr id="102987" name="Group 587"/>
            <p:cNvGrpSpPr>
              <a:grpSpLocks/>
            </p:cNvGrpSpPr>
            <p:nvPr/>
          </p:nvGrpSpPr>
          <p:grpSpPr bwMode="auto">
            <a:xfrm>
              <a:off x="1715" y="2064"/>
              <a:ext cx="2176" cy="758"/>
              <a:chOff x="2101" y="1818"/>
              <a:chExt cx="1520" cy="513"/>
            </a:xfrm>
          </p:grpSpPr>
          <p:sp>
            <p:nvSpPr>
              <p:cNvPr id="102988" name="Line 588"/>
              <p:cNvSpPr>
                <a:spLocks noChangeShapeType="1"/>
              </p:cNvSpPr>
              <p:nvPr/>
            </p:nvSpPr>
            <p:spPr bwMode="auto">
              <a:xfrm>
                <a:off x="210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89" name="Line 589"/>
              <p:cNvSpPr>
                <a:spLocks noChangeShapeType="1"/>
              </p:cNvSpPr>
              <p:nvPr/>
            </p:nvSpPr>
            <p:spPr bwMode="auto">
              <a:xfrm>
                <a:off x="212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0" name="Line 590"/>
              <p:cNvSpPr>
                <a:spLocks noChangeShapeType="1"/>
              </p:cNvSpPr>
              <p:nvPr/>
            </p:nvSpPr>
            <p:spPr bwMode="auto">
              <a:xfrm>
                <a:off x="214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1" name="Line 591"/>
              <p:cNvSpPr>
                <a:spLocks noChangeShapeType="1"/>
              </p:cNvSpPr>
              <p:nvPr/>
            </p:nvSpPr>
            <p:spPr bwMode="auto">
              <a:xfrm>
                <a:off x="2160"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2" name="Line 592"/>
              <p:cNvSpPr>
                <a:spLocks noChangeShapeType="1"/>
              </p:cNvSpPr>
              <p:nvPr/>
            </p:nvSpPr>
            <p:spPr bwMode="auto">
              <a:xfrm>
                <a:off x="2180"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3" name="Line 593"/>
              <p:cNvSpPr>
                <a:spLocks noChangeShapeType="1"/>
              </p:cNvSpPr>
              <p:nvPr/>
            </p:nvSpPr>
            <p:spPr bwMode="auto">
              <a:xfrm>
                <a:off x="2200"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4" name="Line 594"/>
              <p:cNvSpPr>
                <a:spLocks noChangeShapeType="1"/>
              </p:cNvSpPr>
              <p:nvPr/>
            </p:nvSpPr>
            <p:spPr bwMode="auto">
              <a:xfrm>
                <a:off x="2219"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5" name="Line 595"/>
              <p:cNvSpPr>
                <a:spLocks noChangeShapeType="1"/>
              </p:cNvSpPr>
              <p:nvPr/>
            </p:nvSpPr>
            <p:spPr bwMode="auto">
              <a:xfrm>
                <a:off x="2239"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6" name="Line 596"/>
              <p:cNvSpPr>
                <a:spLocks noChangeShapeType="1"/>
              </p:cNvSpPr>
              <p:nvPr/>
            </p:nvSpPr>
            <p:spPr bwMode="auto">
              <a:xfrm>
                <a:off x="2259"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7" name="Line 597"/>
              <p:cNvSpPr>
                <a:spLocks noChangeShapeType="1"/>
              </p:cNvSpPr>
              <p:nvPr/>
            </p:nvSpPr>
            <p:spPr bwMode="auto">
              <a:xfrm>
                <a:off x="227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8" name="Line 598"/>
              <p:cNvSpPr>
                <a:spLocks noChangeShapeType="1"/>
              </p:cNvSpPr>
              <p:nvPr/>
            </p:nvSpPr>
            <p:spPr bwMode="auto">
              <a:xfrm>
                <a:off x="229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2999" name="Line 599"/>
              <p:cNvSpPr>
                <a:spLocks noChangeShapeType="1"/>
              </p:cNvSpPr>
              <p:nvPr/>
            </p:nvSpPr>
            <p:spPr bwMode="auto">
              <a:xfrm>
                <a:off x="231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0" name="Line 600"/>
              <p:cNvSpPr>
                <a:spLocks noChangeShapeType="1"/>
              </p:cNvSpPr>
              <p:nvPr/>
            </p:nvSpPr>
            <p:spPr bwMode="auto">
              <a:xfrm>
                <a:off x="2338"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1" name="Line 601"/>
              <p:cNvSpPr>
                <a:spLocks noChangeShapeType="1"/>
              </p:cNvSpPr>
              <p:nvPr/>
            </p:nvSpPr>
            <p:spPr bwMode="auto">
              <a:xfrm>
                <a:off x="2357"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2" name="Line 602"/>
              <p:cNvSpPr>
                <a:spLocks noChangeShapeType="1"/>
              </p:cNvSpPr>
              <p:nvPr/>
            </p:nvSpPr>
            <p:spPr bwMode="auto">
              <a:xfrm>
                <a:off x="2377"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3" name="Line 603"/>
              <p:cNvSpPr>
                <a:spLocks noChangeShapeType="1"/>
              </p:cNvSpPr>
              <p:nvPr/>
            </p:nvSpPr>
            <p:spPr bwMode="auto">
              <a:xfrm>
                <a:off x="2397"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4" name="Line 604"/>
              <p:cNvSpPr>
                <a:spLocks noChangeShapeType="1"/>
              </p:cNvSpPr>
              <p:nvPr/>
            </p:nvSpPr>
            <p:spPr bwMode="auto">
              <a:xfrm>
                <a:off x="2416"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5" name="Line 605"/>
              <p:cNvSpPr>
                <a:spLocks noChangeShapeType="1"/>
              </p:cNvSpPr>
              <p:nvPr/>
            </p:nvSpPr>
            <p:spPr bwMode="auto">
              <a:xfrm>
                <a:off x="2436"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6" name="Line 606"/>
              <p:cNvSpPr>
                <a:spLocks noChangeShapeType="1"/>
              </p:cNvSpPr>
              <p:nvPr/>
            </p:nvSpPr>
            <p:spPr bwMode="auto">
              <a:xfrm>
                <a:off x="2456"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7" name="Line 607"/>
              <p:cNvSpPr>
                <a:spLocks noChangeShapeType="1"/>
              </p:cNvSpPr>
              <p:nvPr/>
            </p:nvSpPr>
            <p:spPr bwMode="auto">
              <a:xfrm>
                <a:off x="2475"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8" name="Line 608"/>
              <p:cNvSpPr>
                <a:spLocks noChangeShapeType="1"/>
              </p:cNvSpPr>
              <p:nvPr/>
            </p:nvSpPr>
            <p:spPr bwMode="auto">
              <a:xfrm>
                <a:off x="2495"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09" name="Line 609"/>
              <p:cNvSpPr>
                <a:spLocks noChangeShapeType="1"/>
              </p:cNvSpPr>
              <p:nvPr/>
            </p:nvSpPr>
            <p:spPr bwMode="auto">
              <a:xfrm>
                <a:off x="2515"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0" name="Line 610"/>
              <p:cNvSpPr>
                <a:spLocks noChangeShapeType="1"/>
              </p:cNvSpPr>
              <p:nvPr/>
            </p:nvSpPr>
            <p:spPr bwMode="auto">
              <a:xfrm>
                <a:off x="2534"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1" name="Line 611"/>
              <p:cNvSpPr>
                <a:spLocks noChangeShapeType="1"/>
              </p:cNvSpPr>
              <p:nvPr/>
            </p:nvSpPr>
            <p:spPr bwMode="auto">
              <a:xfrm>
                <a:off x="2554"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2" name="Line 612"/>
              <p:cNvSpPr>
                <a:spLocks noChangeShapeType="1"/>
              </p:cNvSpPr>
              <p:nvPr/>
            </p:nvSpPr>
            <p:spPr bwMode="auto">
              <a:xfrm>
                <a:off x="2574"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3" name="Line 613"/>
              <p:cNvSpPr>
                <a:spLocks noChangeShapeType="1"/>
              </p:cNvSpPr>
              <p:nvPr/>
            </p:nvSpPr>
            <p:spPr bwMode="auto">
              <a:xfrm>
                <a:off x="2593"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4" name="Line 614"/>
              <p:cNvSpPr>
                <a:spLocks noChangeShapeType="1"/>
              </p:cNvSpPr>
              <p:nvPr/>
            </p:nvSpPr>
            <p:spPr bwMode="auto">
              <a:xfrm>
                <a:off x="2613"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5" name="Line 615"/>
              <p:cNvSpPr>
                <a:spLocks noChangeShapeType="1"/>
              </p:cNvSpPr>
              <p:nvPr/>
            </p:nvSpPr>
            <p:spPr bwMode="auto">
              <a:xfrm>
                <a:off x="2633"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6" name="Line 616"/>
              <p:cNvSpPr>
                <a:spLocks noChangeShapeType="1"/>
              </p:cNvSpPr>
              <p:nvPr/>
            </p:nvSpPr>
            <p:spPr bwMode="auto">
              <a:xfrm>
                <a:off x="2652"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7" name="Line 617"/>
              <p:cNvSpPr>
                <a:spLocks noChangeShapeType="1"/>
              </p:cNvSpPr>
              <p:nvPr/>
            </p:nvSpPr>
            <p:spPr bwMode="auto">
              <a:xfrm>
                <a:off x="2672"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8" name="Line 618"/>
              <p:cNvSpPr>
                <a:spLocks noChangeShapeType="1"/>
              </p:cNvSpPr>
              <p:nvPr/>
            </p:nvSpPr>
            <p:spPr bwMode="auto">
              <a:xfrm>
                <a:off x="2692"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19" name="Line 619"/>
              <p:cNvSpPr>
                <a:spLocks noChangeShapeType="1"/>
              </p:cNvSpPr>
              <p:nvPr/>
            </p:nvSpPr>
            <p:spPr bwMode="auto">
              <a:xfrm>
                <a:off x="271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0" name="Line 620"/>
              <p:cNvSpPr>
                <a:spLocks noChangeShapeType="1"/>
              </p:cNvSpPr>
              <p:nvPr/>
            </p:nvSpPr>
            <p:spPr bwMode="auto">
              <a:xfrm>
                <a:off x="273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1" name="Line 621"/>
              <p:cNvSpPr>
                <a:spLocks noChangeShapeType="1"/>
              </p:cNvSpPr>
              <p:nvPr/>
            </p:nvSpPr>
            <p:spPr bwMode="auto">
              <a:xfrm>
                <a:off x="275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2" name="Line 622"/>
              <p:cNvSpPr>
                <a:spLocks noChangeShapeType="1"/>
              </p:cNvSpPr>
              <p:nvPr/>
            </p:nvSpPr>
            <p:spPr bwMode="auto">
              <a:xfrm>
                <a:off x="2771"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3" name="Line 623"/>
              <p:cNvSpPr>
                <a:spLocks noChangeShapeType="1"/>
              </p:cNvSpPr>
              <p:nvPr/>
            </p:nvSpPr>
            <p:spPr bwMode="auto">
              <a:xfrm>
                <a:off x="2790"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4" name="Line 624"/>
              <p:cNvSpPr>
                <a:spLocks noChangeShapeType="1"/>
              </p:cNvSpPr>
              <p:nvPr/>
            </p:nvSpPr>
            <p:spPr bwMode="auto">
              <a:xfrm>
                <a:off x="2810"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5" name="Line 625"/>
              <p:cNvSpPr>
                <a:spLocks noChangeShapeType="1"/>
              </p:cNvSpPr>
              <p:nvPr/>
            </p:nvSpPr>
            <p:spPr bwMode="auto">
              <a:xfrm>
                <a:off x="2830"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6" name="Line 626"/>
              <p:cNvSpPr>
                <a:spLocks noChangeShapeType="1"/>
              </p:cNvSpPr>
              <p:nvPr/>
            </p:nvSpPr>
            <p:spPr bwMode="auto">
              <a:xfrm>
                <a:off x="2849"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7" name="Line 627"/>
              <p:cNvSpPr>
                <a:spLocks noChangeShapeType="1"/>
              </p:cNvSpPr>
              <p:nvPr/>
            </p:nvSpPr>
            <p:spPr bwMode="auto">
              <a:xfrm>
                <a:off x="2869"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8" name="Line 628"/>
              <p:cNvSpPr>
                <a:spLocks noChangeShapeType="1"/>
              </p:cNvSpPr>
              <p:nvPr/>
            </p:nvSpPr>
            <p:spPr bwMode="auto">
              <a:xfrm>
                <a:off x="2889"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29" name="Line 629"/>
              <p:cNvSpPr>
                <a:spLocks noChangeShapeType="1"/>
              </p:cNvSpPr>
              <p:nvPr/>
            </p:nvSpPr>
            <p:spPr bwMode="auto">
              <a:xfrm>
                <a:off x="290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0" name="Line 630"/>
              <p:cNvSpPr>
                <a:spLocks noChangeShapeType="1"/>
              </p:cNvSpPr>
              <p:nvPr/>
            </p:nvSpPr>
            <p:spPr bwMode="auto">
              <a:xfrm>
                <a:off x="292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1" name="Line 631"/>
              <p:cNvSpPr>
                <a:spLocks noChangeShapeType="1"/>
              </p:cNvSpPr>
              <p:nvPr/>
            </p:nvSpPr>
            <p:spPr bwMode="auto">
              <a:xfrm>
                <a:off x="294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2" name="Line 632"/>
              <p:cNvSpPr>
                <a:spLocks noChangeShapeType="1"/>
              </p:cNvSpPr>
              <p:nvPr/>
            </p:nvSpPr>
            <p:spPr bwMode="auto">
              <a:xfrm>
                <a:off x="2967"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3" name="Line 633"/>
              <p:cNvSpPr>
                <a:spLocks noChangeShapeType="1"/>
              </p:cNvSpPr>
              <p:nvPr/>
            </p:nvSpPr>
            <p:spPr bwMode="auto">
              <a:xfrm>
                <a:off x="2987"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4" name="Line 634"/>
              <p:cNvSpPr>
                <a:spLocks noChangeShapeType="1"/>
              </p:cNvSpPr>
              <p:nvPr/>
            </p:nvSpPr>
            <p:spPr bwMode="auto">
              <a:xfrm>
                <a:off x="3007"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5" name="Line 635"/>
              <p:cNvSpPr>
                <a:spLocks noChangeShapeType="1"/>
              </p:cNvSpPr>
              <p:nvPr/>
            </p:nvSpPr>
            <p:spPr bwMode="auto">
              <a:xfrm>
                <a:off x="3026"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6" name="Line 636"/>
              <p:cNvSpPr>
                <a:spLocks noChangeShapeType="1"/>
              </p:cNvSpPr>
              <p:nvPr/>
            </p:nvSpPr>
            <p:spPr bwMode="auto">
              <a:xfrm>
                <a:off x="3046"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7" name="Line 637"/>
              <p:cNvSpPr>
                <a:spLocks noChangeShapeType="1"/>
              </p:cNvSpPr>
              <p:nvPr/>
            </p:nvSpPr>
            <p:spPr bwMode="auto">
              <a:xfrm>
                <a:off x="3066"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8" name="Line 638"/>
              <p:cNvSpPr>
                <a:spLocks noChangeShapeType="1"/>
              </p:cNvSpPr>
              <p:nvPr/>
            </p:nvSpPr>
            <p:spPr bwMode="auto">
              <a:xfrm>
                <a:off x="3085"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39" name="Line 639"/>
              <p:cNvSpPr>
                <a:spLocks noChangeShapeType="1"/>
              </p:cNvSpPr>
              <p:nvPr/>
            </p:nvSpPr>
            <p:spPr bwMode="auto">
              <a:xfrm>
                <a:off x="3105"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0" name="Line 640"/>
              <p:cNvSpPr>
                <a:spLocks noChangeShapeType="1"/>
              </p:cNvSpPr>
              <p:nvPr/>
            </p:nvSpPr>
            <p:spPr bwMode="auto">
              <a:xfrm>
                <a:off x="3125"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1" name="Line 641"/>
              <p:cNvSpPr>
                <a:spLocks noChangeShapeType="1"/>
              </p:cNvSpPr>
              <p:nvPr/>
            </p:nvSpPr>
            <p:spPr bwMode="auto">
              <a:xfrm>
                <a:off x="3144"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2" name="Line 642"/>
              <p:cNvSpPr>
                <a:spLocks noChangeShapeType="1"/>
              </p:cNvSpPr>
              <p:nvPr/>
            </p:nvSpPr>
            <p:spPr bwMode="auto">
              <a:xfrm>
                <a:off x="3164"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3" name="Line 643"/>
              <p:cNvSpPr>
                <a:spLocks noChangeShapeType="1"/>
              </p:cNvSpPr>
              <p:nvPr/>
            </p:nvSpPr>
            <p:spPr bwMode="auto">
              <a:xfrm>
                <a:off x="3184"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4" name="Line 644"/>
              <p:cNvSpPr>
                <a:spLocks noChangeShapeType="1"/>
              </p:cNvSpPr>
              <p:nvPr/>
            </p:nvSpPr>
            <p:spPr bwMode="auto">
              <a:xfrm>
                <a:off x="3204"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5" name="Line 645"/>
              <p:cNvSpPr>
                <a:spLocks noChangeShapeType="1"/>
              </p:cNvSpPr>
              <p:nvPr/>
            </p:nvSpPr>
            <p:spPr bwMode="auto">
              <a:xfrm>
                <a:off x="3223"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6" name="Line 646"/>
              <p:cNvSpPr>
                <a:spLocks noChangeShapeType="1"/>
              </p:cNvSpPr>
              <p:nvPr/>
            </p:nvSpPr>
            <p:spPr bwMode="auto">
              <a:xfrm>
                <a:off x="3243"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7" name="Line 647"/>
              <p:cNvSpPr>
                <a:spLocks noChangeShapeType="1"/>
              </p:cNvSpPr>
              <p:nvPr/>
            </p:nvSpPr>
            <p:spPr bwMode="auto">
              <a:xfrm>
                <a:off x="3263"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8" name="Line 648"/>
              <p:cNvSpPr>
                <a:spLocks noChangeShapeType="1"/>
              </p:cNvSpPr>
              <p:nvPr/>
            </p:nvSpPr>
            <p:spPr bwMode="auto">
              <a:xfrm>
                <a:off x="3282"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49" name="Line 649"/>
              <p:cNvSpPr>
                <a:spLocks noChangeShapeType="1"/>
              </p:cNvSpPr>
              <p:nvPr/>
            </p:nvSpPr>
            <p:spPr bwMode="auto">
              <a:xfrm>
                <a:off x="3302"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0" name="Line 650"/>
              <p:cNvSpPr>
                <a:spLocks noChangeShapeType="1"/>
              </p:cNvSpPr>
              <p:nvPr/>
            </p:nvSpPr>
            <p:spPr bwMode="auto">
              <a:xfrm>
                <a:off x="3322" y="2330"/>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1" name="Line 651"/>
              <p:cNvSpPr>
                <a:spLocks noChangeShapeType="1"/>
              </p:cNvSpPr>
              <p:nvPr/>
            </p:nvSpPr>
            <p:spPr bwMode="auto">
              <a:xfrm>
                <a:off x="334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2" name="Line 652"/>
              <p:cNvSpPr>
                <a:spLocks noChangeShapeType="1"/>
              </p:cNvSpPr>
              <p:nvPr/>
            </p:nvSpPr>
            <p:spPr bwMode="auto">
              <a:xfrm>
                <a:off x="336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3" name="Line 653"/>
              <p:cNvSpPr>
                <a:spLocks noChangeShapeType="1"/>
              </p:cNvSpPr>
              <p:nvPr/>
            </p:nvSpPr>
            <p:spPr bwMode="auto">
              <a:xfrm>
                <a:off x="3381"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4" name="Line 654"/>
              <p:cNvSpPr>
                <a:spLocks noChangeShapeType="1"/>
              </p:cNvSpPr>
              <p:nvPr/>
            </p:nvSpPr>
            <p:spPr bwMode="auto">
              <a:xfrm>
                <a:off x="3400"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5" name="Line 655"/>
              <p:cNvSpPr>
                <a:spLocks noChangeShapeType="1"/>
              </p:cNvSpPr>
              <p:nvPr/>
            </p:nvSpPr>
            <p:spPr bwMode="auto">
              <a:xfrm>
                <a:off x="3420"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6" name="Line 656"/>
              <p:cNvSpPr>
                <a:spLocks noChangeShapeType="1"/>
              </p:cNvSpPr>
              <p:nvPr/>
            </p:nvSpPr>
            <p:spPr bwMode="auto">
              <a:xfrm>
                <a:off x="3440"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7" name="Line 657"/>
              <p:cNvSpPr>
                <a:spLocks noChangeShapeType="1"/>
              </p:cNvSpPr>
              <p:nvPr/>
            </p:nvSpPr>
            <p:spPr bwMode="auto">
              <a:xfrm>
                <a:off x="3459"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8" name="Line 658"/>
              <p:cNvSpPr>
                <a:spLocks noChangeShapeType="1"/>
              </p:cNvSpPr>
              <p:nvPr/>
            </p:nvSpPr>
            <p:spPr bwMode="auto">
              <a:xfrm>
                <a:off x="3479"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59" name="Line 659"/>
              <p:cNvSpPr>
                <a:spLocks noChangeShapeType="1"/>
              </p:cNvSpPr>
              <p:nvPr/>
            </p:nvSpPr>
            <p:spPr bwMode="auto">
              <a:xfrm>
                <a:off x="3499"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0" name="Line 660"/>
              <p:cNvSpPr>
                <a:spLocks noChangeShapeType="1"/>
              </p:cNvSpPr>
              <p:nvPr/>
            </p:nvSpPr>
            <p:spPr bwMode="auto">
              <a:xfrm>
                <a:off x="351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1" name="Line 661"/>
              <p:cNvSpPr>
                <a:spLocks noChangeShapeType="1"/>
              </p:cNvSpPr>
              <p:nvPr/>
            </p:nvSpPr>
            <p:spPr bwMode="auto">
              <a:xfrm>
                <a:off x="353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2" name="Line 662"/>
              <p:cNvSpPr>
                <a:spLocks noChangeShapeType="1"/>
              </p:cNvSpPr>
              <p:nvPr/>
            </p:nvSpPr>
            <p:spPr bwMode="auto">
              <a:xfrm>
                <a:off x="3558"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3" name="Line 663"/>
              <p:cNvSpPr>
                <a:spLocks noChangeShapeType="1"/>
              </p:cNvSpPr>
              <p:nvPr/>
            </p:nvSpPr>
            <p:spPr bwMode="auto">
              <a:xfrm>
                <a:off x="3577"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4" name="Line 664"/>
              <p:cNvSpPr>
                <a:spLocks noChangeShapeType="1"/>
              </p:cNvSpPr>
              <p:nvPr/>
            </p:nvSpPr>
            <p:spPr bwMode="auto">
              <a:xfrm>
                <a:off x="3597"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5" name="Line 665"/>
              <p:cNvSpPr>
                <a:spLocks noChangeShapeType="1"/>
              </p:cNvSpPr>
              <p:nvPr/>
            </p:nvSpPr>
            <p:spPr bwMode="auto">
              <a:xfrm>
                <a:off x="3617" y="2330"/>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6" name="Line 666"/>
              <p:cNvSpPr>
                <a:spLocks noChangeShapeType="1"/>
              </p:cNvSpPr>
              <p:nvPr/>
            </p:nvSpPr>
            <p:spPr bwMode="auto">
              <a:xfrm>
                <a:off x="210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7" name="Line 667"/>
              <p:cNvSpPr>
                <a:spLocks noChangeShapeType="1"/>
              </p:cNvSpPr>
              <p:nvPr/>
            </p:nvSpPr>
            <p:spPr bwMode="auto">
              <a:xfrm>
                <a:off x="212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8" name="Line 668"/>
              <p:cNvSpPr>
                <a:spLocks noChangeShapeType="1"/>
              </p:cNvSpPr>
              <p:nvPr/>
            </p:nvSpPr>
            <p:spPr bwMode="auto">
              <a:xfrm>
                <a:off x="214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69" name="Line 669"/>
              <p:cNvSpPr>
                <a:spLocks noChangeShapeType="1"/>
              </p:cNvSpPr>
              <p:nvPr/>
            </p:nvSpPr>
            <p:spPr bwMode="auto">
              <a:xfrm>
                <a:off x="2160"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0" name="Line 670"/>
              <p:cNvSpPr>
                <a:spLocks noChangeShapeType="1"/>
              </p:cNvSpPr>
              <p:nvPr/>
            </p:nvSpPr>
            <p:spPr bwMode="auto">
              <a:xfrm>
                <a:off x="2180"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1" name="Line 671"/>
              <p:cNvSpPr>
                <a:spLocks noChangeShapeType="1"/>
              </p:cNvSpPr>
              <p:nvPr/>
            </p:nvSpPr>
            <p:spPr bwMode="auto">
              <a:xfrm>
                <a:off x="2200"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2" name="Line 672"/>
              <p:cNvSpPr>
                <a:spLocks noChangeShapeType="1"/>
              </p:cNvSpPr>
              <p:nvPr/>
            </p:nvSpPr>
            <p:spPr bwMode="auto">
              <a:xfrm>
                <a:off x="2219"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3" name="Line 673"/>
              <p:cNvSpPr>
                <a:spLocks noChangeShapeType="1"/>
              </p:cNvSpPr>
              <p:nvPr/>
            </p:nvSpPr>
            <p:spPr bwMode="auto">
              <a:xfrm>
                <a:off x="2239"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4" name="Line 674"/>
              <p:cNvSpPr>
                <a:spLocks noChangeShapeType="1"/>
              </p:cNvSpPr>
              <p:nvPr/>
            </p:nvSpPr>
            <p:spPr bwMode="auto">
              <a:xfrm>
                <a:off x="2259"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5" name="Line 675"/>
              <p:cNvSpPr>
                <a:spLocks noChangeShapeType="1"/>
              </p:cNvSpPr>
              <p:nvPr/>
            </p:nvSpPr>
            <p:spPr bwMode="auto">
              <a:xfrm>
                <a:off x="227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6" name="Line 676"/>
              <p:cNvSpPr>
                <a:spLocks noChangeShapeType="1"/>
              </p:cNvSpPr>
              <p:nvPr/>
            </p:nvSpPr>
            <p:spPr bwMode="auto">
              <a:xfrm>
                <a:off x="229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7" name="Line 677"/>
              <p:cNvSpPr>
                <a:spLocks noChangeShapeType="1"/>
              </p:cNvSpPr>
              <p:nvPr/>
            </p:nvSpPr>
            <p:spPr bwMode="auto">
              <a:xfrm>
                <a:off x="231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8" name="Line 678"/>
              <p:cNvSpPr>
                <a:spLocks noChangeShapeType="1"/>
              </p:cNvSpPr>
              <p:nvPr/>
            </p:nvSpPr>
            <p:spPr bwMode="auto">
              <a:xfrm>
                <a:off x="2338"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79" name="Line 679"/>
              <p:cNvSpPr>
                <a:spLocks noChangeShapeType="1"/>
              </p:cNvSpPr>
              <p:nvPr/>
            </p:nvSpPr>
            <p:spPr bwMode="auto">
              <a:xfrm>
                <a:off x="2357"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0" name="Line 680"/>
              <p:cNvSpPr>
                <a:spLocks noChangeShapeType="1"/>
              </p:cNvSpPr>
              <p:nvPr/>
            </p:nvSpPr>
            <p:spPr bwMode="auto">
              <a:xfrm>
                <a:off x="2377"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1" name="Line 681"/>
              <p:cNvSpPr>
                <a:spLocks noChangeShapeType="1"/>
              </p:cNvSpPr>
              <p:nvPr/>
            </p:nvSpPr>
            <p:spPr bwMode="auto">
              <a:xfrm>
                <a:off x="2397"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2" name="Line 682"/>
              <p:cNvSpPr>
                <a:spLocks noChangeShapeType="1"/>
              </p:cNvSpPr>
              <p:nvPr/>
            </p:nvSpPr>
            <p:spPr bwMode="auto">
              <a:xfrm>
                <a:off x="2416"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3" name="Line 683"/>
              <p:cNvSpPr>
                <a:spLocks noChangeShapeType="1"/>
              </p:cNvSpPr>
              <p:nvPr/>
            </p:nvSpPr>
            <p:spPr bwMode="auto">
              <a:xfrm>
                <a:off x="2436"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4" name="Line 684"/>
              <p:cNvSpPr>
                <a:spLocks noChangeShapeType="1"/>
              </p:cNvSpPr>
              <p:nvPr/>
            </p:nvSpPr>
            <p:spPr bwMode="auto">
              <a:xfrm>
                <a:off x="2456"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5" name="Line 685"/>
              <p:cNvSpPr>
                <a:spLocks noChangeShapeType="1"/>
              </p:cNvSpPr>
              <p:nvPr/>
            </p:nvSpPr>
            <p:spPr bwMode="auto">
              <a:xfrm>
                <a:off x="2475"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6" name="Line 686"/>
              <p:cNvSpPr>
                <a:spLocks noChangeShapeType="1"/>
              </p:cNvSpPr>
              <p:nvPr/>
            </p:nvSpPr>
            <p:spPr bwMode="auto">
              <a:xfrm>
                <a:off x="2495"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7" name="Line 687"/>
              <p:cNvSpPr>
                <a:spLocks noChangeShapeType="1"/>
              </p:cNvSpPr>
              <p:nvPr/>
            </p:nvSpPr>
            <p:spPr bwMode="auto">
              <a:xfrm>
                <a:off x="2515"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8" name="Line 688"/>
              <p:cNvSpPr>
                <a:spLocks noChangeShapeType="1"/>
              </p:cNvSpPr>
              <p:nvPr/>
            </p:nvSpPr>
            <p:spPr bwMode="auto">
              <a:xfrm>
                <a:off x="2534"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89" name="Line 689"/>
              <p:cNvSpPr>
                <a:spLocks noChangeShapeType="1"/>
              </p:cNvSpPr>
              <p:nvPr/>
            </p:nvSpPr>
            <p:spPr bwMode="auto">
              <a:xfrm>
                <a:off x="2554"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0" name="Line 690"/>
              <p:cNvSpPr>
                <a:spLocks noChangeShapeType="1"/>
              </p:cNvSpPr>
              <p:nvPr/>
            </p:nvSpPr>
            <p:spPr bwMode="auto">
              <a:xfrm>
                <a:off x="2574"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1" name="Line 691"/>
              <p:cNvSpPr>
                <a:spLocks noChangeShapeType="1"/>
              </p:cNvSpPr>
              <p:nvPr/>
            </p:nvSpPr>
            <p:spPr bwMode="auto">
              <a:xfrm>
                <a:off x="2593"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2" name="Line 692"/>
              <p:cNvSpPr>
                <a:spLocks noChangeShapeType="1"/>
              </p:cNvSpPr>
              <p:nvPr/>
            </p:nvSpPr>
            <p:spPr bwMode="auto">
              <a:xfrm>
                <a:off x="2613"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3" name="Line 693"/>
              <p:cNvSpPr>
                <a:spLocks noChangeShapeType="1"/>
              </p:cNvSpPr>
              <p:nvPr/>
            </p:nvSpPr>
            <p:spPr bwMode="auto">
              <a:xfrm>
                <a:off x="2633"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4" name="Line 694"/>
              <p:cNvSpPr>
                <a:spLocks noChangeShapeType="1"/>
              </p:cNvSpPr>
              <p:nvPr/>
            </p:nvSpPr>
            <p:spPr bwMode="auto">
              <a:xfrm>
                <a:off x="2652"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5" name="Line 695"/>
              <p:cNvSpPr>
                <a:spLocks noChangeShapeType="1"/>
              </p:cNvSpPr>
              <p:nvPr/>
            </p:nvSpPr>
            <p:spPr bwMode="auto">
              <a:xfrm>
                <a:off x="2672"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6" name="Line 696"/>
              <p:cNvSpPr>
                <a:spLocks noChangeShapeType="1"/>
              </p:cNvSpPr>
              <p:nvPr/>
            </p:nvSpPr>
            <p:spPr bwMode="auto">
              <a:xfrm>
                <a:off x="2692"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7" name="Line 697"/>
              <p:cNvSpPr>
                <a:spLocks noChangeShapeType="1"/>
              </p:cNvSpPr>
              <p:nvPr/>
            </p:nvSpPr>
            <p:spPr bwMode="auto">
              <a:xfrm>
                <a:off x="271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8" name="Line 698"/>
              <p:cNvSpPr>
                <a:spLocks noChangeShapeType="1"/>
              </p:cNvSpPr>
              <p:nvPr/>
            </p:nvSpPr>
            <p:spPr bwMode="auto">
              <a:xfrm>
                <a:off x="273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099" name="Line 699"/>
              <p:cNvSpPr>
                <a:spLocks noChangeShapeType="1"/>
              </p:cNvSpPr>
              <p:nvPr/>
            </p:nvSpPr>
            <p:spPr bwMode="auto">
              <a:xfrm>
                <a:off x="275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0" name="Line 700"/>
              <p:cNvSpPr>
                <a:spLocks noChangeShapeType="1"/>
              </p:cNvSpPr>
              <p:nvPr/>
            </p:nvSpPr>
            <p:spPr bwMode="auto">
              <a:xfrm>
                <a:off x="2771"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1" name="Line 701"/>
              <p:cNvSpPr>
                <a:spLocks noChangeShapeType="1"/>
              </p:cNvSpPr>
              <p:nvPr/>
            </p:nvSpPr>
            <p:spPr bwMode="auto">
              <a:xfrm>
                <a:off x="2790"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2" name="Line 702"/>
              <p:cNvSpPr>
                <a:spLocks noChangeShapeType="1"/>
              </p:cNvSpPr>
              <p:nvPr/>
            </p:nvSpPr>
            <p:spPr bwMode="auto">
              <a:xfrm>
                <a:off x="2810"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3" name="Line 703"/>
              <p:cNvSpPr>
                <a:spLocks noChangeShapeType="1"/>
              </p:cNvSpPr>
              <p:nvPr/>
            </p:nvSpPr>
            <p:spPr bwMode="auto">
              <a:xfrm>
                <a:off x="2830"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4" name="Line 704"/>
              <p:cNvSpPr>
                <a:spLocks noChangeShapeType="1"/>
              </p:cNvSpPr>
              <p:nvPr/>
            </p:nvSpPr>
            <p:spPr bwMode="auto">
              <a:xfrm>
                <a:off x="2849"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5" name="Line 705"/>
              <p:cNvSpPr>
                <a:spLocks noChangeShapeType="1"/>
              </p:cNvSpPr>
              <p:nvPr/>
            </p:nvSpPr>
            <p:spPr bwMode="auto">
              <a:xfrm>
                <a:off x="2869"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6" name="Line 706"/>
              <p:cNvSpPr>
                <a:spLocks noChangeShapeType="1"/>
              </p:cNvSpPr>
              <p:nvPr/>
            </p:nvSpPr>
            <p:spPr bwMode="auto">
              <a:xfrm>
                <a:off x="2889"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7" name="Line 707"/>
              <p:cNvSpPr>
                <a:spLocks noChangeShapeType="1"/>
              </p:cNvSpPr>
              <p:nvPr/>
            </p:nvSpPr>
            <p:spPr bwMode="auto">
              <a:xfrm>
                <a:off x="290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8" name="Line 708"/>
              <p:cNvSpPr>
                <a:spLocks noChangeShapeType="1"/>
              </p:cNvSpPr>
              <p:nvPr/>
            </p:nvSpPr>
            <p:spPr bwMode="auto">
              <a:xfrm>
                <a:off x="292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09" name="Line 709"/>
              <p:cNvSpPr>
                <a:spLocks noChangeShapeType="1"/>
              </p:cNvSpPr>
              <p:nvPr/>
            </p:nvSpPr>
            <p:spPr bwMode="auto">
              <a:xfrm>
                <a:off x="294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0" name="Line 710"/>
              <p:cNvSpPr>
                <a:spLocks noChangeShapeType="1"/>
              </p:cNvSpPr>
              <p:nvPr/>
            </p:nvSpPr>
            <p:spPr bwMode="auto">
              <a:xfrm>
                <a:off x="2967"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1" name="Line 711"/>
              <p:cNvSpPr>
                <a:spLocks noChangeShapeType="1"/>
              </p:cNvSpPr>
              <p:nvPr/>
            </p:nvSpPr>
            <p:spPr bwMode="auto">
              <a:xfrm>
                <a:off x="2987"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2" name="Line 712"/>
              <p:cNvSpPr>
                <a:spLocks noChangeShapeType="1"/>
              </p:cNvSpPr>
              <p:nvPr/>
            </p:nvSpPr>
            <p:spPr bwMode="auto">
              <a:xfrm>
                <a:off x="3007"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3" name="Line 713"/>
              <p:cNvSpPr>
                <a:spLocks noChangeShapeType="1"/>
              </p:cNvSpPr>
              <p:nvPr/>
            </p:nvSpPr>
            <p:spPr bwMode="auto">
              <a:xfrm>
                <a:off x="3026"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4" name="Line 714"/>
              <p:cNvSpPr>
                <a:spLocks noChangeShapeType="1"/>
              </p:cNvSpPr>
              <p:nvPr/>
            </p:nvSpPr>
            <p:spPr bwMode="auto">
              <a:xfrm>
                <a:off x="3046"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5" name="Line 715"/>
              <p:cNvSpPr>
                <a:spLocks noChangeShapeType="1"/>
              </p:cNvSpPr>
              <p:nvPr/>
            </p:nvSpPr>
            <p:spPr bwMode="auto">
              <a:xfrm>
                <a:off x="3066"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6" name="Line 716"/>
              <p:cNvSpPr>
                <a:spLocks noChangeShapeType="1"/>
              </p:cNvSpPr>
              <p:nvPr/>
            </p:nvSpPr>
            <p:spPr bwMode="auto">
              <a:xfrm>
                <a:off x="3085"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7" name="Line 717"/>
              <p:cNvSpPr>
                <a:spLocks noChangeShapeType="1"/>
              </p:cNvSpPr>
              <p:nvPr/>
            </p:nvSpPr>
            <p:spPr bwMode="auto">
              <a:xfrm>
                <a:off x="3105"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8" name="Line 718"/>
              <p:cNvSpPr>
                <a:spLocks noChangeShapeType="1"/>
              </p:cNvSpPr>
              <p:nvPr/>
            </p:nvSpPr>
            <p:spPr bwMode="auto">
              <a:xfrm>
                <a:off x="3125"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19" name="Line 719"/>
              <p:cNvSpPr>
                <a:spLocks noChangeShapeType="1"/>
              </p:cNvSpPr>
              <p:nvPr/>
            </p:nvSpPr>
            <p:spPr bwMode="auto">
              <a:xfrm>
                <a:off x="3144"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0" name="Line 720"/>
              <p:cNvSpPr>
                <a:spLocks noChangeShapeType="1"/>
              </p:cNvSpPr>
              <p:nvPr/>
            </p:nvSpPr>
            <p:spPr bwMode="auto">
              <a:xfrm>
                <a:off x="3164"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1" name="Line 721"/>
              <p:cNvSpPr>
                <a:spLocks noChangeShapeType="1"/>
              </p:cNvSpPr>
              <p:nvPr/>
            </p:nvSpPr>
            <p:spPr bwMode="auto">
              <a:xfrm>
                <a:off x="3184"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2" name="Line 722"/>
              <p:cNvSpPr>
                <a:spLocks noChangeShapeType="1"/>
              </p:cNvSpPr>
              <p:nvPr/>
            </p:nvSpPr>
            <p:spPr bwMode="auto">
              <a:xfrm>
                <a:off x="3204"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3" name="Line 723"/>
              <p:cNvSpPr>
                <a:spLocks noChangeShapeType="1"/>
              </p:cNvSpPr>
              <p:nvPr/>
            </p:nvSpPr>
            <p:spPr bwMode="auto">
              <a:xfrm>
                <a:off x="3223"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4" name="Line 724"/>
              <p:cNvSpPr>
                <a:spLocks noChangeShapeType="1"/>
              </p:cNvSpPr>
              <p:nvPr/>
            </p:nvSpPr>
            <p:spPr bwMode="auto">
              <a:xfrm>
                <a:off x="3243"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5" name="Line 725"/>
              <p:cNvSpPr>
                <a:spLocks noChangeShapeType="1"/>
              </p:cNvSpPr>
              <p:nvPr/>
            </p:nvSpPr>
            <p:spPr bwMode="auto">
              <a:xfrm>
                <a:off x="3263"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6" name="Line 726"/>
              <p:cNvSpPr>
                <a:spLocks noChangeShapeType="1"/>
              </p:cNvSpPr>
              <p:nvPr/>
            </p:nvSpPr>
            <p:spPr bwMode="auto">
              <a:xfrm>
                <a:off x="3282"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7" name="Line 727"/>
              <p:cNvSpPr>
                <a:spLocks noChangeShapeType="1"/>
              </p:cNvSpPr>
              <p:nvPr/>
            </p:nvSpPr>
            <p:spPr bwMode="auto">
              <a:xfrm>
                <a:off x="3302"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8" name="Line 728"/>
              <p:cNvSpPr>
                <a:spLocks noChangeShapeType="1"/>
              </p:cNvSpPr>
              <p:nvPr/>
            </p:nvSpPr>
            <p:spPr bwMode="auto">
              <a:xfrm>
                <a:off x="3322" y="2074"/>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29" name="Line 729"/>
              <p:cNvSpPr>
                <a:spLocks noChangeShapeType="1"/>
              </p:cNvSpPr>
              <p:nvPr/>
            </p:nvSpPr>
            <p:spPr bwMode="auto">
              <a:xfrm>
                <a:off x="334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0" name="Line 730"/>
              <p:cNvSpPr>
                <a:spLocks noChangeShapeType="1"/>
              </p:cNvSpPr>
              <p:nvPr/>
            </p:nvSpPr>
            <p:spPr bwMode="auto">
              <a:xfrm>
                <a:off x="336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1" name="Line 731"/>
              <p:cNvSpPr>
                <a:spLocks noChangeShapeType="1"/>
              </p:cNvSpPr>
              <p:nvPr/>
            </p:nvSpPr>
            <p:spPr bwMode="auto">
              <a:xfrm>
                <a:off x="3381"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2" name="Line 732"/>
              <p:cNvSpPr>
                <a:spLocks noChangeShapeType="1"/>
              </p:cNvSpPr>
              <p:nvPr/>
            </p:nvSpPr>
            <p:spPr bwMode="auto">
              <a:xfrm>
                <a:off x="3400"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3" name="Line 733"/>
              <p:cNvSpPr>
                <a:spLocks noChangeShapeType="1"/>
              </p:cNvSpPr>
              <p:nvPr/>
            </p:nvSpPr>
            <p:spPr bwMode="auto">
              <a:xfrm>
                <a:off x="3420"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4" name="Line 734"/>
              <p:cNvSpPr>
                <a:spLocks noChangeShapeType="1"/>
              </p:cNvSpPr>
              <p:nvPr/>
            </p:nvSpPr>
            <p:spPr bwMode="auto">
              <a:xfrm>
                <a:off x="3440"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5" name="Line 735"/>
              <p:cNvSpPr>
                <a:spLocks noChangeShapeType="1"/>
              </p:cNvSpPr>
              <p:nvPr/>
            </p:nvSpPr>
            <p:spPr bwMode="auto">
              <a:xfrm>
                <a:off x="3459"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6" name="Line 736"/>
              <p:cNvSpPr>
                <a:spLocks noChangeShapeType="1"/>
              </p:cNvSpPr>
              <p:nvPr/>
            </p:nvSpPr>
            <p:spPr bwMode="auto">
              <a:xfrm>
                <a:off x="3479"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7" name="Line 737"/>
              <p:cNvSpPr>
                <a:spLocks noChangeShapeType="1"/>
              </p:cNvSpPr>
              <p:nvPr/>
            </p:nvSpPr>
            <p:spPr bwMode="auto">
              <a:xfrm>
                <a:off x="3499"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8" name="Line 738"/>
              <p:cNvSpPr>
                <a:spLocks noChangeShapeType="1"/>
              </p:cNvSpPr>
              <p:nvPr/>
            </p:nvSpPr>
            <p:spPr bwMode="auto">
              <a:xfrm>
                <a:off x="351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39" name="Line 739"/>
              <p:cNvSpPr>
                <a:spLocks noChangeShapeType="1"/>
              </p:cNvSpPr>
              <p:nvPr/>
            </p:nvSpPr>
            <p:spPr bwMode="auto">
              <a:xfrm>
                <a:off x="353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0" name="Line 740"/>
              <p:cNvSpPr>
                <a:spLocks noChangeShapeType="1"/>
              </p:cNvSpPr>
              <p:nvPr/>
            </p:nvSpPr>
            <p:spPr bwMode="auto">
              <a:xfrm>
                <a:off x="3558"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1" name="Line 741"/>
              <p:cNvSpPr>
                <a:spLocks noChangeShapeType="1"/>
              </p:cNvSpPr>
              <p:nvPr/>
            </p:nvSpPr>
            <p:spPr bwMode="auto">
              <a:xfrm>
                <a:off x="3577"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2" name="Line 742"/>
              <p:cNvSpPr>
                <a:spLocks noChangeShapeType="1"/>
              </p:cNvSpPr>
              <p:nvPr/>
            </p:nvSpPr>
            <p:spPr bwMode="auto">
              <a:xfrm>
                <a:off x="3597"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3" name="Line 743"/>
              <p:cNvSpPr>
                <a:spLocks noChangeShapeType="1"/>
              </p:cNvSpPr>
              <p:nvPr/>
            </p:nvSpPr>
            <p:spPr bwMode="auto">
              <a:xfrm>
                <a:off x="3617" y="2074"/>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4" name="Line 744"/>
              <p:cNvSpPr>
                <a:spLocks noChangeShapeType="1"/>
              </p:cNvSpPr>
              <p:nvPr/>
            </p:nvSpPr>
            <p:spPr bwMode="auto">
              <a:xfrm>
                <a:off x="2101"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5" name="Line 745"/>
              <p:cNvSpPr>
                <a:spLocks noChangeShapeType="1"/>
              </p:cNvSpPr>
              <p:nvPr/>
            </p:nvSpPr>
            <p:spPr bwMode="auto">
              <a:xfrm>
                <a:off x="2121"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6" name="Line 746"/>
              <p:cNvSpPr>
                <a:spLocks noChangeShapeType="1"/>
              </p:cNvSpPr>
              <p:nvPr/>
            </p:nvSpPr>
            <p:spPr bwMode="auto">
              <a:xfrm>
                <a:off x="2141"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7" name="Line 747"/>
              <p:cNvSpPr>
                <a:spLocks noChangeShapeType="1"/>
              </p:cNvSpPr>
              <p:nvPr/>
            </p:nvSpPr>
            <p:spPr bwMode="auto">
              <a:xfrm>
                <a:off x="2160"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8" name="Line 748"/>
              <p:cNvSpPr>
                <a:spLocks noChangeShapeType="1"/>
              </p:cNvSpPr>
              <p:nvPr/>
            </p:nvSpPr>
            <p:spPr bwMode="auto">
              <a:xfrm>
                <a:off x="2180"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49" name="Line 749"/>
              <p:cNvSpPr>
                <a:spLocks noChangeShapeType="1"/>
              </p:cNvSpPr>
              <p:nvPr/>
            </p:nvSpPr>
            <p:spPr bwMode="auto">
              <a:xfrm>
                <a:off x="2200"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0" name="Line 750"/>
              <p:cNvSpPr>
                <a:spLocks noChangeShapeType="1"/>
              </p:cNvSpPr>
              <p:nvPr/>
            </p:nvSpPr>
            <p:spPr bwMode="auto">
              <a:xfrm>
                <a:off x="2219"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1" name="Line 751"/>
              <p:cNvSpPr>
                <a:spLocks noChangeShapeType="1"/>
              </p:cNvSpPr>
              <p:nvPr/>
            </p:nvSpPr>
            <p:spPr bwMode="auto">
              <a:xfrm>
                <a:off x="2239"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2" name="Line 752"/>
              <p:cNvSpPr>
                <a:spLocks noChangeShapeType="1"/>
              </p:cNvSpPr>
              <p:nvPr/>
            </p:nvSpPr>
            <p:spPr bwMode="auto">
              <a:xfrm>
                <a:off x="2259"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3" name="Line 753"/>
              <p:cNvSpPr>
                <a:spLocks noChangeShapeType="1"/>
              </p:cNvSpPr>
              <p:nvPr/>
            </p:nvSpPr>
            <p:spPr bwMode="auto">
              <a:xfrm>
                <a:off x="2278"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4" name="Line 754"/>
              <p:cNvSpPr>
                <a:spLocks noChangeShapeType="1"/>
              </p:cNvSpPr>
              <p:nvPr/>
            </p:nvSpPr>
            <p:spPr bwMode="auto">
              <a:xfrm>
                <a:off x="2298"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5" name="Line 755"/>
              <p:cNvSpPr>
                <a:spLocks noChangeShapeType="1"/>
              </p:cNvSpPr>
              <p:nvPr/>
            </p:nvSpPr>
            <p:spPr bwMode="auto">
              <a:xfrm>
                <a:off x="2318"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6" name="Line 756"/>
              <p:cNvSpPr>
                <a:spLocks noChangeShapeType="1"/>
              </p:cNvSpPr>
              <p:nvPr/>
            </p:nvSpPr>
            <p:spPr bwMode="auto">
              <a:xfrm>
                <a:off x="2338" y="1818"/>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7" name="Line 757"/>
              <p:cNvSpPr>
                <a:spLocks noChangeShapeType="1"/>
              </p:cNvSpPr>
              <p:nvPr/>
            </p:nvSpPr>
            <p:spPr bwMode="auto">
              <a:xfrm>
                <a:off x="2357"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8" name="Line 758"/>
              <p:cNvSpPr>
                <a:spLocks noChangeShapeType="1"/>
              </p:cNvSpPr>
              <p:nvPr/>
            </p:nvSpPr>
            <p:spPr bwMode="auto">
              <a:xfrm>
                <a:off x="2377"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59" name="Line 759"/>
              <p:cNvSpPr>
                <a:spLocks noChangeShapeType="1"/>
              </p:cNvSpPr>
              <p:nvPr/>
            </p:nvSpPr>
            <p:spPr bwMode="auto">
              <a:xfrm>
                <a:off x="2397" y="1818"/>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0" name="Line 760"/>
              <p:cNvSpPr>
                <a:spLocks noChangeShapeType="1"/>
              </p:cNvSpPr>
              <p:nvPr/>
            </p:nvSpPr>
            <p:spPr bwMode="auto">
              <a:xfrm>
                <a:off x="2416"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1" name="Line 761"/>
              <p:cNvSpPr>
                <a:spLocks noChangeShapeType="1"/>
              </p:cNvSpPr>
              <p:nvPr/>
            </p:nvSpPr>
            <p:spPr bwMode="auto">
              <a:xfrm>
                <a:off x="2436"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2" name="Line 762"/>
              <p:cNvSpPr>
                <a:spLocks noChangeShapeType="1"/>
              </p:cNvSpPr>
              <p:nvPr/>
            </p:nvSpPr>
            <p:spPr bwMode="auto">
              <a:xfrm>
                <a:off x="2456" y="1818"/>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3" name="Line 763"/>
              <p:cNvSpPr>
                <a:spLocks noChangeShapeType="1"/>
              </p:cNvSpPr>
              <p:nvPr/>
            </p:nvSpPr>
            <p:spPr bwMode="auto">
              <a:xfrm>
                <a:off x="2475"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4" name="Line 764"/>
              <p:cNvSpPr>
                <a:spLocks noChangeShapeType="1"/>
              </p:cNvSpPr>
              <p:nvPr/>
            </p:nvSpPr>
            <p:spPr bwMode="auto">
              <a:xfrm>
                <a:off x="2495"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5" name="Line 765"/>
              <p:cNvSpPr>
                <a:spLocks noChangeShapeType="1"/>
              </p:cNvSpPr>
              <p:nvPr/>
            </p:nvSpPr>
            <p:spPr bwMode="auto">
              <a:xfrm>
                <a:off x="2515"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6" name="Line 766"/>
              <p:cNvSpPr>
                <a:spLocks noChangeShapeType="1"/>
              </p:cNvSpPr>
              <p:nvPr/>
            </p:nvSpPr>
            <p:spPr bwMode="auto">
              <a:xfrm>
                <a:off x="2534"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7" name="Line 767"/>
              <p:cNvSpPr>
                <a:spLocks noChangeShapeType="1"/>
              </p:cNvSpPr>
              <p:nvPr/>
            </p:nvSpPr>
            <p:spPr bwMode="auto">
              <a:xfrm>
                <a:off x="2554"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8" name="Line 768"/>
              <p:cNvSpPr>
                <a:spLocks noChangeShapeType="1"/>
              </p:cNvSpPr>
              <p:nvPr/>
            </p:nvSpPr>
            <p:spPr bwMode="auto">
              <a:xfrm>
                <a:off x="2574"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69" name="Line 769"/>
              <p:cNvSpPr>
                <a:spLocks noChangeShapeType="1"/>
              </p:cNvSpPr>
              <p:nvPr/>
            </p:nvSpPr>
            <p:spPr bwMode="auto">
              <a:xfrm>
                <a:off x="2593"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0" name="Line 770"/>
              <p:cNvSpPr>
                <a:spLocks noChangeShapeType="1"/>
              </p:cNvSpPr>
              <p:nvPr/>
            </p:nvSpPr>
            <p:spPr bwMode="auto">
              <a:xfrm>
                <a:off x="2613"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1" name="Line 771"/>
              <p:cNvSpPr>
                <a:spLocks noChangeShapeType="1"/>
              </p:cNvSpPr>
              <p:nvPr/>
            </p:nvSpPr>
            <p:spPr bwMode="auto">
              <a:xfrm>
                <a:off x="2633"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2" name="Line 772"/>
              <p:cNvSpPr>
                <a:spLocks noChangeShapeType="1"/>
              </p:cNvSpPr>
              <p:nvPr/>
            </p:nvSpPr>
            <p:spPr bwMode="auto">
              <a:xfrm>
                <a:off x="2652"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3" name="Line 773"/>
              <p:cNvSpPr>
                <a:spLocks noChangeShapeType="1"/>
              </p:cNvSpPr>
              <p:nvPr/>
            </p:nvSpPr>
            <p:spPr bwMode="auto">
              <a:xfrm>
                <a:off x="2672"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4" name="Line 774"/>
              <p:cNvSpPr>
                <a:spLocks noChangeShapeType="1"/>
              </p:cNvSpPr>
              <p:nvPr/>
            </p:nvSpPr>
            <p:spPr bwMode="auto">
              <a:xfrm>
                <a:off x="2692"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5" name="Line 775"/>
              <p:cNvSpPr>
                <a:spLocks noChangeShapeType="1"/>
              </p:cNvSpPr>
              <p:nvPr/>
            </p:nvSpPr>
            <p:spPr bwMode="auto">
              <a:xfrm>
                <a:off x="2711"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6" name="Line 776"/>
              <p:cNvSpPr>
                <a:spLocks noChangeShapeType="1"/>
              </p:cNvSpPr>
              <p:nvPr/>
            </p:nvSpPr>
            <p:spPr bwMode="auto">
              <a:xfrm>
                <a:off x="2731"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7" name="Line 777"/>
              <p:cNvSpPr>
                <a:spLocks noChangeShapeType="1"/>
              </p:cNvSpPr>
              <p:nvPr/>
            </p:nvSpPr>
            <p:spPr bwMode="auto">
              <a:xfrm>
                <a:off x="2751"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8" name="Line 778"/>
              <p:cNvSpPr>
                <a:spLocks noChangeShapeType="1"/>
              </p:cNvSpPr>
              <p:nvPr/>
            </p:nvSpPr>
            <p:spPr bwMode="auto">
              <a:xfrm>
                <a:off x="2771" y="1818"/>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79" name="Line 779"/>
              <p:cNvSpPr>
                <a:spLocks noChangeShapeType="1"/>
              </p:cNvSpPr>
              <p:nvPr/>
            </p:nvSpPr>
            <p:spPr bwMode="auto">
              <a:xfrm>
                <a:off x="2790"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0" name="Line 780"/>
              <p:cNvSpPr>
                <a:spLocks noChangeShapeType="1"/>
              </p:cNvSpPr>
              <p:nvPr/>
            </p:nvSpPr>
            <p:spPr bwMode="auto">
              <a:xfrm>
                <a:off x="2810"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1" name="Line 781"/>
              <p:cNvSpPr>
                <a:spLocks noChangeShapeType="1"/>
              </p:cNvSpPr>
              <p:nvPr/>
            </p:nvSpPr>
            <p:spPr bwMode="auto">
              <a:xfrm>
                <a:off x="2830" y="1818"/>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2" name="Line 782"/>
              <p:cNvSpPr>
                <a:spLocks noChangeShapeType="1"/>
              </p:cNvSpPr>
              <p:nvPr/>
            </p:nvSpPr>
            <p:spPr bwMode="auto">
              <a:xfrm>
                <a:off x="2849"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3" name="Line 783"/>
              <p:cNvSpPr>
                <a:spLocks noChangeShapeType="1"/>
              </p:cNvSpPr>
              <p:nvPr/>
            </p:nvSpPr>
            <p:spPr bwMode="auto">
              <a:xfrm>
                <a:off x="2869"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4" name="Line 784"/>
              <p:cNvSpPr>
                <a:spLocks noChangeShapeType="1"/>
              </p:cNvSpPr>
              <p:nvPr/>
            </p:nvSpPr>
            <p:spPr bwMode="auto">
              <a:xfrm>
                <a:off x="2889" y="1818"/>
                <a:ext cx="3"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5" name="Line 785"/>
              <p:cNvSpPr>
                <a:spLocks noChangeShapeType="1"/>
              </p:cNvSpPr>
              <p:nvPr/>
            </p:nvSpPr>
            <p:spPr bwMode="auto">
              <a:xfrm>
                <a:off x="2908"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6" name="Line 786"/>
              <p:cNvSpPr>
                <a:spLocks noChangeShapeType="1"/>
              </p:cNvSpPr>
              <p:nvPr/>
            </p:nvSpPr>
            <p:spPr bwMode="auto">
              <a:xfrm>
                <a:off x="2928"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7" name="Line 787"/>
              <p:cNvSpPr>
                <a:spLocks noChangeShapeType="1"/>
              </p:cNvSpPr>
              <p:nvPr/>
            </p:nvSpPr>
            <p:spPr bwMode="auto">
              <a:xfrm>
                <a:off x="2948" y="1818"/>
                <a:ext cx="4" cy="1"/>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grpSp>
        <p:sp>
          <p:nvSpPr>
            <p:cNvPr id="103188" name="Line 788"/>
            <p:cNvSpPr>
              <a:spLocks noChangeShapeType="1"/>
            </p:cNvSpPr>
            <p:nvPr/>
          </p:nvSpPr>
          <p:spPr bwMode="auto">
            <a:xfrm>
              <a:off x="2955"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89" name="Line 789"/>
            <p:cNvSpPr>
              <a:spLocks noChangeShapeType="1"/>
            </p:cNvSpPr>
            <p:nvPr/>
          </p:nvSpPr>
          <p:spPr bwMode="auto">
            <a:xfrm>
              <a:off x="2983"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0" name="Line 790"/>
            <p:cNvSpPr>
              <a:spLocks noChangeShapeType="1"/>
            </p:cNvSpPr>
            <p:nvPr/>
          </p:nvSpPr>
          <p:spPr bwMode="auto">
            <a:xfrm>
              <a:off x="3012"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1" name="Line 791"/>
            <p:cNvSpPr>
              <a:spLocks noChangeShapeType="1"/>
            </p:cNvSpPr>
            <p:nvPr/>
          </p:nvSpPr>
          <p:spPr bwMode="auto">
            <a:xfrm>
              <a:off x="3039"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2" name="Line 792"/>
            <p:cNvSpPr>
              <a:spLocks noChangeShapeType="1"/>
            </p:cNvSpPr>
            <p:nvPr/>
          </p:nvSpPr>
          <p:spPr bwMode="auto">
            <a:xfrm>
              <a:off x="3068"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3" name="Line 793"/>
            <p:cNvSpPr>
              <a:spLocks noChangeShapeType="1"/>
            </p:cNvSpPr>
            <p:nvPr/>
          </p:nvSpPr>
          <p:spPr bwMode="auto">
            <a:xfrm>
              <a:off x="3097" y="2064"/>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4" name="Line 794"/>
            <p:cNvSpPr>
              <a:spLocks noChangeShapeType="1"/>
            </p:cNvSpPr>
            <p:nvPr/>
          </p:nvSpPr>
          <p:spPr bwMode="auto">
            <a:xfrm>
              <a:off x="3124" y="2064"/>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5" name="Line 795"/>
            <p:cNvSpPr>
              <a:spLocks noChangeShapeType="1"/>
            </p:cNvSpPr>
            <p:nvPr/>
          </p:nvSpPr>
          <p:spPr bwMode="auto">
            <a:xfrm>
              <a:off x="3152"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6" name="Line 796"/>
            <p:cNvSpPr>
              <a:spLocks noChangeShapeType="1"/>
            </p:cNvSpPr>
            <p:nvPr/>
          </p:nvSpPr>
          <p:spPr bwMode="auto">
            <a:xfrm>
              <a:off x="3181"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7" name="Line 797"/>
            <p:cNvSpPr>
              <a:spLocks noChangeShapeType="1"/>
            </p:cNvSpPr>
            <p:nvPr/>
          </p:nvSpPr>
          <p:spPr bwMode="auto">
            <a:xfrm>
              <a:off x="3208"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8" name="Line 798"/>
            <p:cNvSpPr>
              <a:spLocks noChangeShapeType="1"/>
            </p:cNvSpPr>
            <p:nvPr/>
          </p:nvSpPr>
          <p:spPr bwMode="auto">
            <a:xfrm>
              <a:off x="3237"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199" name="Line 799"/>
            <p:cNvSpPr>
              <a:spLocks noChangeShapeType="1"/>
            </p:cNvSpPr>
            <p:nvPr/>
          </p:nvSpPr>
          <p:spPr bwMode="auto">
            <a:xfrm>
              <a:off x="3265"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0" name="Line 800"/>
            <p:cNvSpPr>
              <a:spLocks noChangeShapeType="1"/>
            </p:cNvSpPr>
            <p:nvPr/>
          </p:nvSpPr>
          <p:spPr bwMode="auto">
            <a:xfrm>
              <a:off x="3294" y="2064"/>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1" name="Line 801"/>
            <p:cNvSpPr>
              <a:spLocks noChangeShapeType="1"/>
            </p:cNvSpPr>
            <p:nvPr/>
          </p:nvSpPr>
          <p:spPr bwMode="auto">
            <a:xfrm>
              <a:off x="3321"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2" name="Line 802"/>
            <p:cNvSpPr>
              <a:spLocks noChangeShapeType="1"/>
            </p:cNvSpPr>
            <p:nvPr/>
          </p:nvSpPr>
          <p:spPr bwMode="auto">
            <a:xfrm>
              <a:off x="3350"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3" name="Line 803"/>
            <p:cNvSpPr>
              <a:spLocks noChangeShapeType="1"/>
            </p:cNvSpPr>
            <p:nvPr/>
          </p:nvSpPr>
          <p:spPr bwMode="auto">
            <a:xfrm>
              <a:off x="3379" y="2064"/>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4" name="Line 804"/>
            <p:cNvSpPr>
              <a:spLocks noChangeShapeType="1"/>
            </p:cNvSpPr>
            <p:nvPr/>
          </p:nvSpPr>
          <p:spPr bwMode="auto">
            <a:xfrm>
              <a:off x="3406"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5" name="Line 805"/>
            <p:cNvSpPr>
              <a:spLocks noChangeShapeType="1"/>
            </p:cNvSpPr>
            <p:nvPr/>
          </p:nvSpPr>
          <p:spPr bwMode="auto">
            <a:xfrm>
              <a:off x="3434"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6" name="Line 806"/>
            <p:cNvSpPr>
              <a:spLocks noChangeShapeType="1"/>
            </p:cNvSpPr>
            <p:nvPr/>
          </p:nvSpPr>
          <p:spPr bwMode="auto">
            <a:xfrm>
              <a:off x="3463" y="2064"/>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7" name="Line 807"/>
            <p:cNvSpPr>
              <a:spLocks noChangeShapeType="1"/>
            </p:cNvSpPr>
            <p:nvPr/>
          </p:nvSpPr>
          <p:spPr bwMode="auto">
            <a:xfrm>
              <a:off x="3490"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8" name="Line 808"/>
            <p:cNvSpPr>
              <a:spLocks noChangeShapeType="1"/>
            </p:cNvSpPr>
            <p:nvPr/>
          </p:nvSpPr>
          <p:spPr bwMode="auto">
            <a:xfrm>
              <a:off x="3519"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09" name="Line 809"/>
            <p:cNvSpPr>
              <a:spLocks noChangeShapeType="1"/>
            </p:cNvSpPr>
            <p:nvPr/>
          </p:nvSpPr>
          <p:spPr bwMode="auto">
            <a:xfrm>
              <a:off x="3548" y="2064"/>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0" name="Line 810"/>
            <p:cNvSpPr>
              <a:spLocks noChangeShapeType="1"/>
            </p:cNvSpPr>
            <p:nvPr/>
          </p:nvSpPr>
          <p:spPr bwMode="auto">
            <a:xfrm>
              <a:off x="3575"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1" name="Line 811"/>
            <p:cNvSpPr>
              <a:spLocks noChangeShapeType="1"/>
            </p:cNvSpPr>
            <p:nvPr/>
          </p:nvSpPr>
          <p:spPr bwMode="auto">
            <a:xfrm>
              <a:off x="3603"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2" name="Line 812"/>
            <p:cNvSpPr>
              <a:spLocks noChangeShapeType="1"/>
            </p:cNvSpPr>
            <p:nvPr/>
          </p:nvSpPr>
          <p:spPr bwMode="auto">
            <a:xfrm>
              <a:off x="3632"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3" name="Line 813"/>
            <p:cNvSpPr>
              <a:spLocks noChangeShapeType="1"/>
            </p:cNvSpPr>
            <p:nvPr/>
          </p:nvSpPr>
          <p:spPr bwMode="auto">
            <a:xfrm>
              <a:off x="3659"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4" name="Line 814"/>
            <p:cNvSpPr>
              <a:spLocks noChangeShapeType="1"/>
            </p:cNvSpPr>
            <p:nvPr/>
          </p:nvSpPr>
          <p:spPr bwMode="auto">
            <a:xfrm>
              <a:off x="3688"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5" name="Line 815"/>
            <p:cNvSpPr>
              <a:spLocks noChangeShapeType="1"/>
            </p:cNvSpPr>
            <p:nvPr/>
          </p:nvSpPr>
          <p:spPr bwMode="auto">
            <a:xfrm>
              <a:off x="3717" y="2064"/>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6" name="Line 816"/>
            <p:cNvSpPr>
              <a:spLocks noChangeShapeType="1"/>
            </p:cNvSpPr>
            <p:nvPr/>
          </p:nvSpPr>
          <p:spPr bwMode="auto">
            <a:xfrm>
              <a:off x="3744" y="2064"/>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7" name="Line 817"/>
            <p:cNvSpPr>
              <a:spLocks noChangeShapeType="1"/>
            </p:cNvSpPr>
            <p:nvPr/>
          </p:nvSpPr>
          <p:spPr bwMode="auto">
            <a:xfrm>
              <a:off x="3772"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8" name="Line 818"/>
            <p:cNvSpPr>
              <a:spLocks noChangeShapeType="1"/>
            </p:cNvSpPr>
            <p:nvPr/>
          </p:nvSpPr>
          <p:spPr bwMode="auto">
            <a:xfrm>
              <a:off x="3801"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19" name="Line 819"/>
            <p:cNvSpPr>
              <a:spLocks noChangeShapeType="1"/>
            </p:cNvSpPr>
            <p:nvPr/>
          </p:nvSpPr>
          <p:spPr bwMode="auto">
            <a:xfrm>
              <a:off x="3828"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0" name="Line 820"/>
            <p:cNvSpPr>
              <a:spLocks noChangeShapeType="1"/>
            </p:cNvSpPr>
            <p:nvPr/>
          </p:nvSpPr>
          <p:spPr bwMode="auto">
            <a:xfrm>
              <a:off x="3857"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1" name="Line 821"/>
            <p:cNvSpPr>
              <a:spLocks noChangeShapeType="1"/>
            </p:cNvSpPr>
            <p:nvPr/>
          </p:nvSpPr>
          <p:spPr bwMode="auto">
            <a:xfrm>
              <a:off x="3885" y="2064"/>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2" name="Line 822"/>
            <p:cNvSpPr>
              <a:spLocks noChangeShapeType="1"/>
            </p:cNvSpPr>
            <p:nvPr/>
          </p:nvSpPr>
          <p:spPr bwMode="auto">
            <a:xfrm>
              <a:off x="1715"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3" name="Line 823"/>
            <p:cNvSpPr>
              <a:spLocks noChangeShapeType="1"/>
            </p:cNvSpPr>
            <p:nvPr/>
          </p:nvSpPr>
          <p:spPr bwMode="auto">
            <a:xfrm>
              <a:off x="1743"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4" name="Line 824"/>
            <p:cNvSpPr>
              <a:spLocks noChangeShapeType="1"/>
            </p:cNvSpPr>
            <p:nvPr/>
          </p:nvSpPr>
          <p:spPr bwMode="auto">
            <a:xfrm>
              <a:off x="1772"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5" name="Line 825"/>
            <p:cNvSpPr>
              <a:spLocks noChangeShapeType="1"/>
            </p:cNvSpPr>
            <p:nvPr/>
          </p:nvSpPr>
          <p:spPr bwMode="auto">
            <a:xfrm>
              <a:off x="1799"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6" name="Line 826"/>
            <p:cNvSpPr>
              <a:spLocks noChangeShapeType="1"/>
            </p:cNvSpPr>
            <p:nvPr/>
          </p:nvSpPr>
          <p:spPr bwMode="auto">
            <a:xfrm>
              <a:off x="1828"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7" name="Line 827"/>
            <p:cNvSpPr>
              <a:spLocks noChangeShapeType="1"/>
            </p:cNvSpPr>
            <p:nvPr/>
          </p:nvSpPr>
          <p:spPr bwMode="auto">
            <a:xfrm>
              <a:off x="1857"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8" name="Line 828"/>
            <p:cNvSpPr>
              <a:spLocks noChangeShapeType="1"/>
            </p:cNvSpPr>
            <p:nvPr/>
          </p:nvSpPr>
          <p:spPr bwMode="auto">
            <a:xfrm>
              <a:off x="1884"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29" name="Line 829"/>
            <p:cNvSpPr>
              <a:spLocks noChangeShapeType="1"/>
            </p:cNvSpPr>
            <p:nvPr/>
          </p:nvSpPr>
          <p:spPr bwMode="auto">
            <a:xfrm>
              <a:off x="1912"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0" name="Line 830"/>
            <p:cNvSpPr>
              <a:spLocks noChangeShapeType="1"/>
            </p:cNvSpPr>
            <p:nvPr/>
          </p:nvSpPr>
          <p:spPr bwMode="auto">
            <a:xfrm>
              <a:off x="1941"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1" name="Line 831"/>
            <p:cNvSpPr>
              <a:spLocks noChangeShapeType="1"/>
            </p:cNvSpPr>
            <p:nvPr/>
          </p:nvSpPr>
          <p:spPr bwMode="auto">
            <a:xfrm>
              <a:off x="1968"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2" name="Line 832"/>
            <p:cNvSpPr>
              <a:spLocks noChangeShapeType="1"/>
            </p:cNvSpPr>
            <p:nvPr/>
          </p:nvSpPr>
          <p:spPr bwMode="auto">
            <a:xfrm>
              <a:off x="1997"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3" name="Line 833"/>
            <p:cNvSpPr>
              <a:spLocks noChangeShapeType="1"/>
            </p:cNvSpPr>
            <p:nvPr/>
          </p:nvSpPr>
          <p:spPr bwMode="auto">
            <a:xfrm>
              <a:off x="2026"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4" name="Line 834"/>
            <p:cNvSpPr>
              <a:spLocks noChangeShapeType="1"/>
            </p:cNvSpPr>
            <p:nvPr/>
          </p:nvSpPr>
          <p:spPr bwMode="auto">
            <a:xfrm>
              <a:off x="2054"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5" name="Line 835"/>
            <p:cNvSpPr>
              <a:spLocks noChangeShapeType="1"/>
            </p:cNvSpPr>
            <p:nvPr/>
          </p:nvSpPr>
          <p:spPr bwMode="auto">
            <a:xfrm>
              <a:off x="2081"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6" name="Line 836"/>
            <p:cNvSpPr>
              <a:spLocks noChangeShapeType="1"/>
            </p:cNvSpPr>
            <p:nvPr/>
          </p:nvSpPr>
          <p:spPr bwMode="auto">
            <a:xfrm>
              <a:off x="2110"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7" name="Line 837"/>
            <p:cNvSpPr>
              <a:spLocks noChangeShapeType="1"/>
            </p:cNvSpPr>
            <p:nvPr/>
          </p:nvSpPr>
          <p:spPr bwMode="auto">
            <a:xfrm>
              <a:off x="2139"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8" name="Line 838"/>
            <p:cNvSpPr>
              <a:spLocks noChangeShapeType="1"/>
            </p:cNvSpPr>
            <p:nvPr/>
          </p:nvSpPr>
          <p:spPr bwMode="auto">
            <a:xfrm>
              <a:off x="2166"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39" name="Line 839"/>
            <p:cNvSpPr>
              <a:spLocks noChangeShapeType="1"/>
            </p:cNvSpPr>
            <p:nvPr/>
          </p:nvSpPr>
          <p:spPr bwMode="auto">
            <a:xfrm>
              <a:off x="2194"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0" name="Line 840"/>
            <p:cNvSpPr>
              <a:spLocks noChangeShapeType="1"/>
            </p:cNvSpPr>
            <p:nvPr/>
          </p:nvSpPr>
          <p:spPr bwMode="auto">
            <a:xfrm>
              <a:off x="2223"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1" name="Line 841"/>
            <p:cNvSpPr>
              <a:spLocks noChangeShapeType="1"/>
            </p:cNvSpPr>
            <p:nvPr/>
          </p:nvSpPr>
          <p:spPr bwMode="auto">
            <a:xfrm>
              <a:off x="2250"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2" name="Line 842"/>
            <p:cNvSpPr>
              <a:spLocks noChangeShapeType="1"/>
            </p:cNvSpPr>
            <p:nvPr/>
          </p:nvSpPr>
          <p:spPr bwMode="auto">
            <a:xfrm>
              <a:off x="2279"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3" name="Line 843"/>
            <p:cNvSpPr>
              <a:spLocks noChangeShapeType="1"/>
            </p:cNvSpPr>
            <p:nvPr/>
          </p:nvSpPr>
          <p:spPr bwMode="auto">
            <a:xfrm>
              <a:off x="2308"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4" name="Line 844"/>
            <p:cNvSpPr>
              <a:spLocks noChangeShapeType="1"/>
            </p:cNvSpPr>
            <p:nvPr/>
          </p:nvSpPr>
          <p:spPr bwMode="auto">
            <a:xfrm>
              <a:off x="2335"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5" name="Line 845"/>
            <p:cNvSpPr>
              <a:spLocks noChangeShapeType="1"/>
            </p:cNvSpPr>
            <p:nvPr/>
          </p:nvSpPr>
          <p:spPr bwMode="auto">
            <a:xfrm>
              <a:off x="2363"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6" name="Line 846"/>
            <p:cNvSpPr>
              <a:spLocks noChangeShapeType="1"/>
            </p:cNvSpPr>
            <p:nvPr/>
          </p:nvSpPr>
          <p:spPr bwMode="auto">
            <a:xfrm>
              <a:off x="2392"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7" name="Line 847"/>
            <p:cNvSpPr>
              <a:spLocks noChangeShapeType="1"/>
            </p:cNvSpPr>
            <p:nvPr/>
          </p:nvSpPr>
          <p:spPr bwMode="auto">
            <a:xfrm>
              <a:off x="2419"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8" name="Line 848"/>
            <p:cNvSpPr>
              <a:spLocks noChangeShapeType="1"/>
            </p:cNvSpPr>
            <p:nvPr/>
          </p:nvSpPr>
          <p:spPr bwMode="auto">
            <a:xfrm>
              <a:off x="2448"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49" name="Line 849"/>
            <p:cNvSpPr>
              <a:spLocks noChangeShapeType="1"/>
            </p:cNvSpPr>
            <p:nvPr/>
          </p:nvSpPr>
          <p:spPr bwMode="auto">
            <a:xfrm>
              <a:off x="2477"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0" name="Line 850"/>
            <p:cNvSpPr>
              <a:spLocks noChangeShapeType="1"/>
            </p:cNvSpPr>
            <p:nvPr/>
          </p:nvSpPr>
          <p:spPr bwMode="auto">
            <a:xfrm>
              <a:off x="2504"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1" name="Line 851"/>
            <p:cNvSpPr>
              <a:spLocks noChangeShapeType="1"/>
            </p:cNvSpPr>
            <p:nvPr/>
          </p:nvSpPr>
          <p:spPr bwMode="auto">
            <a:xfrm>
              <a:off x="2532"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2" name="Line 852"/>
            <p:cNvSpPr>
              <a:spLocks noChangeShapeType="1"/>
            </p:cNvSpPr>
            <p:nvPr/>
          </p:nvSpPr>
          <p:spPr bwMode="auto">
            <a:xfrm>
              <a:off x="2561"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3" name="Line 853"/>
            <p:cNvSpPr>
              <a:spLocks noChangeShapeType="1"/>
            </p:cNvSpPr>
            <p:nvPr/>
          </p:nvSpPr>
          <p:spPr bwMode="auto">
            <a:xfrm>
              <a:off x="2588"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4" name="Line 854"/>
            <p:cNvSpPr>
              <a:spLocks noChangeShapeType="1"/>
            </p:cNvSpPr>
            <p:nvPr/>
          </p:nvSpPr>
          <p:spPr bwMode="auto">
            <a:xfrm>
              <a:off x="2617"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5" name="Line 855"/>
            <p:cNvSpPr>
              <a:spLocks noChangeShapeType="1"/>
            </p:cNvSpPr>
            <p:nvPr/>
          </p:nvSpPr>
          <p:spPr bwMode="auto">
            <a:xfrm>
              <a:off x="2645"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6" name="Line 856"/>
            <p:cNvSpPr>
              <a:spLocks noChangeShapeType="1"/>
            </p:cNvSpPr>
            <p:nvPr/>
          </p:nvSpPr>
          <p:spPr bwMode="auto">
            <a:xfrm>
              <a:off x="2674"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7" name="Line 857"/>
            <p:cNvSpPr>
              <a:spLocks noChangeShapeType="1"/>
            </p:cNvSpPr>
            <p:nvPr/>
          </p:nvSpPr>
          <p:spPr bwMode="auto">
            <a:xfrm>
              <a:off x="2701"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8" name="Line 858"/>
            <p:cNvSpPr>
              <a:spLocks noChangeShapeType="1"/>
            </p:cNvSpPr>
            <p:nvPr/>
          </p:nvSpPr>
          <p:spPr bwMode="auto">
            <a:xfrm>
              <a:off x="2730"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59" name="Line 859"/>
            <p:cNvSpPr>
              <a:spLocks noChangeShapeType="1"/>
            </p:cNvSpPr>
            <p:nvPr/>
          </p:nvSpPr>
          <p:spPr bwMode="auto">
            <a:xfrm>
              <a:off x="2759"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0" name="Line 860"/>
            <p:cNvSpPr>
              <a:spLocks noChangeShapeType="1"/>
            </p:cNvSpPr>
            <p:nvPr/>
          </p:nvSpPr>
          <p:spPr bwMode="auto">
            <a:xfrm>
              <a:off x="2786"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1" name="Line 861"/>
            <p:cNvSpPr>
              <a:spLocks noChangeShapeType="1"/>
            </p:cNvSpPr>
            <p:nvPr/>
          </p:nvSpPr>
          <p:spPr bwMode="auto">
            <a:xfrm>
              <a:off x="2814"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2" name="Line 862"/>
            <p:cNvSpPr>
              <a:spLocks noChangeShapeType="1"/>
            </p:cNvSpPr>
            <p:nvPr/>
          </p:nvSpPr>
          <p:spPr bwMode="auto">
            <a:xfrm>
              <a:off x="2843"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3" name="Line 863"/>
            <p:cNvSpPr>
              <a:spLocks noChangeShapeType="1"/>
            </p:cNvSpPr>
            <p:nvPr/>
          </p:nvSpPr>
          <p:spPr bwMode="auto">
            <a:xfrm>
              <a:off x="2870"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4" name="Line 864"/>
            <p:cNvSpPr>
              <a:spLocks noChangeShapeType="1"/>
            </p:cNvSpPr>
            <p:nvPr/>
          </p:nvSpPr>
          <p:spPr bwMode="auto">
            <a:xfrm>
              <a:off x="2899"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5" name="Line 865"/>
            <p:cNvSpPr>
              <a:spLocks noChangeShapeType="1"/>
            </p:cNvSpPr>
            <p:nvPr/>
          </p:nvSpPr>
          <p:spPr bwMode="auto">
            <a:xfrm>
              <a:off x="2928"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6" name="Line 866"/>
            <p:cNvSpPr>
              <a:spLocks noChangeShapeType="1"/>
            </p:cNvSpPr>
            <p:nvPr/>
          </p:nvSpPr>
          <p:spPr bwMode="auto">
            <a:xfrm>
              <a:off x="2955"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7" name="Line 867"/>
            <p:cNvSpPr>
              <a:spLocks noChangeShapeType="1"/>
            </p:cNvSpPr>
            <p:nvPr/>
          </p:nvSpPr>
          <p:spPr bwMode="auto">
            <a:xfrm>
              <a:off x="2983"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8" name="Line 868"/>
            <p:cNvSpPr>
              <a:spLocks noChangeShapeType="1"/>
            </p:cNvSpPr>
            <p:nvPr/>
          </p:nvSpPr>
          <p:spPr bwMode="auto">
            <a:xfrm>
              <a:off x="3012"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69" name="Line 869"/>
            <p:cNvSpPr>
              <a:spLocks noChangeShapeType="1"/>
            </p:cNvSpPr>
            <p:nvPr/>
          </p:nvSpPr>
          <p:spPr bwMode="auto">
            <a:xfrm>
              <a:off x="3039"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0" name="Line 870"/>
            <p:cNvSpPr>
              <a:spLocks noChangeShapeType="1"/>
            </p:cNvSpPr>
            <p:nvPr/>
          </p:nvSpPr>
          <p:spPr bwMode="auto">
            <a:xfrm>
              <a:off x="3068"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1" name="Line 871"/>
            <p:cNvSpPr>
              <a:spLocks noChangeShapeType="1"/>
            </p:cNvSpPr>
            <p:nvPr/>
          </p:nvSpPr>
          <p:spPr bwMode="auto">
            <a:xfrm>
              <a:off x="3097"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2" name="Line 872"/>
            <p:cNvSpPr>
              <a:spLocks noChangeShapeType="1"/>
            </p:cNvSpPr>
            <p:nvPr/>
          </p:nvSpPr>
          <p:spPr bwMode="auto">
            <a:xfrm>
              <a:off x="3124"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3" name="Line 873"/>
            <p:cNvSpPr>
              <a:spLocks noChangeShapeType="1"/>
            </p:cNvSpPr>
            <p:nvPr/>
          </p:nvSpPr>
          <p:spPr bwMode="auto">
            <a:xfrm>
              <a:off x="3152"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4" name="Line 874"/>
            <p:cNvSpPr>
              <a:spLocks noChangeShapeType="1"/>
            </p:cNvSpPr>
            <p:nvPr/>
          </p:nvSpPr>
          <p:spPr bwMode="auto">
            <a:xfrm>
              <a:off x="3181"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5" name="Line 875"/>
            <p:cNvSpPr>
              <a:spLocks noChangeShapeType="1"/>
            </p:cNvSpPr>
            <p:nvPr/>
          </p:nvSpPr>
          <p:spPr bwMode="auto">
            <a:xfrm>
              <a:off x="3208"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6" name="Line 876"/>
            <p:cNvSpPr>
              <a:spLocks noChangeShapeType="1"/>
            </p:cNvSpPr>
            <p:nvPr/>
          </p:nvSpPr>
          <p:spPr bwMode="auto">
            <a:xfrm>
              <a:off x="3237"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7" name="Line 877"/>
            <p:cNvSpPr>
              <a:spLocks noChangeShapeType="1"/>
            </p:cNvSpPr>
            <p:nvPr/>
          </p:nvSpPr>
          <p:spPr bwMode="auto">
            <a:xfrm>
              <a:off x="3265"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8" name="Line 878"/>
            <p:cNvSpPr>
              <a:spLocks noChangeShapeType="1"/>
            </p:cNvSpPr>
            <p:nvPr/>
          </p:nvSpPr>
          <p:spPr bwMode="auto">
            <a:xfrm>
              <a:off x="3294"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79" name="Line 879"/>
            <p:cNvSpPr>
              <a:spLocks noChangeShapeType="1"/>
            </p:cNvSpPr>
            <p:nvPr/>
          </p:nvSpPr>
          <p:spPr bwMode="auto">
            <a:xfrm>
              <a:off x="3321"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0" name="Line 880"/>
            <p:cNvSpPr>
              <a:spLocks noChangeShapeType="1"/>
            </p:cNvSpPr>
            <p:nvPr/>
          </p:nvSpPr>
          <p:spPr bwMode="auto">
            <a:xfrm>
              <a:off x="3350"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1" name="Line 881"/>
            <p:cNvSpPr>
              <a:spLocks noChangeShapeType="1"/>
            </p:cNvSpPr>
            <p:nvPr/>
          </p:nvSpPr>
          <p:spPr bwMode="auto">
            <a:xfrm>
              <a:off x="3379"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2" name="Line 882"/>
            <p:cNvSpPr>
              <a:spLocks noChangeShapeType="1"/>
            </p:cNvSpPr>
            <p:nvPr/>
          </p:nvSpPr>
          <p:spPr bwMode="auto">
            <a:xfrm>
              <a:off x="3406"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3" name="Line 883"/>
            <p:cNvSpPr>
              <a:spLocks noChangeShapeType="1"/>
            </p:cNvSpPr>
            <p:nvPr/>
          </p:nvSpPr>
          <p:spPr bwMode="auto">
            <a:xfrm>
              <a:off x="3434"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4" name="Line 884"/>
            <p:cNvSpPr>
              <a:spLocks noChangeShapeType="1"/>
            </p:cNvSpPr>
            <p:nvPr/>
          </p:nvSpPr>
          <p:spPr bwMode="auto">
            <a:xfrm>
              <a:off x="3463" y="1686"/>
              <a:ext cx="4"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5" name="Line 885"/>
            <p:cNvSpPr>
              <a:spLocks noChangeShapeType="1"/>
            </p:cNvSpPr>
            <p:nvPr/>
          </p:nvSpPr>
          <p:spPr bwMode="auto">
            <a:xfrm>
              <a:off x="3490"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6" name="Line 886"/>
            <p:cNvSpPr>
              <a:spLocks noChangeShapeType="1"/>
            </p:cNvSpPr>
            <p:nvPr/>
          </p:nvSpPr>
          <p:spPr bwMode="auto">
            <a:xfrm>
              <a:off x="3519"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7" name="Line 887"/>
            <p:cNvSpPr>
              <a:spLocks noChangeShapeType="1"/>
            </p:cNvSpPr>
            <p:nvPr/>
          </p:nvSpPr>
          <p:spPr bwMode="auto">
            <a:xfrm>
              <a:off x="3548"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8" name="Line 888"/>
            <p:cNvSpPr>
              <a:spLocks noChangeShapeType="1"/>
            </p:cNvSpPr>
            <p:nvPr/>
          </p:nvSpPr>
          <p:spPr bwMode="auto">
            <a:xfrm>
              <a:off x="3575"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89" name="Line 889"/>
            <p:cNvSpPr>
              <a:spLocks noChangeShapeType="1"/>
            </p:cNvSpPr>
            <p:nvPr/>
          </p:nvSpPr>
          <p:spPr bwMode="auto">
            <a:xfrm>
              <a:off x="3603"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0" name="Line 890"/>
            <p:cNvSpPr>
              <a:spLocks noChangeShapeType="1"/>
            </p:cNvSpPr>
            <p:nvPr/>
          </p:nvSpPr>
          <p:spPr bwMode="auto">
            <a:xfrm>
              <a:off x="3632"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1" name="Line 891"/>
            <p:cNvSpPr>
              <a:spLocks noChangeShapeType="1"/>
            </p:cNvSpPr>
            <p:nvPr/>
          </p:nvSpPr>
          <p:spPr bwMode="auto">
            <a:xfrm>
              <a:off x="3659"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2" name="Line 892"/>
            <p:cNvSpPr>
              <a:spLocks noChangeShapeType="1"/>
            </p:cNvSpPr>
            <p:nvPr/>
          </p:nvSpPr>
          <p:spPr bwMode="auto">
            <a:xfrm>
              <a:off x="3688"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3" name="Line 893"/>
            <p:cNvSpPr>
              <a:spLocks noChangeShapeType="1"/>
            </p:cNvSpPr>
            <p:nvPr/>
          </p:nvSpPr>
          <p:spPr bwMode="auto">
            <a:xfrm>
              <a:off x="3717"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4" name="Line 894"/>
            <p:cNvSpPr>
              <a:spLocks noChangeShapeType="1"/>
            </p:cNvSpPr>
            <p:nvPr/>
          </p:nvSpPr>
          <p:spPr bwMode="auto">
            <a:xfrm>
              <a:off x="3744" y="1686"/>
              <a:ext cx="5"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5" name="Line 895"/>
            <p:cNvSpPr>
              <a:spLocks noChangeShapeType="1"/>
            </p:cNvSpPr>
            <p:nvPr/>
          </p:nvSpPr>
          <p:spPr bwMode="auto">
            <a:xfrm>
              <a:off x="3772"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6" name="Line 896"/>
            <p:cNvSpPr>
              <a:spLocks noChangeShapeType="1"/>
            </p:cNvSpPr>
            <p:nvPr/>
          </p:nvSpPr>
          <p:spPr bwMode="auto">
            <a:xfrm>
              <a:off x="3801"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7" name="Line 897"/>
            <p:cNvSpPr>
              <a:spLocks noChangeShapeType="1"/>
            </p:cNvSpPr>
            <p:nvPr/>
          </p:nvSpPr>
          <p:spPr bwMode="auto">
            <a:xfrm>
              <a:off x="3828"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8" name="Line 898"/>
            <p:cNvSpPr>
              <a:spLocks noChangeShapeType="1"/>
            </p:cNvSpPr>
            <p:nvPr/>
          </p:nvSpPr>
          <p:spPr bwMode="auto">
            <a:xfrm>
              <a:off x="3857"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299" name="Line 899"/>
            <p:cNvSpPr>
              <a:spLocks noChangeShapeType="1"/>
            </p:cNvSpPr>
            <p:nvPr/>
          </p:nvSpPr>
          <p:spPr bwMode="auto">
            <a:xfrm>
              <a:off x="3885" y="1686"/>
              <a:ext cx="6" cy="2"/>
            </a:xfrm>
            <a:prstGeom prst="line">
              <a:avLst/>
            </a:prstGeom>
            <a:noFill/>
            <a:ln w="4763">
              <a:solidFill>
                <a:srgbClr val="80808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00" name="Freeform 900"/>
            <p:cNvSpPr>
              <a:spLocks/>
            </p:cNvSpPr>
            <p:nvPr/>
          </p:nvSpPr>
          <p:spPr bwMode="auto">
            <a:xfrm>
              <a:off x="1795" y="1624"/>
              <a:ext cx="1818" cy="1195"/>
            </a:xfrm>
            <a:custGeom>
              <a:avLst/>
              <a:gdLst>
                <a:gd name="T0" fmla="*/ 3772 w 3809"/>
                <a:gd name="T1" fmla="*/ 0 h 2427"/>
                <a:gd name="T2" fmla="*/ 3695 w 3809"/>
                <a:gd name="T3" fmla="*/ 65 h 2427"/>
                <a:gd name="T4" fmla="*/ 3619 w 3809"/>
                <a:gd name="T5" fmla="*/ 117 h 2427"/>
                <a:gd name="T6" fmla="*/ 3543 w 3809"/>
                <a:gd name="T7" fmla="*/ 123 h 2427"/>
                <a:gd name="T8" fmla="*/ 3466 w 3809"/>
                <a:gd name="T9" fmla="*/ 144 h 2427"/>
                <a:gd name="T10" fmla="*/ 3390 w 3809"/>
                <a:gd name="T11" fmla="*/ 172 h 2427"/>
                <a:gd name="T12" fmla="*/ 3315 w 3809"/>
                <a:gd name="T13" fmla="*/ 192 h 2427"/>
                <a:gd name="T14" fmla="*/ 3239 w 3809"/>
                <a:gd name="T15" fmla="*/ 234 h 2427"/>
                <a:gd name="T16" fmla="*/ 3163 w 3809"/>
                <a:gd name="T17" fmla="*/ 300 h 2427"/>
                <a:gd name="T18" fmla="*/ 3086 w 3809"/>
                <a:gd name="T19" fmla="*/ 379 h 2427"/>
                <a:gd name="T20" fmla="*/ 3010 w 3809"/>
                <a:gd name="T21" fmla="*/ 481 h 2427"/>
                <a:gd name="T22" fmla="*/ 2934 w 3809"/>
                <a:gd name="T23" fmla="*/ 579 h 2427"/>
                <a:gd name="T24" fmla="*/ 2857 w 3809"/>
                <a:gd name="T25" fmla="*/ 679 h 2427"/>
                <a:gd name="T26" fmla="*/ 2781 w 3809"/>
                <a:gd name="T27" fmla="*/ 759 h 2427"/>
                <a:gd name="T28" fmla="*/ 2705 w 3809"/>
                <a:gd name="T29" fmla="*/ 804 h 2427"/>
                <a:gd name="T30" fmla="*/ 2628 w 3809"/>
                <a:gd name="T31" fmla="*/ 852 h 2427"/>
                <a:gd name="T32" fmla="*/ 2553 w 3809"/>
                <a:gd name="T33" fmla="*/ 866 h 2427"/>
                <a:gd name="T34" fmla="*/ 2477 w 3809"/>
                <a:gd name="T35" fmla="*/ 879 h 2427"/>
                <a:gd name="T36" fmla="*/ 2401 w 3809"/>
                <a:gd name="T37" fmla="*/ 893 h 2427"/>
                <a:gd name="T38" fmla="*/ 2324 w 3809"/>
                <a:gd name="T39" fmla="*/ 902 h 2427"/>
                <a:gd name="T40" fmla="*/ 2248 w 3809"/>
                <a:gd name="T41" fmla="*/ 922 h 2427"/>
                <a:gd name="T42" fmla="*/ 2172 w 3809"/>
                <a:gd name="T43" fmla="*/ 947 h 2427"/>
                <a:gd name="T44" fmla="*/ 2095 w 3809"/>
                <a:gd name="T45" fmla="*/ 993 h 2427"/>
                <a:gd name="T46" fmla="*/ 2019 w 3809"/>
                <a:gd name="T47" fmla="*/ 1057 h 2427"/>
                <a:gd name="T48" fmla="*/ 1943 w 3809"/>
                <a:gd name="T49" fmla="*/ 1148 h 2427"/>
                <a:gd name="T50" fmla="*/ 1867 w 3809"/>
                <a:gd name="T51" fmla="*/ 1258 h 2427"/>
                <a:gd name="T52" fmla="*/ 1792 w 3809"/>
                <a:gd name="T53" fmla="*/ 1377 h 2427"/>
                <a:gd name="T54" fmla="*/ 1715 w 3809"/>
                <a:gd name="T55" fmla="*/ 1472 h 2427"/>
                <a:gd name="T56" fmla="*/ 1639 w 3809"/>
                <a:gd name="T57" fmla="*/ 1556 h 2427"/>
                <a:gd name="T58" fmla="*/ 1563 w 3809"/>
                <a:gd name="T59" fmla="*/ 1596 h 2427"/>
                <a:gd name="T60" fmla="*/ 1486 w 3809"/>
                <a:gd name="T61" fmla="*/ 1618 h 2427"/>
                <a:gd name="T62" fmla="*/ 1410 w 3809"/>
                <a:gd name="T63" fmla="*/ 1631 h 2427"/>
                <a:gd name="T64" fmla="*/ 1334 w 3809"/>
                <a:gd name="T65" fmla="*/ 1638 h 2427"/>
                <a:gd name="T66" fmla="*/ 1257 w 3809"/>
                <a:gd name="T67" fmla="*/ 1649 h 2427"/>
                <a:gd name="T68" fmla="*/ 1181 w 3809"/>
                <a:gd name="T69" fmla="*/ 1664 h 2427"/>
                <a:gd name="T70" fmla="*/ 1105 w 3809"/>
                <a:gd name="T71" fmla="*/ 1688 h 2427"/>
                <a:gd name="T72" fmla="*/ 1030 w 3809"/>
                <a:gd name="T73" fmla="*/ 1727 h 2427"/>
                <a:gd name="T74" fmla="*/ 953 w 3809"/>
                <a:gd name="T75" fmla="*/ 1791 h 2427"/>
                <a:gd name="T76" fmla="*/ 877 w 3809"/>
                <a:gd name="T77" fmla="*/ 1858 h 2427"/>
                <a:gd name="T78" fmla="*/ 801 w 3809"/>
                <a:gd name="T79" fmla="*/ 1951 h 2427"/>
                <a:gd name="T80" fmla="*/ 724 w 3809"/>
                <a:gd name="T81" fmla="*/ 2054 h 2427"/>
                <a:gd name="T82" fmla="*/ 648 w 3809"/>
                <a:gd name="T83" fmla="*/ 2178 h 2427"/>
                <a:gd name="T84" fmla="*/ 572 w 3809"/>
                <a:gd name="T85" fmla="*/ 2286 h 2427"/>
                <a:gd name="T86" fmla="*/ 496 w 3809"/>
                <a:gd name="T87" fmla="*/ 2362 h 2427"/>
                <a:gd name="T88" fmla="*/ 419 w 3809"/>
                <a:gd name="T89" fmla="*/ 2401 h 2427"/>
                <a:gd name="T90" fmla="*/ 343 w 3809"/>
                <a:gd name="T91" fmla="*/ 2417 h 2427"/>
                <a:gd name="T92" fmla="*/ 268 w 3809"/>
                <a:gd name="T93" fmla="*/ 2424 h 2427"/>
                <a:gd name="T94" fmla="*/ 192 w 3809"/>
                <a:gd name="T95" fmla="*/ 2426 h 2427"/>
                <a:gd name="T96" fmla="*/ 115 w 3809"/>
                <a:gd name="T97" fmla="*/ 2427 h 2427"/>
                <a:gd name="T98" fmla="*/ 39 w 3809"/>
                <a:gd name="T99" fmla="*/ 2427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09" h="2427">
                  <a:moveTo>
                    <a:pt x="3809" y="2"/>
                  </a:moveTo>
                  <a:lnTo>
                    <a:pt x="3772" y="0"/>
                  </a:lnTo>
                  <a:lnTo>
                    <a:pt x="3733" y="25"/>
                  </a:lnTo>
                  <a:lnTo>
                    <a:pt x="3695" y="65"/>
                  </a:lnTo>
                  <a:lnTo>
                    <a:pt x="3658" y="100"/>
                  </a:lnTo>
                  <a:lnTo>
                    <a:pt x="3619" y="117"/>
                  </a:lnTo>
                  <a:lnTo>
                    <a:pt x="3582" y="121"/>
                  </a:lnTo>
                  <a:lnTo>
                    <a:pt x="3543" y="123"/>
                  </a:lnTo>
                  <a:lnTo>
                    <a:pt x="3505" y="128"/>
                  </a:lnTo>
                  <a:lnTo>
                    <a:pt x="3466" y="144"/>
                  </a:lnTo>
                  <a:lnTo>
                    <a:pt x="3429" y="162"/>
                  </a:lnTo>
                  <a:lnTo>
                    <a:pt x="3390" y="172"/>
                  </a:lnTo>
                  <a:lnTo>
                    <a:pt x="3353" y="180"/>
                  </a:lnTo>
                  <a:lnTo>
                    <a:pt x="3315" y="192"/>
                  </a:lnTo>
                  <a:lnTo>
                    <a:pt x="3276" y="209"/>
                  </a:lnTo>
                  <a:lnTo>
                    <a:pt x="3239" y="234"/>
                  </a:lnTo>
                  <a:lnTo>
                    <a:pt x="3200" y="264"/>
                  </a:lnTo>
                  <a:lnTo>
                    <a:pt x="3163" y="300"/>
                  </a:lnTo>
                  <a:lnTo>
                    <a:pt x="3124" y="337"/>
                  </a:lnTo>
                  <a:lnTo>
                    <a:pt x="3086" y="379"/>
                  </a:lnTo>
                  <a:lnTo>
                    <a:pt x="3047" y="428"/>
                  </a:lnTo>
                  <a:lnTo>
                    <a:pt x="3010" y="481"/>
                  </a:lnTo>
                  <a:lnTo>
                    <a:pt x="2971" y="532"/>
                  </a:lnTo>
                  <a:lnTo>
                    <a:pt x="2934" y="579"/>
                  </a:lnTo>
                  <a:lnTo>
                    <a:pt x="2896" y="630"/>
                  </a:lnTo>
                  <a:lnTo>
                    <a:pt x="2857" y="679"/>
                  </a:lnTo>
                  <a:lnTo>
                    <a:pt x="2820" y="723"/>
                  </a:lnTo>
                  <a:lnTo>
                    <a:pt x="2781" y="759"/>
                  </a:lnTo>
                  <a:lnTo>
                    <a:pt x="2744" y="782"/>
                  </a:lnTo>
                  <a:lnTo>
                    <a:pt x="2705" y="804"/>
                  </a:lnTo>
                  <a:lnTo>
                    <a:pt x="2667" y="830"/>
                  </a:lnTo>
                  <a:lnTo>
                    <a:pt x="2628" y="852"/>
                  </a:lnTo>
                  <a:lnTo>
                    <a:pt x="2591" y="863"/>
                  </a:lnTo>
                  <a:lnTo>
                    <a:pt x="2553" y="866"/>
                  </a:lnTo>
                  <a:lnTo>
                    <a:pt x="2515" y="872"/>
                  </a:lnTo>
                  <a:lnTo>
                    <a:pt x="2477" y="879"/>
                  </a:lnTo>
                  <a:lnTo>
                    <a:pt x="2438" y="888"/>
                  </a:lnTo>
                  <a:lnTo>
                    <a:pt x="2401" y="893"/>
                  </a:lnTo>
                  <a:lnTo>
                    <a:pt x="2362" y="896"/>
                  </a:lnTo>
                  <a:lnTo>
                    <a:pt x="2324" y="902"/>
                  </a:lnTo>
                  <a:lnTo>
                    <a:pt x="2286" y="911"/>
                  </a:lnTo>
                  <a:lnTo>
                    <a:pt x="2248" y="922"/>
                  </a:lnTo>
                  <a:lnTo>
                    <a:pt x="2209" y="932"/>
                  </a:lnTo>
                  <a:lnTo>
                    <a:pt x="2172" y="947"/>
                  </a:lnTo>
                  <a:lnTo>
                    <a:pt x="2134" y="965"/>
                  </a:lnTo>
                  <a:lnTo>
                    <a:pt x="2095" y="993"/>
                  </a:lnTo>
                  <a:lnTo>
                    <a:pt x="2058" y="1024"/>
                  </a:lnTo>
                  <a:lnTo>
                    <a:pt x="2019" y="1057"/>
                  </a:lnTo>
                  <a:lnTo>
                    <a:pt x="1982" y="1096"/>
                  </a:lnTo>
                  <a:lnTo>
                    <a:pt x="1943" y="1148"/>
                  </a:lnTo>
                  <a:lnTo>
                    <a:pt x="1905" y="1203"/>
                  </a:lnTo>
                  <a:lnTo>
                    <a:pt x="1867" y="1258"/>
                  </a:lnTo>
                  <a:lnTo>
                    <a:pt x="1829" y="1317"/>
                  </a:lnTo>
                  <a:lnTo>
                    <a:pt x="1792" y="1377"/>
                  </a:lnTo>
                  <a:lnTo>
                    <a:pt x="1753" y="1423"/>
                  </a:lnTo>
                  <a:lnTo>
                    <a:pt x="1715" y="1472"/>
                  </a:lnTo>
                  <a:lnTo>
                    <a:pt x="1676" y="1520"/>
                  </a:lnTo>
                  <a:lnTo>
                    <a:pt x="1639" y="1556"/>
                  </a:lnTo>
                  <a:lnTo>
                    <a:pt x="1600" y="1580"/>
                  </a:lnTo>
                  <a:lnTo>
                    <a:pt x="1563" y="1596"/>
                  </a:lnTo>
                  <a:lnTo>
                    <a:pt x="1524" y="1608"/>
                  </a:lnTo>
                  <a:lnTo>
                    <a:pt x="1486" y="1618"/>
                  </a:lnTo>
                  <a:lnTo>
                    <a:pt x="1447" y="1625"/>
                  </a:lnTo>
                  <a:lnTo>
                    <a:pt x="1410" y="1631"/>
                  </a:lnTo>
                  <a:lnTo>
                    <a:pt x="1373" y="1634"/>
                  </a:lnTo>
                  <a:lnTo>
                    <a:pt x="1334" y="1638"/>
                  </a:lnTo>
                  <a:lnTo>
                    <a:pt x="1296" y="1644"/>
                  </a:lnTo>
                  <a:lnTo>
                    <a:pt x="1257" y="1649"/>
                  </a:lnTo>
                  <a:lnTo>
                    <a:pt x="1220" y="1655"/>
                  </a:lnTo>
                  <a:lnTo>
                    <a:pt x="1181" y="1664"/>
                  </a:lnTo>
                  <a:lnTo>
                    <a:pt x="1144" y="1674"/>
                  </a:lnTo>
                  <a:lnTo>
                    <a:pt x="1105" y="1688"/>
                  </a:lnTo>
                  <a:lnTo>
                    <a:pt x="1067" y="1704"/>
                  </a:lnTo>
                  <a:lnTo>
                    <a:pt x="1030" y="1727"/>
                  </a:lnTo>
                  <a:lnTo>
                    <a:pt x="991" y="1758"/>
                  </a:lnTo>
                  <a:lnTo>
                    <a:pt x="953" y="1791"/>
                  </a:lnTo>
                  <a:lnTo>
                    <a:pt x="915" y="1824"/>
                  </a:lnTo>
                  <a:lnTo>
                    <a:pt x="877" y="1858"/>
                  </a:lnTo>
                  <a:lnTo>
                    <a:pt x="838" y="1903"/>
                  </a:lnTo>
                  <a:lnTo>
                    <a:pt x="801" y="1951"/>
                  </a:lnTo>
                  <a:lnTo>
                    <a:pt x="762" y="2000"/>
                  </a:lnTo>
                  <a:lnTo>
                    <a:pt x="724" y="2054"/>
                  </a:lnTo>
                  <a:lnTo>
                    <a:pt x="686" y="2116"/>
                  </a:lnTo>
                  <a:lnTo>
                    <a:pt x="648" y="2178"/>
                  </a:lnTo>
                  <a:lnTo>
                    <a:pt x="611" y="2233"/>
                  </a:lnTo>
                  <a:lnTo>
                    <a:pt x="572" y="2286"/>
                  </a:lnTo>
                  <a:lnTo>
                    <a:pt x="534" y="2329"/>
                  </a:lnTo>
                  <a:lnTo>
                    <a:pt x="496" y="2362"/>
                  </a:lnTo>
                  <a:lnTo>
                    <a:pt x="458" y="2386"/>
                  </a:lnTo>
                  <a:lnTo>
                    <a:pt x="419" y="2401"/>
                  </a:lnTo>
                  <a:lnTo>
                    <a:pt x="382" y="2411"/>
                  </a:lnTo>
                  <a:lnTo>
                    <a:pt x="343" y="2417"/>
                  </a:lnTo>
                  <a:lnTo>
                    <a:pt x="305" y="2422"/>
                  </a:lnTo>
                  <a:lnTo>
                    <a:pt x="268" y="2424"/>
                  </a:lnTo>
                  <a:lnTo>
                    <a:pt x="229" y="2426"/>
                  </a:lnTo>
                  <a:lnTo>
                    <a:pt x="192" y="2426"/>
                  </a:lnTo>
                  <a:lnTo>
                    <a:pt x="153" y="2426"/>
                  </a:lnTo>
                  <a:lnTo>
                    <a:pt x="115" y="2427"/>
                  </a:lnTo>
                  <a:lnTo>
                    <a:pt x="76" y="2427"/>
                  </a:lnTo>
                  <a:lnTo>
                    <a:pt x="39" y="2427"/>
                  </a:lnTo>
                  <a:lnTo>
                    <a:pt x="0" y="2427"/>
                  </a:lnTo>
                </a:path>
              </a:pathLst>
            </a:custGeom>
            <a:noFill/>
            <a:ln w="127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01" name="Rectangle 901"/>
            <p:cNvSpPr>
              <a:spLocks noChangeArrowheads="1"/>
            </p:cNvSpPr>
            <p:nvPr/>
          </p:nvSpPr>
          <p:spPr bwMode="auto">
            <a:xfrm>
              <a:off x="1636" y="3628"/>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-0.9</a:t>
              </a:r>
              <a:endParaRPr lang="en-US" altLang="en-US" b="0">
                <a:solidFill>
                  <a:srgbClr val="000000"/>
                </a:solidFill>
                <a:latin typeface="Times New Roman" panose="02020603050405020304" pitchFamily="18" charset="0"/>
                <a:cs typeface="+mn-cs"/>
              </a:endParaRPr>
            </a:p>
          </p:txBody>
        </p:sp>
        <p:sp>
          <p:nvSpPr>
            <p:cNvPr id="103302" name="Rectangle 902"/>
            <p:cNvSpPr>
              <a:spLocks noChangeArrowheads="1"/>
            </p:cNvSpPr>
            <p:nvPr/>
          </p:nvSpPr>
          <p:spPr bwMode="auto">
            <a:xfrm>
              <a:off x="2000" y="3628"/>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-0.8</a:t>
              </a:r>
              <a:endParaRPr lang="en-US" altLang="en-US" b="0">
                <a:solidFill>
                  <a:srgbClr val="000000"/>
                </a:solidFill>
                <a:latin typeface="Times New Roman" panose="02020603050405020304" pitchFamily="18" charset="0"/>
                <a:cs typeface="+mn-cs"/>
              </a:endParaRPr>
            </a:p>
          </p:txBody>
        </p:sp>
        <p:sp>
          <p:nvSpPr>
            <p:cNvPr id="103303" name="Rectangle 903"/>
            <p:cNvSpPr>
              <a:spLocks noChangeArrowheads="1"/>
            </p:cNvSpPr>
            <p:nvPr/>
          </p:nvSpPr>
          <p:spPr bwMode="auto">
            <a:xfrm>
              <a:off x="2363" y="3628"/>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-0.7</a:t>
              </a:r>
              <a:endParaRPr lang="en-US" altLang="en-US" b="0">
                <a:solidFill>
                  <a:srgbClr val="000000"/>
                </a:solidFill>
                <a:latin typeface="Times New Roman" panose="02020603050405020304" pitchFamily="18" charset="0"/>
                <a:cs typeface="+mn-cs"/>
              </a:endParaRPr>
            </a:p>
          </p:txBody>
        </p:sp>
        <p:sp>
          <p:nvSpPr>
            <p:cNvPr id="103304" name="Rectangle 904"/>
            <p:cNvSpPr>
              <a:spLocks noChangeArrowheads="1"/>
            </p:cNvSpPr>
            <p:nvPr/>
          </p:nvSpPr>
          <p:spPr bwMode="auto">
            <a:xfrm>
              <a:off x="2727" y="3628"/>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-0.6</a:t>
              </a:r>
              <a:endParaRPr lang="en-US" altLang="en-US" b="0">
                <a:solidFill>
                  <a:srgbClr val="000000"/>
                </a:solidFill>
                <a:latin typeface="Times New Roman" panose="02020603050405020304" pitchFamily="18" charset="0"/>
                <a:cs typeface="+mn-cs"/>
              </a:endParaRPr>
            </a:p>
          </p:txBody>
        </p:sp>
        <p:sp>
          <p:nvSpPr>
            <p:cNvPr id="103305" name="Rectangle 905"/>
            <p:cNvSpPr>
              <a:spLocks noChangeArrowheads="1"/>
            </p:cNvSpPr>
            <p:nvPr/>
          </p:nvSpPr>
          <p:spPr bwMode="auto">
            <a:xfrm>
              <a:off x="3091" y="3628"/>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-0.5</a:t>
              </a:r>
              <a:endParaRPr lang="en-US" altLang="en-US" b="0">
                <a:solidFill>
                  <a:srgbClr val="000000"/>
                </a:solidFill>
                <a:latin typeface="Times New Roman" panose="02020603050405020304" pitchFamily="18" charset="0"/>
                <a:cs typeface="+mn-cs"/>
              </a:endParaRPr>
            </a:p>
          </p:txBody>
        </p:sp>
        <p:sp>
          <p:nvSpPr>
            <p:cNvPr id="103306" name="Rectangle 906"/>
            <p:cNvSpPr>
              <a:spLocks noChangeArrowheads="1"/>
            </p:cNvSpPr>
            <p:nvPr/>
          </p:nvSpPr>
          <p:spPr bwMode="auto">
            <a:xfrm>
              <a:off x="3454" y="3628"/>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-0.4</a:t>
              </a:r>
              <a:endParaRPr lang="en-US" altLang="en-US" b="0">
                <a:solidFill>
                  <a:srgbClr val="000000"/>
                </a:solidFill>
                <a:latin typeface="Times New Roman" panose="02020603050405020304" pitchFamily="18" charset="0"/>
                <a:cs typeface="+mn-cs"/>
              </a:endParaRPr>
            </a:p>
          </p:txBody>
        </p:sp>
        <p:sp>
          <p:nvSpPr>
            <p:cNvPr id="103307" name="Rectangle 907"/>
            <p:cNvSpPr>
              <a:spLocks noChangeArrowheads="1"/>
            </p:cNvSpPr>
            <p:nvPr/>
          </p:nvSpPr>
          <p:spPr bwMode="auto">
            <a:xfrm>
              <a:off x="3820" y="3628"/>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-0.3</a:t>
              </a:r>
              <a:endParaRPr lang="en-US" altLang="en-US" b="0">
                <a:solidFill>
                  <a:srgbClr val="000000"/>
                </a:solidFill>
                <a:latin typeface="Times New Roman" panose="02020603050405020304" pitchFamily="18" charset="0"/>
                <a:cs typeface="+mn-cs"/>
              </a:endParaRPr>
            </a:p>
          </p:txBody>
        </p:sp>
        <p:sp>
          <p:nvSpPr>
            <p:cNvPr id="103308" name="Rectangle 908"/>
            <p:cNvSpPr>
              <a:spLocks noChangeArrowheads="1"/>
            </p:cNvSpPr>
            <p:nvPr/>
          </p:nvSpPr>
          <p:spPr bwMode="auto">
            <a:xfrm>
              <a:off x="1587" y="2779"/>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a:t>
              </a:r>
              <a:endParaRPr lang="en-US" altLang="en-US" b="0">
                <a:solidFill>
                  <a:srgbClr val="000000"/>
                </a:solidFill>
                <a:latin typeface="Times New Roman" panose="02020603050405020304" pitchFamily="18" charset="0"/>
                <a:cs typeface="+mn-cs"/>
              </a:endParaRPr>
            </a:p>
          </p:txBody>
        </p:sp>
        <p:sp>
          <p:nvSpPr>
            <p:cNvPr id="103309" name="Rectangle 909"/>
            <p:cNvSpPr>
              <a:spLocks noChangeArrowheads="1"/>
            </p:cNvSpPr>
            <p:nvPr/>
          </p:nvSpPr>
          <p:spPr bwMode="auto">
            <a:xfrm>
              <a:off x="1587" y="2401"/>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2</a:t>
              </a:r>
              <a:endParaRPr lang="en-US" altLang="en-US" b="0">
                <a:solidFill>
                  <a:srgbClr val="000000"/>
                </a:solidFill>
                <a:latin typeface="Times New Roman" panose="02020603050405020304" pitchFamily="18" charset="0"/>
                <a:cs typeface="+mn-cs"/>
              </a:endParaRPr>
            </a:p>
          </p:txBody>
        </p:sp>
        <p:sp>
          <p:nvSpPr>
            <p:cNvPr id="103310" name="Rectangle 910"/>
            <p:cNvSpPr>
              <a:spLocks noChangeArrowheads="1"/>
            </p:cNvSpPr>
            <p:nvPr/>
          </p:nvSpPr>
          <p:spPr bwMode="auto">
            <a:xfrm>
              <a:off x="1587" y="2023"/>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4</a:t>
              </a:r>
              <a:endParaRPr lang="en-US" altLang="en-US" b="0">
                <a:solidFill>
                  <a:srgbClr val="000000"/>
                </a:solidFill>
                <a:latin typeface="Times New Roman" panose="02020603050405020304" pitchFamily="18" charset="0"/>
                <a:cs typeface="+mn-cs"/>
              </a:endParaRPr>
            </a:p>
          </p:txBody>
        </p:sp>
        <p:sp>
          <p:nvSpPr>
            <p:cNvPr id="103311" name="Rectangle 911"/>
            <p:cNvSpPr>
              <a:spLocks noChangeArrowheads="1"/>
            </p:cNvSpPr>
            <p:nvPr/>
          </p:nvSpPr>
          <p:spPr bwMode="auto">
            <a:xfrm>
              <a:off x="1587" y="1647"/>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6</a:t>
              </a:r>
              <a:endParaRPr lang="en-US" altLang="en-US" b="0">
                <a:solidFill>
                  <a:srgbClr val="000000"/>
                </a:solidFill>
                <a:latin typeface="Times New Roman" panose="02020603050405020304" pitchFamily="18" charset="0"/>
                <a:cs typeface="+mn-cs"/>
              </a:endParaRPr>
            </a:p>
          </p:txBody>
        </p:sp>
        <p:sp>
          <p:nvSpPr>
            <p:cNvPr id="103312" name="Rectangle 912"/>
            <p:cNvSpPr>
              <a:spLocks noChangeArrowheads="1"/>
            </p:cNvSpPr>
            <p:nvPr/>
          </p:nvSpPr>
          <p:spPr bwMode="auto">
            <a:xfrm>
              <a:off x="1587" y="1269"/>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8</a:t>
              </a:r>
              <a:endParaRPr lang="en-US" altLang="en-US" b="0">
                <a:solidFill>
                  <a:srgbClr val="000000"/>
                </a:solidFill>
                <a:latin typeface="Times New Roman" panose="02020603050405020304" pitchFamily="18" charset="0"/>
                <a:cs typeface="+mn-cs"/>
              </a:endParaRPr>
            </a:p>
          </p:txBody>
        </p:sp>
        <p:sp>
          <p:nvSpPr>
            <p:cNvPr id="103313" name="Line 913"/>
            <p:cNvSpPr>
              <a:spLocks noChangeShapeType="1"/>
            </p:cNvSpPr>
            <p:nvPr/>
          </p:nvSpPr>
          <p:spPr bwMode="auto">
            <a:xfrm flipV="1">
              <a:off x="1715" y="3576"/>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14" name="Line 914"/>
            <p:cNvSpPr>
              <a:spLocks noChangeShapeType="1"/>
            </p:cNvSpPr>
            <p:nvPr/>
          </p:nvSpPr>
          <p:spPr bwMode="auto">
            <a:xfrm flipV="1">
              <a:off x="1898" y="3576"/>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15" name="Line 915"/>
            <p:cNvSpPr>
              <a:spLocks noChangeShapeType="1"/>
            </p:cNvSpPr>
            <p:nvPr/>
          </p:nvSpPr>
          <p:spPr bwMode="auto">
            <a:xfrm flipV="1">
              <a:off x="2078" y="3576"/>
              <a:ext cx="2"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16" name="Line 916"/>
            <p:cNvSpPr>
              <a:spLocks noChangeShapeType="1"/>
            </p:cNvSpPr>
            <p:nvPr/>
          </p:nvSpPr>
          <p:spPr bwMode="auto">
            <a:xfrm flipV="1">
              <a:off x="2262" y="3576"/>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17" name="Line 917"/>
            <p:cNvSpPr>
              <a:spLocks noChangeShapeType="1"/>
            </p:cNvSpPr>
            <p:nvPr/>
          </p:nvSpPr>
          <p:spPr bwMode="auto">
            <a:xfrm flipV="1">
              <a:off x="2442" y="3576"/>
              <a:ext cx="2"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18" name="Line 918"/>
            <p:cNvSpPr>
              <a:spLocks noChangeShapeType="1"/>
            </p:cNvSpPr>
            <p:nvPr/>
          </p:nvSpPr>
          <p:spPr bwMode="auto">
            <a:xfrm flipV="1">
              <a:off x="2624" y="3576"/>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19" name="Line 919"/>
            <p:cNvSpPr>
              <a:spLocks noChangeShapeType="1"/>
            </p:cNvSpPr>
            <p:nvPr/>
          </p:nvSpPr>
          <p:spPr bwMode="auto">
            <a:xfrm flipV="1">
              <a:off x="2806" y="3576"/>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0" name="Line 920"/>
            <p:cNvSpPr>
              <a:spLocks noChangeShapeType="1"/>
            </p:cNvSpPr>
            <p:nvPr/>
          </p:nvSpPr>
          <p:spPr bwMode="auto">
            <a:xfrm flipV="1">
              <a:off x="2988" y="3576"/>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1" name="Line 921"/>
            <p:cNvSpPr>
              <a:spLocks noChangeShapeType="1"/>
            </p:cNvSpPr>
            <p:nvPr/>
          </p:nvSpPr>
          <p:spPr bwMode="auto">
            <a:xfrm flipV="1">
              <a:off x="3170" y="3576"/>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2" name="Line 922"/>
            <p:cNvSpPr>
              <a:spLocks noChangeShapeType="1"/>
            </p:cNvSpPr>
            <p:nvPr/>
          </p:nvSpPr>
          <p:spPr bwMode="auto">
            <a:xfrm flipV="1">
              <a:off x="3351" y="3576"/>
              <a:ext cx="2"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3" name="Line 923"/>
            <p:cNvSpPr>
              <a:spLocks noChangeShapeType="1"/>
            </p:cNvSpPr>
            <p:nvPr/>
          </p:nvSpPr>
          <p:spPr bwMode="auto">
            <a:xfrm flipV="1">
              <a:off x="3533" y="3576"/>
              <a:ext cx="2"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4" name="Line 924"/>
            <p:cNvSpPr>
              <a:spLocks noChangeShapeType="1"/>
            </p:cNvSpPr>
            <p:nvPr/>
          </p:nvSpPr>
          <p:spPr bwMode="auto">
            <a:xfrm flipV="1">
              <a:off x="3715" y="3576"/>
              <a:ext cx="2"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5" name="Line 925"/>
            <p:cNvSpPr>
              <a:spLocks noChangeShapeType="1"/>
            </p:cNvSpPr>
            <p:nvPr/>
          </p:nvSpPr>
          <p:spPr bwMode="auto">
            <a:xfrm flipV="1">
              <a:off x="3897" y="3576"/>
              <a:ext cx="1" cy="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6" name="Line 926"/>
            <p:cNvSpPr>
              <a:spLocks noChangeShapeType="1"/>
            </p:cNvSpPr>
            <p:nvPr/>
          </p:nvSpPr>
          <p:spPr bwMode="auto">
            <a:xfrm>
              <a:off x="1715" y="3576"/>
              <a:ext cx="218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7" name="Line 927"/>
            <p:cNvSpPr>
              <a:spLocks noChangeShapeType="1"/>
            </p:cNvSpPr>
            <p:nvPr/>
          </p:nvSpPr>
          <p:spPr bwMode="auto">
            <a:xfrm>
              <a:off x="1678" y="2820"/>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8" name="Line 928"/>
            <p:cNvSpPr>
              <a:spLocks noChangeShapeType="1"/>
            </p:cNvSpPr>
            <p:nvPr/>
          </p:nvSpPr>
          <p:spPr bwMode="auto">
            <a:xfrm>
              <a:off x="1678" y="2442"/>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29" name="Line 929"/>
            <p:cNvSpPr>
              <a:spLocks noChangeShapeType="1"/>
            </p:cNvSpPr>
            <p:nvPr/>
          </p:nvSpPr>
          <p:spPr bwMode="auto">
            <a:xfrm>
              <a:off x="1678" y="2064"/>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0" name="Line 930"/>
            <p:cNvSpPr>
              <a:spLocks noChangeShapeType="1"/>
            </p:cNvSpPr>
            <p:nvPr/>
          </p:nvSpPr>
          <p:spPr bwMode="auto">
            <a:xfrm>
              <a:off x="1678" y="1686"/>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1" name="Line 931"/>
            <p:cNvSpPr>
              <a:spLocks noChangeShapeType="1"/>
            </p:cNvSpPr>
            <p:nvPr/>
          </p:nvSpPr>
          <p:spPr bwMode="auto">
            <a:xfrm>
              <a:off x="1678" y="1310"/>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2" name="Line 932"/>
            <p:cNvSpPr>
              <a:spLocks noChangeShapeType="1"/>
            </p:cNvSpPr>
            <p:nvPr/>
          </p:nvSpPr>
          <p:spPr bwMode="auto">
            <a:xfrm flipV="1">
              <a:off x="1715" y="1310"/>
              <a:ext cx="1" cy="226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3" name="Line 933"/>
            <p:cNvSpPr>
              <a:spLocks noChangeShapeType="1"/>
            </p:cNvSpPr>
            <p:nvPr/>
          </p:nvSpPr>
          <p:spPr bwMode="auto">
            <a:xfrm>
              <a:off x="1715" y="1310"/>
              <a:ext cx="1" cy="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4" name="Line 934"/>
            <p:cNvSpPr>
              <a:spLocks noChangeShapeType="1"/>
            </p:cNvSpPr>
            <p:nvPr/>
          </p:nvSpPr>
          <p:spPr bwMode="auto">
            <a:xfrm>
              <a:off x="1898" y="1310"/>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5" name="Line 935"/>
            <p:cNvSpPr>
              <a:spLocks noChangeShapeType="1"/>
            </p:cNvSpPr>
            <p:nvPr/>
          </p:nvSpPr>
          <p:spPr bwMode="auto">
            <a:xfrm>
              <a:off x="2078" y="1310"/>
              <a:ext cx="2" cy="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6" name="Line 936"/>
            <p:cNvSpPr>
              <a:spLocks noChangeShapeType="1"/>
            </p:cNvSpPr>
            <p:nvPr/>
          </p:nvSpPr>
          <p:spPr bwMode="auto">
            <a:xfrm>
              <a:off x="2262" y="1310"/>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7" name="Line 937"/>
            <p:cNvSpPr>
              <a:spLocks noChangeShapeType="1"/>
            </p:cNvSpPr>
            <p:nvPr/>
          </p:nvSpPr>
          <p:spPr bwMode="auto">
            <a:xfrm>
              <a:off x="2442" y="1310"/>
              <a:ext cx="2" cy="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8" name="Line 938"/>
            <p:cNvSpPr>
              <a:spLocks noChangeShapeType="1"/>
            </p:cNvSpPr>
            <p:nvPr/>
          </p:nvSpPr>
          <p:spPr bwMode="auto">
            <a:xfrm>
              <a:off x="2624" y="1310"/>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39" name="Line 939"/>
            <p:cNvSpPr>
              <a:spLocks noChangeShapeType="1"/>
            </p:cNvSpPr>
            <p:nvPr/>
          </p:nvSpPr>
          <p:spPr bwMode="auto">
            <a:xfrm>
              <a:off x="2806" y="1310"/>
              <a:ext cx="1" cy="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0" name="Line 940"/>
            <p:cNvSpPr>
              <a:spLocks noChangeShapeType="1"/>
            </p:cNvSpPr>
            <p:nvPr/>
          </p:nvSpPr>
          <p:spPr bwMode="auto">
            <a:xfrm>
              <a:off x="2988" y="1310"/>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1" name="Line 941"/>
            <p:cNvSpPr>
              <a:spLocks noChangeShapeType="1"/>
            </p:cNvSpPr>
            <p:nvPr/>
          </p:nvSpPr>
          <p:spPr bwMode="auto">
            <a:xfrm>
              <a:off x="3170" y="1310"/>
              <a:ext cx="1" cy="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2" name="Line 942"/>
            <p:cNvSpPr>
              <a:spLocks noChangeShapeType="1"/>
            </p:cNvSpPr>
            <p:nvPr/>
          </p:nvSpPr>
          <p:spPr bwMode="auto">
            <a:xfrm>
              <a:off x="3351" y="1310"/>
              <a:ext cx="2"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3" name="Line 943"/>
            <p:cNvSpPr>
              <a:spLocks noChangeShapeType="1"/>
            </p:cNvSpPr>
            <p:nvPr/>
          </p:nvSpPr>
          <p:spPr bwMode="auto">
            <a:xfrm>
              <a:off x="3533" y="1310"/>
              <a:ext cx="2" cy="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4" name="Line 944"/>
            <p:cNvSpPr>
              <a:spLocks noChangeShapeType="1"/>
            </p:cNvSpPr>
            <p:nvPr/>
          </p:nvSpPr>
          <p:spPr bwMode="auto">
            <a:xfrm>
              <a:off x="3715" y="1310"/>
              <a:ext cx="2"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5" name="Line 945"/>
            <p:cNvSpPr>
              <a:spLocks noChangeShapeType="1"/>
            </p:cNvSpPr>
            <p:nvPr/>
          </p:nvSpPr>
          <p:spPr bwMode="auto">
            <a:xfrm>
              <a:off x="3897" y="1310"/>
              <a:ext cx="1" cy="3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6" name="Line 946"/>
            <p:cNvSpPr>
              <a:spLocks noChangeShapeType="1"/>
            </p:cNvSpPr>
            <p:nvPr/>
          </p:nvSpPr>
          <p:spPr bwMode="auto">
            <a:xfrm>
              <a:off x="1715" y="1310"/>
              <a:ext cx="218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7" name="Freeform 947"/>
            <p:cNvSpPr>
              <a:spLocks/>
            </p:cNvSpPr>
            <p:nvPr/>
          </p:nvSpPr>
          <p:spPr bwMode="auto">
            <a:xfrm>
              <a:off x="3672" y="2912"/>
              <a:ext cx="50" cy="26"/>
            </a:xfrm>
            <a:custGeom>
              <a:avLst/>
              <a:gdLst>
                <a:gd name="T0" fmla="*/ 0 w 104"/>
                <a:gd name="T1" fmla="*/ 55 h 55"/>
                <a:gd name="T2" fmla="*/ 104 w 104"/>
                <a:gd name="T3" fmla="*/ 28 h 55"/>
                <a:gd name="T4" fmla="*/ 0 w 104"/>
                <a:gd name="T5" fmla="*/ 0 h 55"/>
                <a:gd name="T6" fmla="*/ 0 w 104"/>
                <a:gd name="T7" fmla="*/ 55 h 55"/>
              </a:gdLst>
              <a:ahLst/>
              <a:cxnLst>
                <a:cxn ang="0">
                  <a:pos x="T0" y="T1"/>
                </a:cxn>
                <a:cxn ang="0">
                  <a:pos x="T2" y="T3"/>
                </a:cxn>
                <a:cxn ang="0">
                  <a:pos x="T4" y="T5"/>
                </a:cxn>
                <a:cxn ang="0">
                  <a:pos x="T6" y="T7"/>
                </a:cxn>
              </a:cxnLst>
              <a:rect l="0" t="0" r="r" b="b"/>
              <a:pathLst>
                <a:path w="104" h="55">
                  <a:moveTo>
                    <a:pt x="0" y="55"/>
                  </a:moveTo>
                  <a:lnTo>
                    <a:pt x="104" y="28"/>
                  </a:lnTo>
                  <a:lnTo>
                    <a:pt x="0" y="0"/>
                  </a:lnTo>
                  <a:lnTo>
                    <a:pt x="0" y="55"/>
                  </a:lnTo>
                  <a:close/>
                </a:path>
              </a:pathLst>
            </a:custGeom>
            <a:solidFill>
              <a:srgbClr val="000000"/>
            </a:solidFill>
            <a:ln w="0">
              <a:solidFill>
                <a:srgbClr val="000000"/>
              </a:solidFill>
              <a:prstDash val="solid"/>
              <a:round/>
              <a:headEnd/>
              <a:tailEnd/>
            </a:ln>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8" name="Line 948"/>
            <p:cNvSpPr>
              <a:spLocks noChangeShapeType="1"/>
            </p:cNvSpPr>
            <p:nvPr/>
          </p:nvSpPr>
          <p:spPr bwMode="auto">
            <a:xfrm>
              <a:off x="3380" y="2924"/>
              <a:ext cx="316"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49" name="Freeform 949"/>
            <p:cNvSpPr>
              <a:spLocks/>
            </p:cNvSpPr>
            <p:nvPr/>
          </p:nvSpPr>
          <p:spPr bwMode="auto">
            <a:xfrm>
              <a:off x="1899" y="2246"/>
              <a:ext cx="49" cy="28"/>
            </a:xfrm>
            <a:custGeom>
              <a:avLst/>
              <a:gdLst>
                <a:gd name="T0" fmla="*/ 103 w 103"/>
                <a:gd name="T1" fmla="*/ 0 h 55"/>
                <a:gd name="T2" fmla="*/ 0 w 103"/>
                <a:gd name="T3" fmla="*/ 27 h 55"/>
                <a:gd name="T4" fmla="*/ 103 w 103"/>
                <a:gd name="T5" fmla="*/ 55 h 55"/>
                <a:gd name="T6" fmla="*/ 103 w 103"/>
                <a:gd name="T7" fmla="*/ 0 h 55"/>
              </a:gdLst>
              <a:ahLst/>
              <a:cxnLst>
                <a:cxn ang="0">
                  <a:pos x="T0" y="T1"/>
                </a:cxn>
                <a:cxn ang="0">
                  <a:pos x="T2" y="T3"/>
                </a:cxn>
                <a:cxn ang="0">
                  <a:pos x="T4" y="T5"/>
                </a:cxn>
                <a:cxn ang="0">
                  <a:pos x="T6" y="T7"/>
                </a:cxn>
              </a:cxnLst>
              <a:rect l="0" t="0" r="r" b="b"/>
              <a:pathLst>
                <a:path w="103" h="55">
                  <a:moveTo>
                    <a:pt x="103" y="0"/>
                  </a:moveTo>
                  <a:lnTo>
                    <a:pt x="0" y="27"/>
                  </a:lnTo>
                  <a:lnTo>
                    <a:pt x="103" y="55"/>
                  </a:lnTo>
                  <a:lnTo>
                    <a:pt x="103" y="0"/>
                  </a:lnTo>
                  <a:close/>
                </a:path>
              </a:pathLst>
            </a:custGeom>
            <a:solidFill>
              <a:srgbClr val="FF0000"/>
            </a:solidFill>
            <a:ln w="0">
              <a:solidFill>
                <a:srgbClr val="FF0000"/>
              </a:solidFill>
              <a:prstDash val="solid"/>
              <a:round/>
              <a:headEnd/>
              <a:tailEnd/>
            </a:ln>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0" name="Line 950"/>
            <p:cNvSpPr>
              <a:spLocks noChangeShapeType="1"/>
            </p:cNvSpPr>
            <p:nvPr/>
          </p:nvSpPr>
          <p:spPr bwMode="auto">
            <a:xfrm flipH="1">
              <a:off x="1917" y="2259"/>
              <a:ext cx="524" cy="2"/>
            </a:xfrm>
            <a:prstGeom prst="line">
              <a:avLst/>
            </a:prstGeom>
            <a:noFill/>
            <a:ln w="4763">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1" name="Rectangle 951"/>
            <p:cNvSpPr>
              <a:spLocks noChangeArrowheads="1"/>
            </p:cNvSpPr>
            <p:nvPr/>
          </p:nvSpPr>
          <p:spPr bwMode="auto">
            <a:xfrm>
              <a:off x="2325" y="3744"/>
              <a:ext cx="9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defRPr/>
              </a:pPr>
              <a:r>
                <a:rPr lang="en-US" altLang="en-US" sz="1400" b="0">
                  <a:solidFill>
                    <a:srgbClr val="000000"/>
                  </a:solidFill>
                  <a:latin typeface="Times New Roman" panose="02020603050405020304" pitchFamily="18" charset="0"/>
                  <a:cs typeface="+mn-cs"/>
                </a:rPr>
                <a:t>Gate Voltage, </a:t>
              </a:r>
              <a:r>
                <a:rPr lang="en-US" altLang="en-US" sz="1400" b="0" i="1">
                  <a:solidFill>
                    <a:srgbClr val="000000"/>
                  </a:solidFill>
                  <a:latin typeface="Times New Roman" panose="02020603050405020304" pitchFamily="18" charset="0"/>
                  <a:cs typeface="+mn-cs"/>
                </a:rPr>
                <a:t>Vg</a:t>
              </a:r>
              <a:r>
                <a:rPr lang="en-US" altLang="en-US" sz="1400" b="0" i="1" baseline="-25000">
                  <a:solidFill>
                    <a:srgbClr val="000000"/>
                  </a:solidFill>
                  <a:latin typeface="Times New Roman" panose="02020603050405020304" pitchFamily="18" charset="0"/>
                  <a:cs typeface="+mn-cs"/>
                </a:rPr>
                <a:t> </a:t>
              </a:r>
              <a:r>
                <a:rPr lang="en-US" altLang="en-US" sz="1400" b="0" i="1">
                  <a:solidFill>
                    <a:srgbClr val="000000"/>
                  </a:solidFill>
                  <a:latin typeface="Times New Roman" panose="02020603050405020304" pitchFamily="18" charset="0"/>
                  <a:cs typeface="+mn-cs"/>
                </a:rPr>
                <a:t>(V)</a:t>
              </a:r>
              <a:endParaRPr lang="en-US" altLang="en-US" sz="1400" b="0">
                <a:solidFill>
                  <a:srgbClr val="000000"/>
                </a:solidFill>
                <a:latin typeface="Times New Roman" panose="02020603050405020304" pitchFamily="18" charset="0"/>
                <a:cs typeface="+mn-cs"/>
              </a:endParaRPr>
            </a:p>
          </p:txBody>
        </p:sp>
        <p:sp>
          <p:nvSpPr>
            <p:cNvPr id="103352" name="Freeform 952"/>
            <p:cNvSpPr>
              <a:spLocks/>
            </p:cNvSpPr>
            <p:nvPr/>
          </p:nvSpPr>
          <p:spPr bwMode="auto">
            <a:xfrm>
              <a:off x="1911" y="3108"/>
              <a:ext cx="1702" cy="468"/>
            </a:xfrm>
            <a:custGeom>
              <a:avLst/>
              <a:gdLst>
                <a:gd name="T0" fmla="*/ 3529 w 3566"/>
                <a:gd name="T1" fmla="*/ 16 h 950"/>
                <a:gd name="T2" fmla="*/ 3452 w 3566"/>
                <a:gd name="T3" fmla="*/ 57 h 950"/>
                <a:gd name="T4" fmla="*/ 3376 w 3566"/>
                <a:gd name="T5" fmla="*/ 129 h 950"/>
                <a:gd name="T6" fmla="*/ 3300 w 3566"/>
                <a:gd name="T7" fmla="*/ 162 h 950"/>
                <a:gd name="T8" fmla="*/ 3223 w 3566"/>
                <a:gd name="T9" fmla="*/ 229 h 950"/>
                <a:gd name="T10" fmla="*/ 3147 w 3566"/>
                <a:gd name="T11" fmla="*/ 221 h 950"/>
                <a:gd name="T12" fmla="*/ 3072 w 3566"/>
                <a:gd name="T13" fmla="*/ 204 h 950"/>
                <a:gd name="T14" fmla="*/ 2996 w 3566"/>
                <a:gd name="T15" fmla="*/ 212 h 950"/>
                <a:gd name="T16" fmla="*/ 2920 w 3566"/>
                <a:gd name="T17" fmla="*/ 182 h 950"/>
                <a:gd name="T18" fmla="*/ 2843 w 3566"/>
                <a:gd name="T19" fmla="*/ 159 h 950"/>
                <a:gd name="T20" fmla="*/ 2767 w 3566"/>
                <a:gd name="T21" fmla="*/ 131 h 950"/>
                <a:gd name="T22" fmla="*/ 2691 w 3566"/>
                <a:gd name="T23" fmla="*/ 147 h 950"/>
                <a:gd name="T24" fmla="*/ 2614 w 3566"/>
                <a:gd name="T25" fmla="*/ 193 h 950"/>
                <a:gd name="T26" fmla="*/ 2538 w 3566"/>
                <a:gd name="T27" fmla="*/ 287 h 950"/>
                <a:gd name="T28" fmla="*/ 2462 w 3566"/>
                <a:gd name="T29" fmla="*/ 384 h 950"/>
                <a:gd name="T30" fmla="*/ 2385 w 3566"/>
                <a:gd name="T31" fmla="*/ 440 h 950"/>
                <a:gd name="T32" fmla="*/ 2310 w 3566"/>
                <a:gd name="T33" fmla="*/ 483 h 950"/>
                <a:gd name="T34" fmla="*/ 2234 w 3566"/>
                <a:gd name="T35" fmla="*/ 522 h 950"/>
                <a:gd name="T36" fmla="*/ 2158 w 3566"/>
                <a:gd name="T37" fmla="*/ 549 h 950"/>
                <a:gd name="T38" fmla="*/ 2081 w 3566"/>
                <a:gd name="T39" fmla="*/ 561 h 950"/>
                <a:gd name="T40" fmla="*/ 2005 w 3566"/>
                <a:gd name="T41" fmla="*/ 546 h 950"/>
                <a:gd name="T42" fmla="*/ 1929 w 3566"/>
                <a:gd name="T43" fmla="*/ 497 h 950"/>
                <a:gd name="T44" fmla="*/ 1852 w 3566"/>
                <a:gd name="T45" fmla="*/ 477 h 950"/>
                <a:gd name="T46" fmla="*/ 1776 w 3566"/>
                <a:gd name="T47" fmla="*/ 444 h 950"/>
                <a:gd name="T48" fmla="*/ 1700 w 3566"/>
                <a:gd name="T49" fmla="*/ 421 h 950"/>
                <a:gd name="T50" fmla="*/ 1624 w 3566"/>
                <a:gd name="T51" fmla="*/ 385 h 950"/>
                <a:gd name="T52" fmla="*/ 1549 w 3566"/>
                <a:gd name="T53" fmla="*/ 399 h 950"/>
                <a:gd name="T54" fmla="*/ 1472 w 3566"/>
                <a:gd name="T55" fmla="*/ 461 h 950"/>
                <a:gd name="T56" fmla="*/ 1396 w 3566"/>
                <a:gd name="T57" fmla="*/ 565 h 950"/>
                <a:gd name="T58" fmla="*/ 1320 w 3566"/>
                <a:gd name="T59" fmla="*/ 673 h 950"/>
                <a:gd name="T60" fmla="*/ 1243 w 3566"/>
                <a:gd name="T61" fmla="*/ 731 h 950"/>
                <a:gd name="T62" fmla="*/ 1167 w 3566"/>
                <a:gd name="T63" fmla="*/ 771 h 950"/>
                <a:gd name="T64" fmla="*/ 1091 w 3566"/>
                <a:gd name="T65" fmla="*/ 784 h 950"/>
                <a:gd name="T66" fmla="*/ 1014 w 3566"/>
                <a:gd name="T67" fmla="*/ 785 h 950"/>
                <a:gd name="T68" fmla="*/ 938 w 3566"/>
                <a:gd name="T69" fmla="*/ 780 h 950"/>
                <a:gd name="T70" fmla="*/ 862 w 3566"/>
                <a:gd name="T71" fmla="*/ 747 h 950"/>
                <a:gd name="T72" fmla="*/ 787 w 3566"/>
                <a:gd name="T73" fmla="*/ 702 h 950"/>
                <a:gd name="T74" fmla="*/ 710 w 3566"/>
                <a:gd name="T75" fmla="*/ 663 h 950"/>
                <a:gd name="T76" fmla="*/ 634 w 3566"/>
                <a:gd name="T77" fmla="*/ 618 h 950"/>
                <a:gd name="T78" fmla="*/ 558 w 3566"/>
                <a:gd name="T79" fmla="*/ 558 h 950"/>
                <a:gd name="T80" fmla="*/ 481 w 3566"/>
                <a:gd name="T81" fmla="*/ 528 h 950"/>
                <a:gd name="T82" fmla="*/ 405 w 3566"/>
                <a:gd name="T83" fmla="*/ 513 h 950"/>
                <a:gd name="T84" fmla="*/ 329 w 3566"/>
                <a:gd name="T85" fmla="*/ 555 h 950"/>
                <a:gd name="T86" fmla="*/ 253 w 3566"/>
                <a:gd name="T87" fmla="*/ 657 h 950"/>
                <a:gd name="T88" fmla="*/ 176 w 3566"/>
                <a:gd name="T89" fmla="*/ 798 h 950"/>
                <a:gd name="T90" fmla="*/ 100 w 3566"/>
                <a:gd name="T91" fmla="*/ 888 h 950"/>
                <a:gd name="T92" fmla="*/ 25 w 3566"/>
                <a:gd name="T93" fmla="*/ 932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66" h="950">
                  <a:moveTo>
                    <a:pt x="3566" y="0"/>
                  </a:moveTo>
                  <a:lnTo>
                    <a:pt x="3529" y="16"/>
                  </a:lnTo>
                  <a:lnTo>
                    <a:pt x="3490" y="31"/>
                  </a:lnTo>
                  <a:lnTo>
                    <a:pt x="3452" y="57"/>
                  </a:lnTo>
                  <a:lnTo>
                    <a:pt x="3415" y="100"/>
                  </a:lnTo>
                  <a:lnTo>
                    <a:pt x="3376" y="129"/>
                  </a:lnTo>
                  <a:lnTo>
                    <a:pt x="3339" y="157"/>
                  </a:lnTo>
                  <a:lnTo>
                    <a:pt x="3300" y="162"/>
                  </a:lnTo>
                  <a:lnTo>
                    <a:pt x="3262" y="202"/>
                  </a:lnTo>
                  <a:lnTo>
                    <a:pt x="3223" y="229"/>
                  </a:lnTo>
                  <a:lnTo>
                    <a:pt x="3186" y="237"/>
                  </a:lnTo>
                  <a:lnTo>
                    <a:pt x="3147" y="221"/>
                  </a:lnTo>
                  <a:lnTo>
                    <a:pt x="3110" y="205"/>
                  </a:lnTo>
                  <a:lnTo>
                    <a:pt x="3072" y="204"/>
                  </a:lnTo>
                  <a:lnTo>
                    <a:pt x="3033" y="209"/>
                  </a:lnTo>
                  <a:lnTo>
                    <a:pt x="2996" y="212"/>
                  </a:lnTo>
                  <a:lnTo>
                    <a:pt x="2957" y="193"/>
                  </a:lnTo>
                  <a:lnTo>
                    <a:pt x="2920" y="182"/>
                  </a:lnTo>
                  <a:lnTo>
                    <a:pt x="2881" y="172"/>
                  </a:lnTo>
                  <a:lnTo>
                    <a:pt x="2843" y="159"/>
                  </a:lnTo>
                  <a:lnTo>
                    <a:pt x="2804" y="143"/>
                  </a:lnTo>
                  <a:lnTo>
                    <a:pt x="2767" y="131"/>
                  </a:lnTo>
                  <a:lnTo>
                    <a:pt x="2728" y="127"/>
                  </a:lnTo>
                  <a:lnTo>
                    <a:pt x="2691" y="147"/>
                  </a:lnTo>
                  <a:lnTo>
                    <a:pt x="2653" y="168"/>
                  </a:lnTo>
                  <a:lnTo>
                    <a:pt x="2614" y="193"/>
                  </a:lnTo>
                  <a:lnTo>
                    <a:pt x="2577" y="228"/>
                  </a:lnTo>
                  <a:lnTo>
                    <a:pt x="2538" y="287"/>
                  </a:lnTo>
                  <a:lnTo>
                    <a:pt x="2501" y="339"/>
                  </a:lnTo>
                  <a:lnTo>
                    <a:pt x="2462" y="384"/>
                  </a:lnTo>
                  <a:lnTo>
                    <a:pt x="2424" y="427"/>
                  </a:lnTo>
                  <a:lnTo>
                    <a:pt x="2385" y="440"/>
                  </a:lnTo>
                  <a:lnTo>
                    <a:pt x="2348" y="451"/>
                  </a:lnTo>
                  <a:lnTo>
                    <a:pt x="2310" y="483"/>
                  </a:lnTo>
                  <a:lnTo>
                    <a:pt x="2272" y="499"/>
                  </a:lnTo>
                  <a:lnTo>
                    <a:pt x="2234" y="522"/>
                  </a:lnTo>
                  <a:lnTo>
                    <a:pt x="2195" y="542"/>
                  </a:lnTo>
                  <a:lnTo>
                    <a:pt x="2158" y="549"/>
                  </a:lnTo>
                  <a:lnTo>
                    <a:pt x="2119" y="569"/>
                  </a:lnTo>
                  <a:lnTo>
                    <a:pt x="2081" y="561"/>
                  </a:lnTo>
                  <a:lnTo>
                    <a:pt x="2043" y="549"/>
                  </a:lnTo>
                  <a:lnTo>
                    <a:pt x="2005" y="546"/>
                  </a:lnTo>
                  <a:lnTo>
                    <a:pt x="1966" y="530"/>
                  </a:lnTo>
                  <a:lnTo>
                    <a:pt x="1929" y="497"/>
                  </a:lnTo>
                  <a:lnTo>
                    <a:pt x="1891" y="480"/>
                  </a:lnTo>
                  <a:lnTo>
                    <a:pt x="1852" y="477"/>
                  </a:lnTo>
                  <a:lnTo>
                    <a:pt x="1815" y="450"/>
                  </a:lnTo>
                  <a:lnTo>
                    <a:pt x="1776" y="444"/>
                  </a:lnTo>
                  <a:lnTo>
                    <a:pt x="1739" y="430"/>
                  </a:lnTo>
                  <a:lnTo>
                    <a:pt x="1700" y="421"/>
                  </a:lnTo>
                  <a:lnTo>
                    <a:pt x="1662" y="401"/>
                  </a:lnTo>
                  <a:lnTo>
                    <a:pt x="1624" y="385"/>
                  </a:lnTo>
                  <a:lnTo>
                    <a:pt x="1586" y="395"/>
                  </a:lnTo>
                  <a:lnTo>
                    <a:pt x="1549" y="399"/>
                  </a:lnTo>
                  <a:lnTo>
                    <a:pt x="1510" y="430"/>
                  </a:lnTo>
                  <a:lnTo>
                    <a:pt x="1472" y="461"/>
                  </a:lnTo>
                  <a:lnTo>
                    <a:pt x="1433" y="509"/>
                  </a:lnTo>
                  <a:lnTo>
                    <a:pt x="1396" y="565"/>
                  </a:lnTo>
                  <a:lnTo>
                    <a:pt x="1357" y="621"/>
                  </a:lnTo>
                  <a:lnTo>
                    <a:pt x="1320" y="673"/>
                  </a:lnTo>
                  <a:lnTo>
                    <a:pt x="1281" y="721"/>
                  </a:lnTo>
                  <a:lnTo>
                    <a:pt x="1243" y="731"/>
                  </a:lnTo>
                  <a:lnTo>
                    <a:pt x="1204" y="748"/>
                  </a:lnTo>
                  <a:lnTo>
                    <a:pt x="1167" y="771"/>
                  </a:lnTo>
                  <a:lnTo>
                    <a:pt x="1130" y="772"/>
                  </a:lnTo>
                  <a:lnTo>
                    <a:pt x="1091" y="784"/>
                  </a:lnTo>
                  <a:lnTo>
                    <a:pt x="1053" y="791"/>
                  </a:lnTo>
                  <a:lnTo>
                    <a:pt x="1014" y="785"/>
                  </a:lnTo>
                  <a:lnTo>
                    <a:pt x="977" y="788"/>
                  </a:lnTo>
                  <a:lnTo>
                    <a:pt x="938" y="780"/>
                  </a:lnTo>
                  <a:lnTo>
                    <a:pt x="901" y="760"/>
                  </a:lnTo>
                  <a:lnTo>
                    <a:pt x="862" y="747"/>
                  </a:lnTo>
                  <a:lnTo>
                    <a:pt x="824" y="738"/>
                  </a:lnTo>
                  <a:lnTo>
                    <a:pt x="787" y="702"/>
                  </a:lnTo>
                  <a:lnTo>
                    <a:pt x="748" y="685"/>
                  </a:lnTo>
                  <a:lnTo>
                    <a:pt x="710" y="663"/>
                  </a:lnTo>
                  <a:lnTo>
                    <a:pt x="672" y="628"/>
                  </a:lnTo>
                  <a:lnTo>
                    <a:pt x="634" y="618"/>
                  </a:lnTo>
                  <a:lnTo>
                    <a:pt x="595" y="587"/>
                  </a:lnTo>
                  <a:lnTo>
                    <a:pt x="558" y="558"/>
                  </a:lnTo>
                  <a:lnTo>
                    <a:pt x="519" y="548"/>
                  </a:lnTo>
                  <a:lnTo>
                    <a:pt x="481" y="528"/>
                  </a:lnTo>
                  <a:lnTo>
                    <a:pt x="443" y="507"/>
                  </a:lnTo>
                  <a:lnTo>
                    <a:pt x="405" y="513"/>
                  </a:lnTo>
                  <a:lnTo>
                    <a:pt x="368" y="522"/>
                  </a:lnTo>
                  <a:lnTo>
                    <a:pt x="329" y="555"/>
                  </a:lnTo>
                  <a:lnTo>
                    <a:pt x="291" y="591"/>
                  </a:lnTo>
                  <a:lnTo>
                    <a:pt x="253" y="657"/>
                  </a:lnTo>
                  <a:lnTo>
                    <a:pt x="215" y="745"/>
                  </a:lnTo>
                  <a:lnTo>
                    <a:pt x="176" y="798"/>
                  </a:lnTo>
                  <a:lnTo>
                    <a:pt x="139" y="850"/>
                  </a:lnTo>
                  <a:lnTo>
                    <a:pt x="100" y="888"/>
                  </a:lnTo>
                  <a:lnTo>
                    <a:pt x="62" y="912"/>
                  </a:lnTo>
                  <a:lnTo>
                    <a:pt x="25" y="932"/>
                  </a:lnTo>
                  <a:lnTo>
                    <a:pt x="0" y="950"/>
                  </a:lnTo>
                </a:path>
              </a:pathLst>
            </a:custGeom>
            <a:noFill/>
            <a:ln w="47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3" name="Freeform 953"/>
            <p:cNvSpPr>
              <a:spLocks/>
            </p:cNvSpPr>
            <p:nvPr/>
          </p:nvSpPr>
          <p:spPr bwMode="auto">
            <a:xfrm>
              <a:off x="1849" y="3576"/>
              <a:ext cx="2" cy="2"/>
            </a:xfrm>
            <a:custGeom>
              <a:avLst/>
              <a:gdLst/>
              <a:ahLst/>
              <a:cxnLst>
                <a:cxn ang="0">
                  <a:pos x="0" y="0"/>
                </a:cxn>
                <a:cxn ang="0">
                  <a:pos x="0" y="0"/>
                </a:cxn>
                <a:cxn ang="0">
                  <a:pos x="0" y="0"/>
                </a:cxn>
              </a:cxnLst>
              <a:rect l="0" t="0" r="r" b="b"/>
              <a:pathLst>
                <a:path>
                  <a:moveTo>
                    <a:pt x="0" y="0"/>
                  </a:moveTo>
                  <a:lnTo>
                    <a:pt x="0" y="0"/>
                  </a:lnTo>
                  <a:lnTo>
                    <a:pt x="0" y="0"/>
                  </a:lnTo>
                </a:path>
              </a:pathLst>
            </a:custGeom>
            <a:noFill/>
            <a:ln w="47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4" name="Line 954"/>
            <p:cNvSpPr>
              <a:spLocks noChangeShapeType="1"/>
            </p:cNvSpPr>
            <p:nvPr/>
          </p:nvSpPr>
          <p:spPr bwMode="auto">
            <a:xfrm flipH="1" flipV="1">
              <a:off x="1795" y="3575"/>
              <a:ext cx="6" cy="1"/>
            </a:xfrm>
            <a:prstGeom prst="line">
              <a:avLst/>
            </a:prstGeom>
            <a:noFill/>
            <a:ln w="4763">
              <a:solidFill>
                <a:srgbClr val="FF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5" name="Freeform 955"/>
            <p:cNvSpPr>
              <a:spLocks/>
            </p:cNvSpPr>
            <p:nvPr/>
          </p:nvSpPr>
          <p:spPr bwMode="auto">
            <a:xfrm>
              <a:off x="3694" y="2335"/>
              <a:ext cx="21" cy="10"/>
            </a:xfrm>
            <a:custGeom>
              <a:avLst/>
              <a:gdLst>
                <a:gd name="T0" fmla="*/ 32 w 32"/>
                <a:gd name="T1" fmla="*/ 15 h 15"/>
                <a:gd name="T2" fmla="*/ 6 w 32"/>
                <a:gd name="T3" fmla="*/ 2 h 15"/>
                <a:gd name="T4" fmla="*/ 0 w 32"/>
                <a:gd name="T5" fmla="*/ 0 h 15"/>
              </a:gdLst>
              <a:ahLst/>
              <a:cxnLst>
                <a:cxn ang="0">
                  <a:pos x="T0" y="T1"/>
                </a:cxn>
                <a:cxn ang="0">
                  <a:pos x="T2" y="T3"/>
                </a:cxn>
                <a:cxn ang="0">
                  <a:pos x="T4" y="T5"/>
                </a:cxn>
              </a:cxnLst>
              <a:rect l="0" t="0" r="r" b="b"/>
              <a:pathLst>
                <a:path w="32" h="15">
                  <a:moveTo>
                    <a:pt x="32" y="15"/>
                  </a:moveTo>
                  <a:lnTo>
                    <a:pt x="6" y="2"/>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6" name="Freeform 956"/>
            <p:cNvSpPr>
              <a:spLocks/>
            </p:cNvSpPr>
            <p:nvPr/>
          </p:nvSpPr>
          <p:spPr bwMode="auto">
            <a:xfrm>
              <a:off x="3652" y="2329"/>
              <a:ext cx="17" cy="16"/>
            </a:xfrm>
            <a:custGeom>
              <a:avLst/>
              <a:gdLst>
                <a:gd name="T0" fmla="*/ 25 w 25"/>
                <a:gd name="T1" fmla="*/ 0 h 21"/>
                <a:gd name="T2" fmla="*/ 13 w 25"/>
                <a:gd name="T3" fmla="*/ 2 h 21"/>
                <a:gd name="T4" fmla="*/ 0 w 25"/>
                <a:gd name="T5" fmla="*/ 21 h 21"/>
              </a:gdLst>
              <a:ahLst/>
              <a:cxnLst>
                <a:cxn ang="0">
                  <a:pos x="T0" y="T1"/>
                </a:cxn>
                <a:cxn ang="0">
                  <a:pos x="T2" y="T3"/>
                </a:cxn>
                <a:cxn ang="0">
                  <a:pos x="T4" y="T5"/>
                </a:cxn>
              </a:cxnLst>
              <a:rect l="0" t="0" r="r" b="b"/>
              <a:pathLst>
                <a:path w="25" h="21">
                  <a:moveTo>
                    <a:pt x="25" y="0"/>
                  </a:moveTo>
                  <a:lnTo>
                    <a:pt x="13" y="2"/>
                  </a:lnTo>
                  <a:lnTo>
                    <a:pt x="0" y="21"/>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7" name="Line 957"/>
            <p:cNvSpPr>
              <a:spLocks noChangeShapeType="1"/>
            </p:cNvSpPr>
            <p:nvPr/>
          </p:nvSpPr>
          <p:spPr bwMode="auto">
            <a:xfrm flipH="1">
              <a:off x="3628" y="2369"/>
              <a:ext cx="11" cy="23"/>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8" name="Line 958"/>
            <p:cNvSpPr>
              <a:spLocks noChangeShapeType="1"/>
            </p:cNvSpPr>
            <p:nvPr/>
          </p:nvSpPr>
          <p:spPr bwMode="auto">
            <a:xfrm flipH="1">
              <a:off x="3609" y="2417"/>
              <a:ext cx="9"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59" name="Line 959"/>
            <p:cNvSpPr>
              <a:spLocks noChangeShapeType="1"/>
            </p:cNvSpPr>
            <p:nvPr/>
          </p:nvSpPr>
          <p:spPr bwMode="auto">
            <a:xfrm flipH="1">
              <a:off x="3589" y="2464"/>
              <a:ext cx="10" cy="23"/>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0" name="Line 960"/>
            <p:cNvSpPr>
              <a:spLocks noChangeShapeType="1"/>
            </p:cNvSpPr>
            <p:nvPr/>
          </p:nvSpPr>
          <p:spPr bwMode="auto">
            <a:xfrm flipH="1">
              <a:off x="3576" y="2512"/>
              <a:ext cx="6"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1" name="Freeform 961"/>
            <p:cNvSpPr>
              <a:spLocks/>
            </p:cNvSpPr>
            <p:nvPr/>
          </p:nvSpPr>
          <p:spPr bwMode="auto">
            <a:xfrm>
              <a:off x="3559" y="2559"/>
              <a:ext cx="11" cy="22"/>
            </a:xfrm>
            <a:custGeom>
              <a:avLst/>
              <a:gdLst>
                <a:gd name="T0" fmla="*/ 16 w 16"/>
                <a:gd name="T1" fmla="*/ 0 h 32"/>
                <a:gd name="T2" fmla="*/ 15 w 16"/>
                <a:gd name="T3" fmla="*/ 3 h 32"/>
                <a:gd name="T4" fmla="*/ 0 w 16"/>
                <a:gd name="T5" fmla="*/ 32 h 32"/>
              </a:gdLst>
              <a:ahLst/>
              <a:cxnLst>
                <a:cxn ang="0">
                  <a:pos x="T0" y="T1"/>
                </a:cxn>
                <a:cxn ang="0">
                  <a:pos x="T2" y="T3"/>
                </a:cxn>
                <a:cxn ang="0">
                  <a:pos x="T4" y="T5"/>
                </a:cxn>
              </a:cxnLst>
              <a:rect l="0" t="0" r="r" b="b"/>
              <a:pathLst>
                <a:path w="16" h="32">
                  <a:moveTo>
                    <a:pt x="16" y="0"/>
                  </a:moveTo>
                  <a:lnTo>
                    <a:pt x="15" y="3"/>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2" name="Freeform 962"/>
            <p:cNvSpPr>
              <a:spLocks/>
            </p:cNvSpPr>
            <p:nvPr/>
          </p:nvSpPr>
          <p:spPr bwMode="auto">
            <a:xfrm>
              <a:off x="3525" y="2606"/>
              <a:ext cx="18" cy="24"/>
            </a:xfrm>
            <a:custGeom>
              <a:avLst/>
              <a:gdLst>
                <a:gd name="T0" fmla="*/ 27 w 27"/>
                <a:gd name="T1" fmla="*/ 0 h 32"/>
                <a:gd name="T2" fmla="*/ 13 w 27"/>
                <a:gd name="T3" fmla="*/ 14 h 32"/>
                <a:gd name="T4" fmla="*/ 0 w 27"/>
                <a:gd name="T5" fmla="*/ 32 h 32"/>
              </a:gdLst>
              <a:ahLst/>
              <a:cxnLst>
                <a:cxn ang="0">
                  <a:pos x="T0" y="T1"/>
                </a:cxn>
                <a:cxn ang="0">
                  <a:pos x="T2" y="T3"/>
                </a:cxn>
                <a:cxn ang="0">
                  <a:pos x="T4" y="T5"/>
                </a:cxn>
              </a:cxnLst>
              <a:rect l="0" t="0" r="r" b="b"/>
              <a:pathLst>
                <a:path w="27" h="32">
                  <a:moveTo>
                    <a:pt x="27" y="0"/>
                  </a:moveTo>
                  <a:lnTo>
                    <a:pt x="13" y="14"/>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3" name="Line 963"/>
            <p:cNvSpPr>
              <a:spLocks noChangeShapeType="1"/>
            </p:cNvSpPr>
            <p:nvPr/>
          </p:nvSpPr>
          <p:spPr bwMode="auto">
            <a:xfrm flipH="1">
              <a:off x="3502" y="2653"/>
              <a:ext cx="8" cy="24"/>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4" name="Freeform 964"/>
            <p:cNvSpPr>
              <a:spLocks/>
            </p:cNvSpPr>
            <p:nvPr/>
          </p:nvSpPr>
          <p:spPr bwMode="auto">
            <a:xfrm>
              <a:off x="3470" y="2702"/>
              <a:ext cx="17" cy="21"/>
            </a:xfrm>
            <a:custGeom>
              <a:avLst/>
              <a:gdLst>
                <a:gd name="T0" fmla="*/ 25 w 25"/>
                <a:gd name="T1" fmla="*/ 0 h 31"/>
                <a:gd name="T2" fmla="*/ 14 w 25"/>
                <a:gd name="T3" fmla="*/ 18 h 31"/>
                <a:gd name="T4" fmla="*/ 0 w 25"/>
                <a:gd name="T5" fmla="*/ 31 h 31"/>
              </a:gdLst>
              <a:ahLst/>
              <a:cxnLst>
                <a:cxn ang="0">
                  <a:pos x="T0" y="T1"/>
                </a:cxn>
                <a:cxn ang="0">
                  <a:pos x="T2" y="T3"/>
                </a:cxn>
                <a:cxn ang="0">
                  <a:pos x="T4" y="T5"/>
                </a:cxn>
              </a:cxnLst>
              <a:rect l="0" t="0" r="r" b="b"/>
              <a:pathLst>
                <a:path w="25" h="31">
                  <a:moveTo>
                    <a:pt x="25" y="0"/>
                  </a:moveTo>
                  <a:lnTo>
                    <a:pt x="14" y="18"/>
                  </a:lnTo>
                  <a:lnTo>
                    <a:pt x="0" y="31"/>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5" name="Freeform 965"/>
            <p:cNvSpPr>
              <a:spLocks/>
            </p:cNvSpPr>
            <p:nvPr/>
          </p:nvSpPr>
          <p:spPr bwMode="auto">
            <a:xfrm>
              <a:off x="3424" y="2744"/>
              <a:ext cx="22" cy="4"/>
            </a:xfrm>
            <a:custGeom>
              <a:avLst/>
              <a:gdLst>
                <a:gd name="T0" fmla="*/ 32 w 32"/>
                <a:gd name="T1" fmla="*/ 0 h 5"/>
                <a:gd name="T2" fmla="*/ 28 w 32"/>
                <a:gd name="T3" fmla="*/ 3 h 5"/>
                <a:gd name="T4" fmla="*/ 1 w 32"/>
                <a:gd name="T5" fmla="*/ 5 h 5"/>
                <a:gd name="T6" fmla="*/ 0 w 32"/>
                <a:gd name="T7" fmla="*/ 5 h 5"/>
              </a:gdLst>
              <a:ahLst/>
              <a:cxnLst>
                <a:cxn ang="0">
                  <a:pos x="T0" y="T1"/>
                </a:cxn>
                <a:cxn ang="0">
                  <a:pos x="T2" y="T3"/>
                </a:cxn>
                <a:cxn ang="0">
                  <a:pos x="T4" y="T5"/>
                </a:cxn>
                <a:cxn ang="0">
                  <a:pos x="T6" y="T7"/>
                </a:cxn>
              </a:cxnLst>
              <a:rect l="0" t="0" r="r" b="b"/>
              <a:pathLst>
                <a:path w="32" h="5">
                  <a:moveTo>
                    <a:pt x="32" y="0"/>
                  </a:moveTo>
                  <a:lnTo>
                    <a:pt x="28" y="3"/>
                  </a:lnTo>
                  <a:lnTo>
                    <a:pt x="1" y="5"/>
                  </a:lnTo>
                  <a:lnTo>
                    <a:pt x="0" y="5"/>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6" name="Freeform 966"/>
            <p:cNvSpPr>
              <a:spLocks/>
            </p:cNvSpPr>
            <p:nvPr/>
          </p:nvSpPr>
          <p:spPr bwMode="auto">
            <a:xfrm>
              <a:off x="3379" y="2729"/>
              <a:ext cx="21" cy="10"/>
            </a:xfrm>
            <a:custGeom>
              <a:avLst/>
              <a:gdLst>
                <a:gd name="T0" fmla="*/ 32 w 32"/>
                <a:gd name="T1" fmla="*/ 16 h 16"/>
                <a:gd name="T2" fmla="*/ 15 w 32"/>
                <a:gd name="T3" fmla="*/ 10 h 16"/>
                <a:gd name="T4" fmla="*/ 0 w 32"/>
                <a:gd name="T5" fmla="*/ 0 h 16"/>
              </a:gdLst>
              <a:ahLst/>
              <a:cxnLst>
                <a:cxn ang="0">
                  <a:pos x="T0" y="T1"/>
                </a:cxn>
                <a:cxn ang="0">
                  <a:pos x="T2" y="T3"/>
                </a:cxn>
                <a:cxn ang="0">
                  <a:pos x="T4" y="T5"/>
                </a:cxn>
              </a:cxnLst>
              <a:rect l="0" t="0" r="r" b="b"/>
              <a:pathLst>
                <a:path w="32" h="16">
                  <a:moveTo>
                    <a:pt x="32" y="16"/>
                  </a:moveTo>
                  <a:lnTo>
                    <a:pt x="15" y="10"/>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7" name="Freeform 967"/>
            <p:cNvSpPr>
              <a:spLocks/>
            </p:cNvSpPr>
            <p:nvPr/>
          </p:nvSpPr>
          <p:spPr bwMode="auto">
            <a:xfrm>
              <a:off x="3331" y="2707"/>
              <a:ext cx="23" cy="10"/>
            </a:xfrm>
            <a:custGeom>
              <a:avLst/>
              <a:gdLst>
                <a:gd name="T0" fmla="*/ 32 w 32"/>
                <a:gd name="T1" fmla="*/ 13 h 13"/>
                <a:gd name="T2" fmla="*/ 30 w 32"/>
                <a:gd name="T3" fmla="*/ 12 h 13"/>
                <a:gd name="T4" fmla="*/ 3 w 32"/>
                <a:gd name="T5" fmla="*/ 2 h 13"/>
                <a:gd name="T6" fmla="*/ 0 w 32"/>
                <a:gd name="T7" fmla="*/ 0 h 13"/>
              </a:gdLst>
              <a:ahLst/>
              <a:cxnLst>
                <a:cxn ang="0">
                  <a:pos x="T0" y="T1"/>
                </a:cxn>
                <a:cxn ang="0">
                  <a:pos x="T2" y="T3"/>
                </a:cxn>
                <a:cxn ang="0">
                  <a:pos x="T4" y="T5"/>
                </a:cxn>
                <a:cxn ang="0">
                  <a:pos x="T6" y="T7"/>
                </a:cxn>
              </a:cxnLst>
              <a:rect l="0" t="0" r="r" b="b"/>
              <a:pathLst>
                <a:path w="32" h="13">
                  <a:moveTo>
                    <a:pt x="32" y="13"/>
                  </a:moveTo>
                  <a:lnTo>
                    <a:pt x="30" y="12"/>
                  </a:lnTo>
                  <a:lnTo>
                    <a:pt x="3" y="2"/>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8" name="Freeform 968"/>
            <p:cNvSpPr>
              <a:spLocks/>
            </p:cNvSpPr>
            <p:nvPr/>
          </p:nvSpPr>
          <p:spPr bwMode="auto">
            <a:xfrm>
              <a:off x="3286" y="2695"/>
              <a:ext cx="22" cy="4"/>
            </a:xfrm>
            <a:custGeom>
              <a:avLst/>
              <a:gdLst>
                <a:gd name="T0" fmla="*/ 32 w 32"/>
                <a:gd name="T1" fmla="*/ 0 h 6"/>
                <a:gd name="T2" fmla="*/ 17 w 32"/>
                <a:gd name="T3" fmla="*/ 6 h 6"/>
                <a:gd name="T4" fmla="*/ 0 w 32"/>
                <a:gd name="T5" fmla="*/ 5 h 6"/>
              </a:gdLst>
              <a:ahLst/>
              <a:cxnLst>
                <a:cxn ang="0">
                  <a:pos x="T0" y="T1"/>
                </a:cxn>
                <a:cxn ang="0">
                  <a:pos x="T2" y="T3"/>
                </a:cxn>
                <a:cxn ang="0">
                  <a:pos x="T4" y="T5"/>
                </a:cxn>
              </a:cxnLst>
              <a:rect l="0" t="0" r="r" b="b"/>
              <a:pathLst>
                <a:path w="32" h="6">
                  <a:moveTo>
                    <a:pt x="32" y="0"/>
                  </a:moveTo>
                  <a:lnTo>
                    <a:pt x="17" y="6"/>
                  </a:lnTo>
                  <a:lnTo>
                    <a:pt x="0" y="5"/>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69" name="Freeform 969"/>
            <p:cNvSpPr>
              <a:spLocks/>
            </p:cNvSpPr>
            <p:nvPr/>
          </p:nvSpPr>
          <p:spPr bwMode="auto">
            <a:xfrm>
              <a:off x="3240" y="2686"/>
              <a:ext cx="21" cy="4"/>
            </a:xfrm>
            <a:custGeom>
              <a:avLst/>
              <a:gdLst>
                <a:gd name="T0" fmla="*/ 32 w 32"/>
                <a:gd name="T1" fmla="*/ 7 h 7"/>
                <a:gd name="T2" fmla="*/ 31 w 32"/>
                <a:gd name="T3" fmla="*/ 6 h 7"/>
                <a:gd name="T4" fmla="*/ 5 w 32"/>
                <a:gd name="T5" fmla="*/ 0 h 7"/>
                <a:gd name="T6" fmla="*/ 0 w 32"/>
                <a:gd name="T7" fmla="*/ 1 h 7"/>
              </a:gdLst>
              <a:ahLst/>
              <a:cxnLst>
                <a:cxn ang="0">
                  <a:pos x="T0" y="T1"/>
                </a:cxn>
                <a:cxn ang="0">
                  <a:pos x="T2" y="T3"/>
                </a:cxn>
                <a:cxn ang="0">
                  <a:pos x="T4" y="T5"/>
                </a:cxn>
                <a:cxn ang="0">
                  <a:pos x="T6" y="T7"/>
                </a:cxn>
              </a:cxnLst>
              <a:rect l="0" t="0" r="r" b="b"/>
              <a:pathLst>
                <a:path w="32" h="7">
                  <a:moveTo>
                    <a:pt x="32" y="7"/>
                  </a:moveTo>
                  <a:lnTo>
                    <a:pt x="31" y="6"/>
                  </a:lnTo>
                  <a:lnTo>
                    <a:pt x="5" y="0"/>
                  </a:lnTo>
                  <a:lnTo>
                    <a:pt x="0" y="1"/>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0" name="Freeform 970"/>
            <p:cNvSpPr>
              <a:spLocks/>
            </p:cNvSpPr>
            <p:nvPr/>
          </p:nvSpPr>
          <p:spPr bwMode="auto">
            <a:xfrm>
              <a:off x="3194" y="2690"/>
              <a:ext cx="21" cy="14"/>
            </a:xfrm>
            <a:custGeom>
              <a:avLst/>
              <a:gdLst>
                <a:gd name="T0" fmla="*/ 32 w 32"/>
                <a:gd name="T1" fmla="*/ 0 h 19"/>
                <a:gd name="T2" fmla="*/ 19 w 32"/>
                <a:gd name="T3" fmla="*/ 3 h 19"/>
                <a:gd name="T4" fmla="*/ 0 w 32"/>
                <a:gd name="T5" fmla="*/ 19 h 19"/>
              </a:gdLst>
              <a:ahLst/>
              <a:cxnLst>
                <a:cxn ang="0">
                  <a:pos x="T0" y="T1"/>
                </a:cxn>
                <a:cxn ang="0">
                  <a:pos x="T2" y="T3"/>
                </a:cxn>
                <a:cxn ang="0">
                  <a:pos x="T4" y="T5"/>
                </a:cxn>
              </a:cxnLst>
              <a:rect l="0" t="0" r="r" b="b"/>
              <a:pathLst>
                <a:path w="32" h="19">
                  <a:moveTo>
                    <a:pt x="32" y="0"/>
                  </a:moveTo>
                  <a:lnTo>
                    <a:pt x="19" y="3"/>
                  </a:lnTo>
                  <a:lnTo>
                    <a:pt x="0" y="19"/>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1" name="Freeform 971"/>
            <p:cNvSpPr>
              <a:spLocks/>
            </p:cNvSpPr>
            <p:nvPr/>
          </p:nvSpPr>
          <p:spPr bwMode="auto">
            <a:xfrm>
              <a:off x="3168" y="2729"/>
              <a:ext cx="10" cy="22"/>
            </a:xfrm>
            <a:custGeom>
              <a:avLst/>
              <a:gdLst>
                <a:gd name="T0" fmla="*/ 15 w 15"/>
                <a:gd name="T1" fmla="*/ 0 h 32"/>
                <a:gd name="T2" fmla="*/ 2 w 15"/>
                <a:gd name="T3" fmla="*/ 26 h 32"/>
                <a:gd name="T4" fmla="*/ 0 w 15"/>
                <a:gd name="T5" fmla="*/ 32 h 32"/>
              </a:gdLst>
              <a:ahLst/>
              <a:cxnLst>
                <a:cxn ang="0">
                  <a:pos x="T0" y="T1"/>
                </a:cxn>
                <a:cxn ang="0">
                  <a:pos x="T2" y="T3"/>
                </a:cxn>
                <a:cxn ang="0">
                  <a:pos x="T4" y="T5"/>
                </a:cxn>
              </a:cxnLst>
              <a:rect l="0" t="0" r="r" b="b"/>
              <a:pathLst>
                <a:path w="15" h="32">
                  <a:moveTo>
                    <a:pt x="15" y="0"/>
                  </a:moveTo>
                  <a:lnTo>
                    <a:pt x="2" y="26"/>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2" name="Freeform 972"/>
            <p:cNvSpPr>
              <a:spLocks/>
            </p:cNvSpPr>
            <p:nvPr/>
          </p:nvSpPr>
          <p:spPr bwMode="auto">
            <a:xfrm>
              <a:off x="3147" y="2776"/>
              <a:ext cx="10" cy="22"/>
            </a:xfrm>
            <a:custGeom>
              <a:avLst/>
              <a:gdLst>
                <a:gd name="T0" fmla="*/ 15 w 15"/>
                <a:gd name="T1" fmla="*/ 0 h 32"/>
                <a:gd name="T2" fmla="*/ 8 w 15"/>
                <a:gd name="T3" fmla="*/ 14 h 32"/>
                <a:gd name="T4" fmla="*/ 0 w 15"/>
                <a:gd name="T5" fmla="*/ 32 h 32"/>
              </a:gdLst>
              <a:ahLst/>
              <a:cxnLst>
                <a:cxn ang="0">
                  <a:pos x="T0" y="T1"/>
                </a:cxn>
                <a:cxn ang="0">
                  <a:pos x="T2" y="T3"/>
                </a:cxn>
                <a:cxn ang="0">
                  <a:pos x="T4" y="T5"/>
                </a:cxn>
              </a:cxnLst>
              <a:rect l="0" t="0" r="r" b="b"/>
              <a:pathLst>
                <a:path w="15" h="32">
                  <a:moveTo>
                    <a:pt x="15" y="0"/>
                  </a:moveTo>
                  <a:lnTo>
                    <a:pt x="8" y="14"/>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3" name="Freeform 973"/>
            <p:cNvSpPr>
              <a:spLocks/>
            </p:cNvSpPr>
            <p:nvPr/>
          </p:nvSpPr>
          <p:spPr bwMode="auto">
            <a:xfrm>
              <a:off x="3125" y="2823"/>
              <a:ext cx="12" cy="22"/>
            </a:xfrm>
            <a:custGeom>
              <a:avLst/>
              <a:gdLst>
                <a:gd name="T0" fmla="*/ 15 w 15"/>
                <a:gd name="T1" fmla="*/ 0 h 32"/>
                <a:gd name="T2" fmla="*/ 11 w 15"/>
                <a:gd name="T3" fmla="*/ 7 h 32"/>
                <a:gd name="T4" fmla="*/ 0 w 15"/>
                <a:gd name="T5" fmla="*/ 32 h 32"/>
              </a:gdLst>
              <a:ahLst/>
              <a:cxnLst>
                <a:cxn ang="0">
                  <a:pos x="T0" y="T1"/>
                </a:cxn>
                <a:cxn ang="0">
                  <a:pos x="T2" y="T3"/>
                </a:cxn>
                <a:cxn ang="0">
                  <a:pos x="T4" y="T5"/>
                </a:cxn>
              </a:cxnLst>
              <a:rect l="0" t="0" r="r" b="b"/>
              <a:pathLst>
                <a:path w="15" h="32">
                  <a:moveTo>
                    <a:pt x="15" y="0"/>
                  </a:moveTo>
                  <a:lnTo>
                    <a:pt x="11" y="7"/>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4" name="Line 974"/>
            <p:cNvSpPr>
              <a:spLocks noChangeShapeType="1"/>
            </p:cNvSpPr>
            <p:nvPr/>
          </p:nvSpPr>
          <p:spPr bwMode="auto">
            <a:xfrm flipH="1">
              <a:off x="3105" y="2870"/>
              <a:ext cx="10" cy="24"/>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5" name="Line 975"/>
            <p:cNvSpPr>
              <a:spLocks noChangeShapeType="1"/>
            </p:cNvSpPr>
            <p:nvPr/>
          </p:nvSpPr>
          <p:spPr bwMode="auto">
            <a:xfrm flipH="1">
              <a:off x="3087" y="2918"/>
              <a:ext cx="7" cy="23"/>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6" name="Line 976"/>
            <p:cNvSpPr>
              <a:spLocks noChangeShapeType="1"/>
            </p:cNvSpPr>
            <p:nvPr/>
          </p:nvSpPr>
          <p:spPr bwMode="auto">
            <a:xfrm flipH="1">
              <a:off x="3065" y="2966"/>
              <a:ext cx="11" cy="23"/>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7" name="Line 977"/>
            <p:cNvSpPr>
              <a:spLocks noChangeShapeType="1"/>
            </p:cNvSpPr>
            <p:nvPr/>
          </p:nvSpPr>
          <p:spPr bwMode="auto">
            <a:xfrm flipH="1">
              <a:off x="3045" y="3014"/>
              <a:ext cx="9"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8" name="Freeform 978"/>
            <p:cNvSpPr>
              <a:spLocks/>
            </p:cNvSpPr>
            <p:nvPr/>
          </p:nvSpPr>
          <p:spPr bwMode="auto">
            <a:xfrm>
              <a:off x="3021" y="3061"/>
              <a:ext cx="13" cy="22"/>
            </a:xfrm>
            <a:custGeom>
              <a:avLst/>
              <a:gdLst>
                <a:gd name="T0" fmla="*/ 17 w 17"/>
                <a:gd name="T1" fmla="*/ 0 h 32"/>
                <a:gd name="T2" fmla="*/ 5 w 17"/>
                <a:gd name="T3" fmla="*/ 24 h 32"/>
                <a:gd name="T4" fmla="*/ 0 w 17"/>
                <a:gd name="T5" fmla="*/ 32 h 32"/>
              </a:gdLst>
              <a:ahLst/>
              <a:cxnLst>
                <a:cxn ang="0">
                  <a:pos x="T0" y="T1"/>
                </a:cxn>
                <a:cxn ang="0">
                  <a:pos x="T2" y="T3"/>
                </a:cxn>
                <a:cxn ang="0">
                  <a:pos x="T4" y="T5"/>
                </a:cxn>
              </a:cxnLst>
              <a:rect l="0" t="0" r="r" b="b"/>
              <a:pathLst>
                <a:path w="17" h="32">
                  <a:moveTo>
                    <a:pt x="17" y="0"/>
                  </a:moveTo>
                  <a:lnTo>
                    <a:pt x="5" y="24"/>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79" name="Freeform 979"/>
            <p:cNvSpPr>
              <a:spLocks/>
            </p:cNvSpPr>
            <p:nvPr/>
          </p:nvSpPr>
          <p:spPr bwMode="auto">
            <a:xfrm>
              <a:off x="2986" y="3108"/>
              <a:ext cx="20" cy="22"/>
            </a:xfrm>
            <a:custGeom>
              <a:avLst/>
              <a:gdLst>
                <a:gd name="T0" fmla="*/ 29 w 29"/>
                <a:gd name="T1" fmla="*/ 0 h 31"/>
                <a:gd name="T2" fmla="*/ 4 w 29"/>
                <a:gd name="T3" fmla="*/ 28 h 31"/>
                <a:gd name="T4" fmla="*/ 0 w 29"/>
                <a:gd name="T5" fmla="*/ 31 h 31"/>
              </a:gdLst>
              <a:ahLst/>
              <a:cxnLst>
                <a:cxn ang="0">
                  <a:pos x="T0" y="T1"/>
                </a:cxn>
                <a:cxn ang="0">
                  <a:pos x="T2" y="T3"/>
                </a:cxn>
                <a:cxn ang="0">
                  <a:pos x="T4" y="T5"/>
                </a:cxn>
              </a:cxnLst>
              <a:rect l="0" t="0" r="r" b="b"/>
              <a:pathLst>
                <a:path w="29" h="31">
                  <a:moveTo>
                    <a:pt x="29" y="0"/>
                  </a:moveTo>
                  <a:lnTo>
                    <a:pt x="4" y="28"/>
                  </a:lnTo>
                  <a:lnTo>
                    <a:pt x="0" y="31"/>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0" name="Freeform 980"/>
            <p:cNvSpPr>
              <a:spLocks/>
            </p:cNvSpPr>
            <p:nvPr/>
          </p:nvSpPr>
          <p:spPr bwMode="auto">
            <a:xfrm>
              <a:off x="2940" y="3142"/>
              <a:ext cx="22" cy="5"/>
            </a:xfrm>
            <a:custGeom>
              <a:avLst/>
              <a:gdLst>
                <a:gd name="T0" fmla="*/ 32 w 32"/>
                <a:gd name="T1" fmla="*/ 0 h 7"/>
                <a:gd name="T2" fmla="*/ 18 w 32"/>
                <a:gd name="T3" fmla="*/ 6 h 7"/>
                <a:gd name="T4" fmla="*/ 0 w 32"/>
                <a:gd name="T5" fmla="*/ 7 h 7"/>
              </a:gdLst>
              <a:ahLst/>
              <a:cxnLst>
                <a:cxn ang="0">
                  <a:pos x="T0" y="T1"/>
                </a:cxn>
                <a:cxn ang="0">
                  <a:pos x="T2" y="T3"/>
                </a:cxn>
                <a:cxn ang="0">
                  <a:pos x="T4" y="T5"/>
                </a:cxn>
              </a:cxnLst>
              <a:rect l="0" t="0" r="r" b="b"/>
              <a:pathLst>
                <a:path w="32" h="7">
                  <a:moveTo>
                    <a:pt x="32" y="0"/>
                  </a:moveTo>
                  <a:lnTo>
                    <a:pt x="18" y="6"/>
                  </a:lnTo>
                  <a:lnTo>
                    <a:pt x="0" y="7"/>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1" name="Freeform 981"/>
            <p:cNvSpPr>
              <a:spLocks/>
            </p:cNvSpPr>
            <p:nvPr/>
          </p:nvSpPr>
          <p:spPr bwMode="auto">
            <a:xfrm>
              <a:off x="2895" y="3145"/>
              <a:ext cx="21" cy="5"/>
            </a:xfrm>
            <a:custGeom>
              <a:avLst/>
              <a:gdLst>
                <a:gd name="T0" fmla="*/ 32 w 32"/>
                <a:gd name="T1" fmla="*/ 7 h 7"/>
                <a:gd name="T2" fmla="*/ 32 w 32"/>
                <a:gd name="T3" fmla="*/ 7 h 7"/>
                <a:gd name="T4" fmla="*/ 5 w 32"/>
                <a:gd name="T5" fmla="*/ 2 h 7"/>
                <a:gd name="T6" fmla="*/ 0 w 32"/>
                <a:gd name="T7" fmla="*/ 0 h 7"/>
              </a:gdLst>
              <a:ahLst/>
              <a:cxnLst>
                <a:cxn ang="0">
                  <a:pos x="T0" y="T1"/>
                </a:cxn>
                <a:cxn ang="0">
                  <a:pos x="T2" y="T3"/>
                </a:cxn>
                <a:cxn ang="0">
                  <a:pos x="T4" y="T5"/>
                </a:cxn>
                <a:cxn ang="0">
                  <a:pos x="T6" y="T7"/>
                </a:cxn>
              </a:cxnLst>
              <a:rect l="0" t="0" r="r" b="b"/>
              <a:pathLst>
                <a:path w="32" h="7">
                  <a:moveTo>
                    <a:pt x="32" y="7"/>
                  </a:moveTo>
                  <a:lnTo>
                    <a:pt x="32" y="7"/>
                  </a:lnTo>
                  <a:lnTo>
                    <a:pt x="5" y="2"/>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2" name="Freeform 982"/>
            <p:cNvSpPr>
              <a:spLocks/>
            </p:cNvSpPr>
            <p:nvPr/>
          </p:nvSpPr>
          <p:spPr bwMode="auto">
            <a:xfrm>
              <a:off x="2849" y="3107"/>
              <a:ext cx="21" cy="20"/>
            </a:xfrm>
            <a:custGeom>
              <a:avLst/>
              <a:gdLst>
                <a:gd name="T0" fmla="*/ 31 w 31"/>
                <a:gd name="T1" fmla="*/ 29 h 29"/>
                <a:gd name="T2" fmla="*/ 18 w 31"/>
                <a:gd name="T3" fmla="*/ 19 h 29"/>
                <a:gd name="T4" fmla="*/ 0 w 31"/>
                <a:gd name="T5" fmla="*/ 0 h 29"/>
              </a:gdLst>
              <a:ahLst/>
              <a:cxnLst>
                <a:cxn ang="0">
                  <a:pos x="T0" y="T1"/>
                </a:cxn>
                <a:cxn ang="0">
                  <a:pos x="T2" y="T3"/>
                </a:cxn>
                <a:cxn ang="0">
                  <a:pos x="T4" y="T5"/>
                </a:cxn>
              </a:cxnLst>
              <a:rect l="0" t="0" r="r" b="b"/>
              <a:pathLst>
                <a:path w="31" h="29">
                  <a:moveTo>
                    <a:pt x="31" y="29"/>
                  </a:moveTo>
                  <a:lnTo>
                    <a:pt x="18" y="19"/>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3" name="Freeform 983"/>
            <p:cNvSpPr>
              <a:spLocks/>
            </p:cNvSpPr>
            <p:nvPr/>
          </p:nvSpPr>
          <p:spPr bwMode="auto">
            <a:xfrm>
              <a:off x="2809" y="3062"/>
              <a:ext cx="21" cy="20"/>
            </a:xfrm>
            <a:custGeom>
              <a:avLst/>
              <a:gdLst>
                <a:gd name="T0" fmla="*/ 30 w 30"/>
                <a:gd name="T1" fmla="*/ 27 h 27"/>
                <a:gd name="T2" fmla="*/ 23 w 30"/>
                <a:gd name="T3" fmla="*/ 18 h 27"/>
                <a:gd name="T4" fmla="*/ 0 w 30"/>
                <a:gd name="T5" fmla="*/ 0 h 27"/>
              </a:gdLst>
              <a:ahLst/>
              <a:cxnLst>
                <a:cxn ang="0">
                  <a:pos x="T0" y="T1"/>
                </a:cxn>
                <a:cxn ang="0">
                  <a:pos x="T2" y="T3"/>
                </a:cxn>
                <a:cxn ang="0">
                  <a:pos x="T4" y="T5"/>
                </a:cxn>
              </a:cxnLst>
              <a:rect l="0" t="0" r="r" b="b"/>
              <a:pathLst>
                <a:path w="30" h="27">
                  <a:moveTo>
                    <a:pt x="30" y="27"/>
                  </a:moveTo>
                  <a:lnTo>
                    <a:pt x="23" y="18"/>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4" name="Freeform 984"/>
            <p:cNvSpPr>
              <a:spLocks/>
            </p:cNvSpPr>
            <p:nvPr/>
          </p:nvSpPr>
          <p:spPr bwMode="auto">
            <a:xfrm>
              <a:off x="2766" y="3017"/>
              <a:ext cx="20" cy="22"/>
            </a:xfrm>
            <a:custGeom>
              <a:avLst/>
              <a:gdLst>
                <a:gd name="T0" fmla="*/ 29 w 29"/>
                <a:gd name="T1" fmla="*/ 32 h 32"/>
                <a:gd name="T2" fmla="*/ 7 w 29"/>
                <a:gd name="T3" fmla="*/ 7 h 32"/>
                <a:gd name="T4" fmla="*/ 0 w 29"/>
                <a:gd name="T5" fmla="*/ 0 h 32"/>
              </a:gdLst>
              <a:ahLst/>
              <a:cxnLst>
                <a:cxn ang="0">
                  <a:pos x="T0" y="T1"/>
                </a:cxn>
                <a:cxn ang="0">
                  <a:pos x="T2" y="T3"/>
                </a:cxn>
                <a:cxn ang="0">
                  <a:pos x="T4" y="T5"/>
                </a:cxn>
              </a:cxnLst>
              <a:rect l="0" t="0" r="r" b="b"/>
              <a:pathLst>
                <a:path w="29" h="32">
                  <a:moveTo>
                    <a:pt x="29" y="32"/>
                  </a:moveTo>
                  <a:lnTo>
                    <a:pt x="7" y="7"/>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5" name="Freeform 985"/>
            <p:cNvSpPr>
              <a:spLocks/>
            </p:cNvSpPr>
            <p:nvPr/>
          </p:nvSpPr>
          <p:spPr bwMode="auto">
            <a:xfrm>
              <a:off x="2720" y="2981"/>
              <a:ext cx="21" cy="13"/>
            </a:xfrm>
            <a:custGeom>
              <a:avLst/>
              <a:gdLst>
                <a:gd name="T0" fmla="*/ 32 w 32"/>
                <a:gd name="T1" fmla="*/ 20 h 20"/>
                <a:gd name="T2" fmla="*/ 21 w 32"/>
                <a:gd name="T3" fmla="*/ 12 h 20"/>
                <a:gd name="T4" fmla="*/ 0 w 32"/>
                <a:gd name="T5" fmla="*/ 0 h 20"/>
              </a:gdLst>
              <a:ahLst/>
              <a:cxnLst>
                <a:cxn ang="0">
                  <a:pos x="T0" y="T1"/>
                </a:cxn>
                <a:cxn ang="0">
                  <a:pos x="T2" y="T3"/>
                </a:cxn>
                <a:cxn ang="0">
                  <a:pos x="T4" y="T5"/>
                </a:cxn>
              </a:cxnLst>
              <a:rect l="0" t="0" r="r" b="b"/>
              <a:pathLst>
                <a:path w="32" h="20">
                  <a:moveTo>
                    <a:pt x="32" y="20"/>
                  </a:moveTo>
                  <a:lnTo>
                    <a:pt x="21" y="12"/>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6" name="Freeform 986"/>
            <p:cNvSpPr>
              <a:spLocks/>
            </p:cNvSpPr>
            <p:nvPr/>
          </p:nvSpPr>
          <p:spPr bwMode="auto">
            <a:xfrm>
              <a:off x="2674" y="2971"/>
              <a:ext cx="22" cy="3"/>
            </a:xfrm>
            <a:custGeom>
              <a:avLst/>
              <a:gdLst>
                <a:gd name="T0" fmla="*/ 32 w 32"/>
                <a:gd name="T1" fmla="*/ 1 h 4"/>
                <a:gd name="T2" fmla="*/ 9 w 32"/>
                <a:gd name="T3" fmla="*/ 0 h 4"/>
                <a:gd name="T4" fmla="*/ 0 w 32"/>
                <a:gd name="T5" fmla="*/ 4 h 4"/>
              </a:gdLst>
              <a:ahLst/>
              <a:cxnLst>
                <a:cxn ang="0">
                  <a:pos x="T0" y="T1"/>
                </a:cxn>
                <a:cxn ang="0">
                  <a:pos x="T2" y="T3"/>
                </a:cxn>
                <a:cxn ang="0">
                  <a:pos x="T4" y="T5"/>
                </a:cxn>
              </a:cxnLst>
              <a:rect l="0" t="0" r="r" b="b"/>
              <a:pathLst>
                <a:path w="32" h="4">
                  <a:moveTo>
                    <a:pt x="32" y="1"/>
                  </a:moveTo>
                  <a:lnTo>
                    <a:pt x="9" y="0"/>
                  </a:lnTo>
                  <a:lnTo>
                    <a:pt x="0" y="4"/>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7" name="Freeform 987"/>
            <p:cNvSpPr>
              <a:spLocks/>
            </p:cNvSpPr>
            <p:nvPr/>
          </p:nvSpPr>
          <p:spPr bwMode="auto">
            <a:xfrm>
              <a:off x="2635" y="2990"/>
              <a:ext cx="15" cy="21"/>
            </a:xfrm>
            <a:custGeom>
              <a:avLst/>
              <a:gdLst>
                <a:gd name="T0" fmla="*/ 21 w 21"/>
                <a:gd name="T1" fmla="*/ 0 h 30"/>
                <a:gd name="T2" fmla="*/ 12 w 21"/>
                <a:gd name="T3" fmla="*/ 7 h 30"/>
                <a:gd name="T4" fmla="*/ 0 w 21"/>
                <a:gd name="T5" fmla="*/ 30 h 30"/>
              </a:gdLst>
              <a:ahLst/>
              <a:cxnLst>
                <a:cxn ang="0">
                  <a:pos x="T0" y="T1"/>
                </a:cxn>
                <a:cxn ang="0">
                  <a:pos x="T2" y="T3"/>
                </a:cxn>
                <a:cxn ang="0">
                  <a:pos x="T4" y="T5"/>
                </a:cxn>
              </a:cxnLst>
              <a:rect l="0" t="0" r="r" b="b"/>
              <a:pathLst>
                <a:path w="21" h="30">
                  <a:moveTo>
                    <a:pt x="21" y="0"/>
                  </a:moveTo>
                  <a:lnTo>
                    <a:pt x="12" y="7"/>
                  </a:lnTo>
                  <a:lnTo>
                    <a:pt x="0" y="3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8" name="Line 988"/>
            <p:cNvSpPr>
              <a:spLocks noChangeShapeType="1"/>
            </p:cNvSpPr>
            <p:nvPr/>
          </p:nvSpPr>
          <p:spPr bwMode="auto">
            <a:xfrm flipH="1">
              <a:off x="2611" y="3036"/>
              <a:ext cx="12" cy="23"/>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89" name="Line 989"/>
            <p:cNvSpPr>
              <a:spLocks noChangeShapeType="1"/>
            </p:cNvSpPr>
            <p:nvPr/>
          </p:nvSpPr>
          <p:spPr bwMode="auto">
            <a:xfrm flipH="1">
              <a:off x="2594" y="3083"/>
              <a:ext cx="9" cy="24"/>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0" name="Line 990"/>
            <p:cNvSpPr>
              <a:spLocks noChangeShapeType="1"/>
            </p:cNvSpPr>
            <p:nvPr/>
          </p:nvSpPr>
          <p:spPr bwMode="auto">
            <a:xfrm flipH="1">
              <a:off x="2580" y="3132"/>
              <a:ext cx="7"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1" name="Freeform 991"/>
            <p:cNvSpPr>
              <a:spLocks/>
            </p:cNvSpPr>
            <p:nvPr/>
          </p:nvSpPr>
          <p:spPr bwMode="auto">
            <a:xfrm>
              <a:off x="2562" y="3179"/>
              <a:ext cx="9" cy="22"/>
            </a:xfrm>
            <a:custGeom>
              <a:avLst/>
              <a:gdLst>
                <a:gd name="T0" fmla="*/ 11 w 11"/>
                <a:gd name="T1" fmla="*/ 0 h 32"/>
                <a:gd name="T2" fmla="*/ 10 w 11"/>
                <a:gd name="T3" fmla="*/ 3 h 32"/>
                <a:gd name="T4" fmla="*/ 0 w 11"/>
                <a:gd name="T5" fmla="*/ 32 h 32"/>
              </a:gdLst>
              <a:ahLst/>
              <a:cxnLst>
                <a:cxn ang="0">
                  <a:pos x="T0" y="T1"/>
                </a:cxn>
                <a:cxn ang="0">
                  <a:pos x="T2" y="T3"/>
                </a:cxn>
                <a:cxn ang="0">
                  <a:pos x="T4" y="T5"/>
                </a:cxn>
              </a:cxnLst>
              <a:rect l="0" t="0" r="r" b="b"/>
              <a:pathLst>
                <a:path w="11" h="32">
                  <a:moveTo>
                    <a:pt x="11" y="0"/>
                  </a:moveTo>
                  <a:lnTo>
                    <a:pt x="10" y="3"/>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2" name="Freeform 992"/>
            <p:cNvSpPr>
              <a:spLocks/>
            </p:cNvSpPr>
            <p:nvPr/>
          </p:nvSpPr>
          <p:spPr bwMode="auto">
            <a:xfrm>
              <a:off x="2547" y="3226"/>
              <a:ext cx="7" cy="22"/>
            </a:xfrm>
            <a:custGeom>
              <a:avLst/>
              <a:gdLst>
                <a:gd name="T0" fmla="*/ 12 w 12"/>
                <a:gd name="T1" fmla="*/ 0 h 32"/>
                <a:gd name="T2" fmla="*/ 8 w 12"/>
                <a:gd name="T3" fmla="*/ 10 h 32"/>
                <a:gd name="T4" fmla="*/ 0 w 12"/>
                <a:gd name="T5" fmla="*/ 32 h 32"/>
              </a:gdLst>
              <a:ahLst/>
              <a:cxnLst>
                <a:cxn ang="0">
                  <a:pos x="T0" y="T1"/>
                </a:cxn>
                <a:cxn ang="0">
                  <a:pos x="T2" y="T3"/>
                </a:cxn>
                <a:cxn ang="0">
                  <a:pos x="T4" y="T5"/>
                </a:cxn>
              </a:cxnLst>
              <a:rect l="0" t="0" r="r" b="b"/>
              <a:pathLst>
                <a:path w="12" h="32">
                  <a:moveTo>
                    <a:pt x="12" y="0"/>
                  </a:moveTo>
                  <a:lnTo>
                    <a:pt x="8" y="10"/>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3" name="Freeform 993"/>
            <p:cNvSpPr>
              <a:spLocks/>
            </p:cNvSpPr>
            <p:nvPr/>
          </p:nvSpPr>
          <p:spPr bwMode="auto">
            <a:xfrm>
              <a:off x="2525" y="3274"/>
              <a:ext cx="12" cy="22"/>
            </a:xfrm>
            <a:custGeom>
              <a:avLst/>
              <a:gdLst>
                <a:gd name="T0" fmla="*/ 16 w 16"/>
                <a:gd name="T1" fmla="*/ 0 h 32"/>
                <a:gd name="T2" fmla="*/ 11 w 16"/>
                <a:gd name="T3" fmla="*/ 11 h 32"/>
                <a:gd name="T4" fmla="*/ 0 w 16"/>
                <a:gd name="T5" fmla="*/ 32 h 32"/>
              </a:gdLst>
              <a:ahLst/>
              <a:cxnLst>
                <a:cxn ang="0">
                  <a:pos x="T0" y="T1"/>
                </a:cxn>
                <a:cxn ang="0">
                  <a:pos x="T2" y="T3"/>
                </a:cxn>
                <a:cxn ang="0">
                  <a:pos x="T4" y="T5"/>
                </a:cxn>
              </a:cxnLst>
              <a:rect l="0" t="0" r="r" b="b"/>
              <a:pathLst>
                <a:path w="16" h="32">
                  <a:moveTo>
                    <a:pt x="16" y="0"/>
                  </a:moveTo>
                  <a:lnTo>
                    <a:pt x="11" y="11"/>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4" name="Line 994"/>
            <p:cNvSpPr>
              <a:spLocks noChangeShapeType="1"/>
            </p:cNvSpPr>
            <p:nvPr/>
          </p:nvSpPr>
          <p:spPr bwMode="auto">
            <a:xfrm flipH="1">
              <a:off x="2502" y="3321"/>
              <a:ext cx="10" cy="23"/>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5" name="Freeform 995"/>
            <p:cNvSpPr>
              <a:spLocks/>
            </p:cNvSpPr>
            <p:nvPr/>
          </p:nvSpPr>
          <p:spPr bwMode="auto">
            <a:xfrm>
              <a:off x="2464" y="3368"/>
              <a:ext cx="21" cy="12"/>
            </a:xfrm>
            <a:custGeom>
              <a:avLst/>
              <a:gdLst>
                <a:gd name="T0" fmla="*/ 31 w 31"/>
                <a:gd name="T1" fmla="*/ 0 h 16"/>
                <a:gd name="T2" fmla="*/ 24 w 31"/>
                <a:gd name="T3" fmla="*/ 8 h 16"/>
                <a:gd name="T4" fmla="*/ 0 w 31"/>
                <a:gd name="T5" fmla="*/ 16 h 16"/>
              </a:gdLst>
              <a:ahLst/>
              <a:cxnLst>
                <a:cxn ang="0">
                  <a:pos x="T0" y="T1"/>
                </a:cxn>
                <a:cxn ang="0">
                  <a:pos x="T2" y="T3"/>
                </a:cxn>
                <a:cxn ang="0">
                  <a:pos x="T4" y="T5"/>
                </a:cxn>
              </a:cxnLst>
              <a:rect l="0" t="0" r="r" b="b"/>
              <a:pathLst>
                <a:path w="31" h="16">
                  <a:moveTo>
                    <a:pt x="31" y="0"/>
                  </a:moveTo>
                  <a:lnTo>
                    <a:pt x="24" y="8"/>
                  </a:lnTo>
                  <a:lnTo>
                    <a:pt x="0" y="16"/>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6" name="Freeform 996"/>
            <p:cNvSpPr>
              <a:spLocks/>
            </p:cNvSpPr>
            <p:nvPr/>
          </p:nvSpPr>
          <p:spPr bwMode="auto">
            <a:xfrm>
              <a:off x="2416" y="3384"/>
              <a:ext cx="23" cy="5"/>
            </a:xfrm>
            <a:custGeom>
              <a:avLst/>
              <a:gdLst>
                <a:gd name="T0" fmla="*/ 32 w 32"/>
                <a:gd name="T1" fmla="*/ 0 h 6"/>
                <a:gd name="T2" fmla="*/ 12 w 32"/>
                <a:gd name="T3" fmla="*/ 6 h 6"/>
                <a:gd name="T4" fmla="*/ 0 w 32"/>
                <a:gd name="T5" fmla="*/ 4 h 6"/>
              </a:gdLst>
              <a:ahLst/>
              <a:cxnLst>
                <a:cxn ang="0">
                  <a:pos x="T0" y="T1"/>
                </a:cxn>
                <a:cxn ang="0">
                  <a:pos x="T2" y="T3"/>
                </a:cxn>
                <a:cxn ang="0">
                  <a:pos x="T4" y="T5"/>
                </a:cxn>
              </a:cxnLst>
              <a:rect l="0" t="0" r="r" b="b"/>
              <a:pathLst>
                <a:path w="32" h="6">
                  <a:moveTo>
                    <a:pt x="32" y="0"/>
                  </a:moveTo>
                  <a:lnTo>
                    <a:pt x="12" y="6"/>
                  </a:lnTo>
                  <a:lnTo>
                    <a:pt x="0" y="4"/>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7" name="Freeform 997"/>
            <p:cNvSpPr>
              <a:spLocks/>
            </p:cNvSpPr>
            <p:nvPr/>
          </p:nvSpPr>
          <p:spPr bwMode="auto">
            <a:xfrm>
              <a:off x="2371" y="3371"/>
              <a:ext cx="22" cy="9"/>
            </a:xfrm>
            <a:custGeom>
              <a:avLst/>
              <a:gdLst>
                <a:gd name="T0" fmla="*/ 32 w 32"/>
                <a:gd name="T1" fmla="*/ 13 h 13"/>
                <a:gd name="T2" fmla="*/ 26 w 32"/>
                <a:gd name="T3" fmla="*/ 11 h 13"/>
                <a:gd name="T4" fmla="*/ 0 w 32"/>
                <a:gd name="T5" fmla="*/ 0 h 13"/>
              </a:gdLst>
              <a:ahLst/>
              <a:cxnLst>
                <a:cxn ang="0">
                  <a:pos x="T0" y="T1"/>
                </a:cxn>
                <a:cxn ang="0">
                  <a:pos x="T2" y="T3"/>
                </a:cxn>
                <a:cxn ang="0">
                  <a:pos x="T4" y="T5"/>
                </a:cxn>
              </a:cxnLst>
              <a:rect l="0" t="0" r="r" b="b"/>
              <a:pathLst>
                <a:path w="32" h="13">
                  <a:moveTo>
                    <a:pt x="32" y="13"/>
                  </a:moveTo>
                  <a:lnTo>
                    <a:pt x="26" y="11"/>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8" name="Freeform 998"/>
            <p:cNvSpPr>
              <a:spLocks/>
            </p:cNvSpPr>
            <p:nvPr/>
          </p:nvSpPr>
          <p:spPr bwMode="auto">
            <a:xfrm>
              <a:off x="2329" y="3338"/>
              <a:ext cx="19" cy="23"/>
            </a:xfrm>
            <a:custGeom>
              <a:avLst/>
              <a:gdLst>
                <a:gd name="T0" fmla="*/ 27 w 27"/>
                <a:gd name="T1" fmla="*/ 32 h 32"/>
                <a:gd name="T2" fmla="*/ 8 w 27"/>
                <a:gd name="T3" fmla="*/ 11 h 32"/>
                <a:gd name="T4" fmla="*/ 0 w 27"/>
                <a:gd name="T5" fmla="*/ 0 h 32"/>
              </a:gdLst>
              <a:ahLst/>
              <a:cxnLst>
                <a:cxn ang="0">
                  <a:pos x="T0" y="T1"/>
                </a:cxn>
                <a:cxn ang="0">
                  <a:pos x="T2" y="T3"/>
                </a:cxn>
                <a:cxn ang="0">
                  <a:pos x="T4" y="T5"/>
                </a:cxn>
              </a:cxnLst>
              <a:rect l="0" t="0" r="r" b="b"/>
              <a:pathLst>
                <a:path w="27" h="32">
                  <a:moveTo>
                    <a:pt x="27" y="32"/>
                  </a:moveTo>
                  <a:lnTo>
                    <a:pt x="8" y="11"/>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399" name="Freeform 999"/>
            <p:cNvSpPr>
              <a:spLocks/>
            </p:cNvSpPr>
            <p:nvPr/>
          </p:nvSpPr>
          <p:spPr bwMode="auto">
            <a:xfrm>
              <a:off x="2296" y="3291"/>
              <a:ext cx="14" cy="22"/>
            </a:xfrm>
            <a:custGeom>
              <a:avLst/>
              <a:gdLst>
                <a:gd name="T0" fmla="*/ 21 w 21"/>
                <a:gd name="T1" fmla="*/ 32 h 32"/>
                <a:gd name="T2" fmla="*/ 2 w 21"/>
                <a:gd name="T3" fmla="*/ 3 h 32"/>
                <a:gd name="T4" fmla="*/ 0 w 21"/>
                <a:gd name="T5" fmla="*/ 0 h 32"/>
              </a:gdLst>
              <a:ahLst/>
              <a:cxnLst>
                <a:cxn ang="0">
                  <a:pos x="T0" y="T1"/>
                </a:cxn>
                <a:cxn ang="0">
                  <a:pos x="T2" y="T3"/>
                </a:cxn>
                <a:cxn ang="0">
                  <a:pos x="T4" y="T5"/>
                </a:cxn>
              </a:cxnLst>
              <a:rect l="0" t="0" r="r" b="b"/>
              <a:pathLst>
                <a:path w="21" h="32">
                  <a:moveTo>
                    <a:pt x="21" y="32"/>
                  </a:moveTo>
                  <a:lnTo>
                    <a:pt x="2" y="3"/>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0" name="Freeform 1000"/>
            <p:cNvSpPr>
              <a:spLocks/>
            </p:cNvSpPr>
            <p:nvPr/>
          </p:nvSpPr>
          <p:spPr bwMode="auto">
            <a:xfrm>
              <a:off x="2267" y="3243"/>
              <a:ext cx="13" cy="23"/>
            </a:xfrm>
            <a:custGeom>
              <a:avLst/>
              <a:gdLst>
                <a:gd name="T0" fmla="*/ 18 w 18"/>
                <a:gd name="T1" fmla="*/ 32 h 32"/>
                <a:gd name="T2" fmla="*/ 17 w 18"/>
                <a:gd name="T3" fmla="*/ 30 h 32"/>
                <a:gd name="T4" fmla="*/ 0 w 18"/>
                <a:gd name="T5" fmla="*/ 0 h 32"/>
              </a:gdLst>
              <a:ahLst/>
              <a:cxnLst>
                <a:cxn ang="0">
                  <a:pos x="T0" y="T1"/>
                </a:cxn>
                <a:cxn ang="0">
                  <a:pos x="T2" y="T3"/>
                </a:cxn>
                <a:cxn ang="0">
                  <a:pos x="T4" y="T5"/>
                </a:cxn>
              </a:cxnLst>
              <a:rect l="0" t="0" r="r" b="b"/>
              <a:pathLst>
                <a:path w="18" h="32">
                  <a:moveTo>
                    <a:pt x="18" y="32"/>
                  </a:moveTo>
                  <a:lnTo>
                    <a:pt x="17" y="30"/>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1" name="Freeform 1001"/>
            <p:cNvSpPr>
              <a:spLocks/>
            </p:cNvSpPr>
            <p:nvPr/>
          </p:nvSpPr>
          <p:spPr bwMode="auto">
            <a:xfrm>
              <a:off x="2235" y="3195"/>
              <a:ext cx="17" cy="24"/>
            </a:xfrm>
            <a:custGeom>
              <a:avLst/>
              <a:gdLst>
                <a:gd name="T0" fmla="*/ 25 w 25"/>
                <a:gd name="T1" fmla="*/ 32 h 32"/>
                <a:gd name="T2" fmla="*/ 12 w 25"/>
                <a:gd name="T3" fmla="*/ 15 h 32"/>
                <a:gd name="T4" fmla="*/ 0 w 25"/>
                <a:gd name="T5" fmla="*/ 0 h 32"/>
              </a:gdLst>
              <a:ahLst/>
              <a:cxnLst>
                <a:cxn ang="0">
                  <a:pos x="T0" y="T1"/>
                </a:cxn>
                <a:cxn ang="0">
                  <a:pos x="T2" y="T3"/>
                </a:cxn>
                <a:cxn ang="0">
                  <a:pos x="T4" y="T5"/>
                </a:cxn>
              </a:cxnLst>
              <a:rect l="0" t="0" r="r" b="b"/>
              <a:pathLst>
                <a:path w="25" h="32">
                  <a:moveTo>
                    <a:pt x="25" y="32"/>
                  </a:moveTo>
                  <a:lnTo>
                    <a:pt x="12" y="15"/>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2" name="Freeform 1002"/>
            <p:cNvSpPr>
              <a:spLocks/>
            </p:cNvSpPr>
            <p:nvPr/>
          </p:nvSpPr>
          <p:spPr bwMode="auto">
            <a:xfrm>
              <a:off x="2204" y="3148"/>
              <a:ext cx="13" cy="22"/>
            </a:xfrm>
            <a:custGeom>
              <a:avLst/>
              <a:gdLst>
                <a:gd name="T0" fmla="*/ 19 w 19"/>
                <a:gd name="T1" fmla="*/ 32 h 32"/>
                <a:gd name="T2" fmla="*/ 3 w 19"/>
                <a:gd name="T3" fmla="*/ 6 h 32"/>
                <a:gd name="T4" fmla="*/ 0 w 19"/>
                <a:gd name="T5" fmla="*/ 0 h 32"/>
              </a:gdLst>
              <a:ahLst/>
              <a:cxnLst>
                <a:cxn ang="0">
                  <a:pos x="T0" y="T1"/>
                </a:cxn>
                <a:cxn ang="0">
                  <a:pos x="T2" y="T3"/>
                </a:cxn>
                <a:cxn ang="0">
                  <a:pos x="T4" y="T5"/>
                </a:cxn>
              </a:cxnLst>
              <a:rect l="0" t="0" r="r" b="b"/>
              <a:pathLst>
                <a:path w="19" h="32">
                  <a:moveTo>
                    <a:pt x="19" y="32"/>
                  </a:moveTo>
                  <a:lnTo>
                    <a:pt x="3" y="6"/>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3" name="Line 1003"/>
            <p:cNvSpPr>
              <a:spLocks noChangeShapeType="1"/>
            </p:cNvSpPr>
            <p:nvPr/>
          </p:nvSpPr>
          <p:spPr bwMode="auto">
            <a:xfrm flipH="1" flipV="1">
              <a:off x="2190" y="3101"/>
              <a:ext cx="6"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4" name="Freeform 1004"/>
            <p:cNvSpPr>
              <a:spLocks/>
            </p:cNvSpPr>
            <p:nvPr/>
          </p:nvSpPr>
          <p:spPr bwMode="auto">
            <a:xfrm>
              <a:off x="2162" y="3054"/>
              <a:ext cx="14" cy="22"/>
            </a:xfrm>
            <a:custGeom>
              <a:avLst/>
              <a:gdLst>
                <a:gd name="T0" fmla="*/ 20 w 20"/>
                <a:gd name="T1" fmla="*/ 32 h 32"/>
                <a:gd name="T2" fmla="*/ 12 w 20"/>
                <a:gd name="T3" fmla="*/ 17 h 32"/>
                <a:gd name="T4" fmla="*/ 0 w 20"/>
                <a:gd name="T5" fmla="*/ 0 h 32"/>
              </a:gdLst>
              <a:ahLst/>
              <a:cxnLst>
                <a:cxn ang="0">
                  <a:pos x="T0" y="T1"/>
                </a:cxn>
                <a:cxn ang="0">
                  <a:pos x="T2" y="T3"/>
                </a:cxn>
                <a:cxn ang="0">
                  <a:pos x="T4" y="T5"/>
                </a:cxn>
              </a:cxnLst>
              <a:rect l="0" t="0" r="r" b="b"/>
              <a:pathLst>
                <a:path w="20" h="32">
                  <a:moveTo>
                    <a:pt x="20" y="32"/>
                  </a:moveTo>
                  <a:lnTo>
                    <a:pt x="12" y="17"/>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5" name="Freeform 1005"/>
            <p:cNvSpPr>
              <a:spLocks/>
            </p:cNvSpPr>
            <p:nvPr/>
          </p:nvSpPr>
          <p:spPr bwMode="auto">
            <a:xfrm>
              <a:off x="2121" y="3012"/>
              <a:ext cx="22" cy="16"/>
            </a:xfrm>
            <a:custGeom>
              <a:avLst/>
              <a:gdLst>
                <a:gd name="T0" fmla="*/ 31 w 31"/>
                <a:gd name="T1" fmla="*/ 22 h 22"/>
                <a:gd name="T2" fmla="*/ 18 w 31"/>
                <a:gd name="T3" fmla="*/ 8 h 22"/>
                <a:gd name="T4" fmla="*/ 0 w 31"/>
                <a:gd name="T5" fmla="*/ 0 h 22"/>
              </a:gdLst>
              <a:ahLst/>
              <a:cxnLst>
                <a:cxn ang="0">
                  <a:pos x="T0" y="T1"/>
                </a:cxn>
                <a:cxn ang="0">
                  <a:pos x="T2" y="T3"/>
                </a:cxn>
                <a:cxn ang="0">
                  <a:pos x="T4" y="T5"/>
                </a:cxn>
              </a:cxnLst>
              <a:rect l="0" t="0" r="r" b="b"/>
              <a:pathLst>
                <a:path w="31" h="22">
                  <a:moveTo>
                    <a:pt x="31" y="22"/>
                  </a:moveTo>
                  <a:lnTo>
                    <a:pt x="18" y="8"/>
                  </a:lnTo>
                  <a:lnTo>
                    <a:pt x="0" y="0"/>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6" name="Freeform 1006"/>
            <p:cNvSpPr>
              <a:spLocks/>
            </p:cNvSpPr>
            <p:nvPr/>
          </p:nvSpPr>
          <p:spPr bwMode="auto">
            <a:xfrm>
              <a:off x="2087" y="3024"/>
              <a:ext cx="10" cy="22"/>
            </a:xfrm>
            <a:custGeom>
              <a:avLst/>
              <a:gdLst>
                <a:gd name="T0" fmla="*/ 16 w 16"/>
                <a:gd name="T1" fmla="*/ 0 h 32"/>
                <a:gd name="T2" fmla="*/ 16 w 16"/>
                <a:gd name="T3" fmla="*/ 0 h 32"/>
                <a:gd name="T4" fmla="*/ 0 w 16"/>
                <a:gd name="T5" fmla="*/ 32 h 32"/>
              </a:gdLst>
              <a:ahLst/>
              <a:cxnLst>
                <a:cxn ang="0">
                  <a:pos x="T0" y="T1"/>
                </a:cxn>
                <a:cxn ang="0">
                  <a:pos x="T2" y="T3"/>
                </a:cxn>
                <a:cxn ang="0">
                  <a:pos x="T4" y="T5"/>
                </a:cxn>
              </a:cxnLst>
              <a:rect l="0" t="0" r="r" b="b"/>
              <a:pathLst>
                <a:path w="16" h="32">
                  <a:moveTo>
                    <a:pt x="16" y="0"/>
                  </a:moveTo>
                  <a:lnTo>
                    <a:pt x="16" y="0"/>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7" name="Line 1007"/>
            <p:cNvSpPr>
              <a:spLocks noChangeShapeType="1"/>
            </p:cNvSpPr>
            <p:nvPr/>
          </p:nvSpPr>
          <p:spPr bwMode="auto">
            <a:xfrm flipH="1">
              <a:off x="2070" y="3071"/>
              <a:ext cx="6"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8" name="Freeform 1008"/>
            <p:cNvSpPr>
              <a:spLocks/>
            </p:cNvSpPr>
            <p:nvPr/>
          </p:nvSpPr>
          <p:spPr bwMode="auto">
            <a:xfrm>
              <a:off x="2056" y="3118"/>
              <a:ext cx="7" cy="23"/>
            </a:xfrm>
            <a:custGeom>
              <a:avLst/>
              <a:gdLst>
                <a:gd name="T0" fmla="*/ 9 w 9"/>
                <a:gd name="T1" fmla="*/ 0 h 32"/>
                <a:gd name="T2" fmla="*/ 7 w 9"/>
                <a:gd name="T3" fmla="*/ 7 h 32"/>
                <a:gd name="T4" fmla="*/ 0 w 9"/>
                <a:gd name="T5" fmla="*/ 32 h 32"/>
              </a:gdLst>
              <a:ahLst/>
              <a:cxnLst>
                <a:cxn ang="0">
                  <a:pos x="T0" y="T1"/>
                </a:cxn>
                <a:cxn ang="0">
                  <a:pos x="T2" y="T3"/>
                </a:cxn>
                <a:cxn ang="0">
                  <a:pos x="T4" y="T5"/>
                </a:cxn>
              </a:cxnLst>
              <a:rect l="0" t="0" r="r" b="b"/>
              <a:pathLst>
                <a:path w="9" h="32">
                  <a:moveTo>
                    <a:pt x="9" y="0"/>
                  </a:moveTo>
                  <a:lnTo>
                    <a:pt x="7" y="7"/>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09" name="Line 1009"/>
            <p:cNvSpPr>
              <a:spLocks noChangeShapeType="1"/>
            </p:cNvSpPr>
            <p:nvPr/>
          </p:nvSpPr>
          <p:spPr bwMode="auto">
            <a:xfrm flipH="1">
              <a:off x="2044" y="3166"/>
              <a:ext cx="6"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0" name="Line 1010"/>
            <p:cNvSpPr>
              <a:spLocks noChangeShapeType="1"/>
            </p:cNvSpPr>
            <p:nvPr/>
          </p:nvSpPr>
          <p:spPr bwMode="auto">
            <a:xfrm flipH="1">
              <a:off x="2033" y="3213"/>
              <a:ext cx="4" cy="24"/>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1" name="Freeform 1011"/>
            <p:cNvSpPr>
              <a:spLocks/>
            </p:cNvSpPr>
            <p:nvPr/>
          </p:nvSpPr>
          <p:spPr bwMode="auto">
            <a:xfrm>
              <a:off x="2021" y="3260"/>
              <a:ext cx="6" cy="24"/>
            </a:xfrm>
            <a:custGeom>
              <a:avLst/>
              <a:gdLst>
                <a:gd name="T0" fmla="*/ 8 w 8"/>
                <a:gd name="T1" fmla="*/ 0 h 32"/>
                <a:gd name="T2" fmla="*/ 4 w 8"/>
                <a:gd name="T3" fmla="*/ 14 h 32"/>
                <a:gd name="T4" fmla="*/ 0 w 8"/>
                <a:gd name="T5" fmla="*/ 32 h 32"/>
              </a:gdLst>
              <a:ahLst/>
              <a:cxnLst>
                <a:cxn ang="0">
                  <a:pos x="T0" y="T1"/>
                </a:cxn>
                <a:cxn ang="0">
                  <a:pos x="T2" y="T3"/>
                </a:cxn>
                <a:cxn ang="0">
                  <a:pos x="T4" y="T5"/>
                </a:cxn>
              </a:cxnLst>
              <a:rect l="0" t="0" r="r" b="b"/>
              <a:pathLst>
                <a:path w="8" h="32">
                  <a:moveTo>
                    <a:pt x="8" y="0"/>
                  </a:moveTo>
                  <a:lnTo>
                    <a:pt x="4" y="14"/>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2" name="Line 1012"/>
            <p:cNvSpPr>
              <a:spLocks noChangeShapeType="1"/>
            </p:cNvSpPr>
            <p:nvPr/>
          </p:nvSpPr>
          <p:spPr bwMode="auto">
            <a:xfrm flipH="1">
              <a:off x="2011" y="3309"/>
              <a:ext cx="4"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3" name="Line 1013"/>
            <p:cNvSpPr>
              <a:spLocks noChangeShapeType="1"/>
            </p:cNvSpPr>
            <p:nvPr/>
          </p:nvSpPr>
          <p:spPr bwMode="auto">
            <a:xfrm flipH="1">
              <a:off x="1998" y="3356"/>
              <a:ext cx="6"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4" name="Freeform 1014"/>
            <p:cNvSpPr>
              <a:spLocks/>
            </p:cNvSpPr>
            <p:nvPr/>
          </p:nvSpPr>
          <p:spPr bwMode="auto">
            <a:xfrm>
              <a:off x="1985" y="3403"/>
              <a:ext cx="6" cy="23"/>
            </a:xfrm>
            <a:custGeom>
              <a:avLst/>
              <a:gdLst>
                <a:gd name="T0" fmla="*/ 9 w 9"/>
                <a:gd name="T1" fmla="*/ 0 h 32"/>
                <a:gd name="T2" fmla="*/ 5 w 9"/>
                <a:gd name="T3" fmla="*/ 14 h 32"/>
                <a:gd name="T4" fmla="*/ 0 w 9"/>
                <a:gd name="T5" fmla="*/ 32 h 32"/>
              </a:gdLst>
              <a:ahLst/>
              <a:cxnLst>
                <a:cxn ang="0">
                  <a:pos x="T0" y="T1"/>
                </a:cxn>
                <a:cxn ang="0">
                  <a:pos x="T2" y="T3"/>
                </a:cxn>
                <a:cxn ang="0">
                  <a:pos x="T4" y="T5"/>
                </a:cxn>
              </a:cxnLst>
              <a:rect l="0" t="0" r="r" b="b"/>
              <a:pathLst>
                <a:path w="9" h="32">
                  <a:moveTo>
                    <a:pt x="9" y="0"/>
                  </a:moveTo>
                  <a:lnTo>
                    <a:pt x="5" y="14"/>
                  </a:lnTo>
                  <a:lnTo>
                    <a:pt x="0" y="32"/>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5" name="Line 1015"/>
            <p:cNvSpPr>
              <a:spLocks noChangeShapeType="1"/>
            </p:cNvSpPr>
            <p:nvPr/>
          </p:nvSpPr>
          <p:spPr bwMode="auto">
            <a:xfrm flipH="1">
              <a:off x="1973" y="3451"/>
              <a:ext cx="5" cy="22"/>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6" name="Line 1016"/>
            <p:cNvSpPr>
              <a:spLocks noChangeShapeType="1"/>
            </p:cNvSpPr>
            <p:nvPr/>
          </p:nvSpPr>
          <p:spPr bwMode="auto">
            <a:xfrm flipH="1">
              <a:off x="1952" y="3498"/>
              <a:ext cx="12" cy="24"/>
            </a:xfrm>
            <a:prstGeom prst="line">
              <a:avLst/>
            </a:prstGeom>
            <a:noFill/>
            <a:ln w="4763">
              <a:solidFill>
                <a:srgbClr val="00FF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7" name="Freeform 1017"/>
            <p:cNvSpPr>
              <a:spLocks/>
            </p:cNvSpPr>
            <p:nvPr/>
          </p:nvSpPr>
          <p:spPr bwMode="auto">
            <a:xfrm>
              <a:off x="1914" y="3545"/>
              <a:ext cx="20" cy="15"/>
            </a:xfrm>
            <a:custGeom>
              <a:avLst/>
              <a:gdLst>
                <a:gd name="T0" fmla="*/ 31 w 31"/>
                <a:gd name="T1" fmla="*/ 0 h 21"/>
                <a:gd name="T2" fmla="*/ 30 w 31"/>
                <a:gd name="T3" fmla="*/ 2 h 21"/>
                <a:gd name="T4" fmla="*/ 4 w 31"/>
                <a:gd name="T5" fmla="*/ 20 h 21"/>
                <a:gd name="T6" fmla="*/ 0 w 31"/>
                <a:gd name="T7" fmla="*/ 21 h 21"/>
              </a:gdLst>
              <a:ahLst/>
              <a:cxnLst>
                <a:cxn ang="0">
                  <a:pos x="T0" y="T1"/>
                </a:cxn>
                <a:cxn ang="0">
                  <a:pos x="T2" y="T3"/>
                </a:cxn>
                <a:cxn ang="0">
                  <a:pos x="T4" y="T5"/>
                </a:cxn>
                <a:cxn ang="0">
                  <a:pos x="T6" y="T7"/>
                </a:cxn>
              </a:cxnLst>
              <a:rect l="0" t="0" r="r" b="b"/>
              <a:pathLst>
                <a:path w="31" h="21">
                  <a:moveTo>
                    <a:pt x="31" y="0"/>
                  </a:moveTo>
                  <a:lnTo>
                    <a:pt x="30" y="2"/>
                  </a:lnTo>
                  <a:lnTo>
                    <a:pt x="4" y="20"/>
                  </a:lnTo>
                  <a:lnTo>
                    <a:pt x="0" y="21"/>
                  </a:lnTo>
                </a:path>
              </a:pathLst>
            </a:custGeom>
            <a:noFill/>
            <a:ln w="4763">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8" name="Line 1018"/>
            <p:cNvSpPr>
              <a:spLocks noChangeShapeType="1"/>
            </p:cNvSpPr>
            <p:nvPr/>
          </p:nvSpPr>
          <p:spPr bwMode="auto">
            <a:xfrm flipH="1" flipV="1">
              <a:off x="3745" y="1765"/>
              <a:ext cx="6" cy="3"/>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19" name="Line 1019"/>
            <p:cNvSpPr>
              <a:spLocks noChangeShapeType="1"/>
            </p:cNvSpPr>
            <p:nvPr/>
          </p:nvSpPr>
          <p:spPr bwMode="auto">
            <a:xfrm flipH="1" flipV="1">
              <a:off x="3718" y="1747"/>
              <a:ext cx="6"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20" name="Line 1020"/>
            <p:cNvSpPr>
              <a:spLocks noChangeShapeType="1"/>
            </p:cNvSpPr>
            <p:nvPr/>
          </p:nvSpPr>
          <p:spPr bwMode="auto">
            <a:xfrm flipH="1">
              <a:off x="3689" y="1738"/>
              <a:ext cx="6" cy="2"/>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21" name="Line 1021"/>
            <p:cNvSpPr>
              <a:spLocks noChangeShapeType="1"/>
            </p:cNvSpPr>
            <p:nvPr/>
          </p:nvSpPr>
          <p:spPr bwMode="auto">
            <a:xfrm flipH="1">
              <a:off x="3661" y="1757"/>
              <a:ext cx="5" cy="5"/>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22" name="Line 1022"/>
            <p:cNvSpPr>
              <a:spLocks noChangeShapeType="1"/>
            </p:cNvSpPr>
            <p:nvPr/>
          </p:nvSpPr>
          <p:spPr bwMode="auto">
            <a:xfrm flipH="1">
              <a:off x="3646" y="1785"/>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03423" name="Line 1023"/>
            <p:cNvSpPr>
              <a:spLocks noChangeShapeType="1"/>
            </p:cNvSpPr>
            <p:nvPr/>
          </p:nvSpPr>
          <p:spPr bwMode="auto">
            <a:xfrm flipH="1">
              <a:off x="3633" y="1815"/>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48" name="Line 0"/>
            <p:cNvSpPr>
              <a:spLocks noChangeShapeType="1"/>
            </p:cNvSpPr>
            <p:nvPr/>
          </p:nvSpPr>
          <p:spPr bwMode="auto">
            <a:xfrm flipH="1">
              <a:off x="3621" y="1844"/>
              <a:ext cx="1" cy="5"/>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49" name="Line 1"/>
            <p:cNvSpPr>
              <a:spLocks noChangeShapeType="1"/>
            </p:cNvSpPr>
            <p:nvPr/>
          </p:nvSpPr>
          <p:spPr bwMode="auto">
            <a:xfrm flipH="1">
              <a:off x="3609" y="1872"/>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0" name="Line 2"/>
            <p:cNvSpPr>
              <a:spLocks noChangeShapeType="1"/>
            </p:cNvSpPr>
            <p:nvPr/>
          </p:nvSpPr>
          <p:spPr bwMode="auto">
            <a:xfrm flipH="1">
              <a:off x="3599" y="1902"/>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1" name="Line 3"/>
            <p:cNvSpPr>
              <a:spLocks noChangeShapeType="1"/>
            </p:cNvSpPr>
            <p:nvPr/>
          </p:nvSpPr>
          <p:spPr bwMode="auto">
            <a:xfrm flipH="1">
              <a:off x="3589" y="1932"/>
              <a:ext cx="3"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2" name="Line 4"/>
            <p:cNvSpPr>
              <a:spLocks noChangeShapeType="1"/>
            </p:cNvSpPr>
            <p:nvPr/>
          </p:nvSpPr>
          <p:spPr bwMode="auto">
            <a:xfrm flipH="1">
              <a:off x="3582" y="1960"/>
              <a:ext cx="1" cy="5"/>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3" name="Line 5"/>
            <p:cNvSpPr>
              <a:spLocks noChangeShapeType="1"/>
            </p:cNvSpPr>
            <p:nvPr/>
          </p:nvSpPr>
          <p:spPr bwMode="auto">
            <a:xfrm flipH="1">
              <a:off x="3573" y="1989"/>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4" name="Line 6"/>
            <p:cNvSpPr>
              <a:spLocks noChangeShapeType="1"/>
            </p:cNvSpPr>
            <p:nvPr/>
          </p:nvSpPr>
          <p:spPr bwMode="auto">
            <a:xfrm flipH="1">
              <a:off x="3565" y="2019"/>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5" name="Line 7"/>
            <p:cNvSpPr>
              <a:spLocks noChangeShapeType="1"/>
            </p:cNvSpPr>
            <p:nvPr/>
          </p:nvSpPr>
          <p:spPr bwMode="auto">
            <a:xfrm flipH="1">
              <a:off x="3556" y="2047"/>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6" name="Line 8"/>
            <p:cNvSpPr>
              <a:spLocks noChangeShapeType="1"/>
            </p:cNvSpPr>
            <p:nvPr/>
          </p:nvSpPr>
          <p:spPr bwMode="auto">
            <a:xfrm flipH="1">
              <a:off x="3545" y="2076"/>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7" name="Freeform 9"/>
            <p:cNvSpPr>
              <a:spLocks/>
            </p:cNvSpPr>
            <p:nvPr/>
          </p:nvSpPr>
          <p:spPr bwMode="auto">
            <a:xfrm>
              <a:off x="3533" y="2106"/>
              <a:ext cx="2" cy="6"/>
            </a:xfrm>
            <a:custGeom>
              <a:avLst/>
              <a:gdLst>
                <a:gd name="T0" fmla="*/ 3 w 3"/>
                <a:gd name="T1" fmla="*/ 0 h 8"/>
                <a:gd name="T2" fmla="*/ 1 w 3"/>
                <a:gd name="T3" fmla="*/ 4 h 8"/>
                <a:gd name="T4" fmla="*/ 0 w 3"/>
                <a:gd name="T5" fmla="*/ 8 h 8"/>
              </a:gdLst>
              <a:ahLst/>
              <a:cxnLst>
                <a:cxn ang="0">
                  <a:pos x="T0" y="T1"/>
                </a:cxn>
                <a:cxn ang="0">
                  <a:pos x="T2" y="T3"/>
                </a:cxn>
                <a:cxn ang="0">
                  <a:pos x="T4" y="T5"/>
                </a:cxn>
              </a:cxnLst>
              <a:rect l="0" t="0" r="r" b="b"/>
              <a:pathLst>
                <a:path w="3" h="8">
                  <a:moveTo>
                    <a:pt x="3" y="0"/>
                  </a:moveTo>
                  <a:lnTo>
                    <a:pt x="1" y="4"/>
                  </a:lnTo>
                  <a:lnTo>
                    <a:pt x="0" y="8"/>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8" name="Line 10"/>
            <p:cNvSpPr>
              <a:spLocks noChangeShapeType="1"/>
            </p:cNvSpPr>
            <p:nvPr/>
          </p:nvSpPr>
          <p:spPr bwMode="auto">
            <a:xfrm flipH="1">
              <a:off x="3522" y="2134"/>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59" name="Line 11"/>
            <p:cNvSpPr>
              <a:spLocks noChangeShapeType="1"/>
            </p:cNvSpPr>
            <p:nvPr/>
          </p:nvSpPr>
          <p:spPr bwMode="auto">
            <a:xfrm flipH="1">
              <a:off x="3510" y="2163"/>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0" name="Freeform 12"/>
            <p:cNvSpPr>
              <a:spLocks/>
            </p:cNvSpPr>
            <p:nvPr/>
          </p:nvSpPr>
          <p:spPr bwMode="auto">
            <a:xfrm>
              <a:off x="3496" y="2193"/>
              <a:ext cx="3" cy="6"/>
            </a:xfrm>
            <a:custGeom>
              <a:avLst/>
              <a:gdLst>
                <a:gd name="T0" fmla="*/ 4 w 4"/>
                <a:gd name="T1" fmla="*/ 0 h 8"/>
                <a:gd name="T2" fmla="*/ 2 w 4"/>
                <a:gd name="T3" fmla="*/ 4 h 8"/>
                <a:gd name="T4" fmla="*/ 0 w 4"/>
                <a:gd name="T5" fmla="*/ 8 h 8"/>
              </a:gdLst>
              <a:ahLst/>
              <a:cxnLst>
                <a:cxn ang="0">
                  <a:pos x="T0" y="T1"/>
                </a:cxn>
                <a:cxn ang="0">
                  <a:pos x="T2" y="T3"/>
                </a:cxn>
                <a:cxn ang="0">
                  <a:pos x="T4" y="T5"/>
                </a:cxn>
              </a:cxnLst>
              <a:rect l="0" t="0" r="r" b="b"/>
              <a:pathLst>
                <a:path w="4" h="8">
                  <a:moveTo>
                    <a:pt x="4" y="0"/>
                  </a:moveTo>
                  <a:lnTo>
                    <a:pt x="2" y="4"/>
                  </a:lnTo>
                  <a:lnTo>
                    <a:pt x="0" y="8"/>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1" name="Line 13"/>
            <p:cNvSpPr>
              <a:spLocks noChangeShapeType="1"/>
            </p:cNvSpPr>
            <p:nvPr/>
          </p:nvSpPr>
          <p:spPr bwMode="auto">
            <a:xfrm flipH="1">
              <a:off x="3482" y="2221"/>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2" name="Line 14"/>
            <p:cNvSpPr>
              <a:spLocks noChangeShapeType="1"/>
            </p:cNvSpPr>
            <p:nvPr/>
          </p:nvSpPr>
          <p:spPr bwMode="auto">
            <a:xfrm flipH="1">
              <a:off x="3465" y="2250"/>
              <a:ext cx="4"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3" name="Freeform 15"/>
            <p:cNvSpPr>
              <a:spLocks/>
            </p:cNvSpPr>
            <p:nvPr/>
          </p:nvSpPr>
          <p:spPr bwMode="auto">
            <a:xfrm>
              <a:off x="3440" y="2278"/>
              <a:ext cx="4" cy="6"/>
            </a:xfrm>
            <a:custGeom>
              <a:avLst/>
              <a:gdLst>
                <a:gd name="T0" fmla="*/ 7 w 7"/>
                <a:gd name="T1" fmla="*/ 0 h 8"/>
                <a:gd name="T2" fmla="*/ 5 w 7"/>
                <a:gd name="T3" fmla="*/ 2 h 8"/>
                <a:gd name="T4" fmla="*/ 0 w 7"/>
                <a:gd name="T5" fmla="*/ 8 h 8"/>
              </a:gdLst>
              <a:ahLst/>
              <a:cxnLst>
                <a:cxn ang="0">
                  <a:pos x="T0" y="T1"/>
                </a:cxn>
                <a:cxn ang="0">
                  <a:pos x="T2" y="T3"/>
                </a:cxn>
                <a:cxn ang="0">
                  <a:pos x="T4" y="T5"/>
                </a:cxn>
              </a:cxnLst>
              <a:rect l="0" t="0" r="r" b="b"/>
              <a:pathLst>
                <a:path w="7" h="8">
                  <a:moveTo>
                    <a:pt x="7" y="0"/>
                  </a:moveTo>
                  <a:lnTo>
                    <a:pt x="5" y="2"/>
                  </a:lnTo>
                  <a:lnTo>
                    <a:pt x="0" y="8"/>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4" name="Line 16"/>
            <p:cNvSpPr>
              <a:spLocks noChangeShapeType="1"/>
            </p:cNvSpPr>
            <p:nvPr/>
          </p:nvSpPr>
          <p:spPr bwMode="auto">
            <a:xfrm flipH="1">
              <a:off x="3417" y="2308"/>
              <a:ext cx="5"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5" name="Line 17"/>
            <p:cNvSpPr>
              <a:spLocks noChangeShapeType="1"/>
            </p:cNvSpPr>
            <p:nvPr/>
          </p:nvSpPr>
          <p:spPr bwMode="auto">
            <a:xfrm flipH="1">
              <a:off x="3391" y="2329"/>
              <a:ext cx="6" cy="1"/>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6" name="Line 18"/>
            <p:cNvSpPr>
              <a:spLocks noChangeShapeType="1"/>
            </p:cNvSpPr>
            <p:nvPr/>
          </p:nvSpPr>
          <p:spPr bwMode="auto">
            <a:xfrm flipH="1" flipV="1">
              <a:off x="3363" y="2330"/>
              <a:ext cx="6" cy="2"/>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7" name="Line 19"/>
            <p:cNvSpPr>
              <a:spLocks noChangeShapeType="1"/>
            </p:cNvSpPr>
            <p:nvPr/>
          </p:nvSpPr>
          <p:spPr bwMode="auto">
            <a:xfrm flipH="1" flipV="1">
              <a:off x="3334" y="2321"/>
              <a:ext cx="6" cy="2"/>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8" name="Line 20"/>
            <p:cNvSpPr>
              <a:spLocks noChangeShapeType="1"/>
            </p:cNvSpPr>
            <p:nvPr/>
          </p:nvSpPr>
          <p:spPr bwMode="auto">
            <a:xfrm flipH="1">
              <a:off x="3307" y="2327"/>
              <a:ext cx="4" cy="2"/>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69" name="Freeform 21"/>
            <p:cNvSpPr>
              <a:spLocks/>
            </p:cNvSpPr>
            <p:nvPr/>
          </p:nvSpPr>
          <p:spPr bwMode="auto">
            <a:xfrm>
              <a:off x="3278" y="2339"/>
              <a:ext cx="6" cy="3"/>
            </a:xfrm>
            <a:custGeom>
              <a:avLst/>
              <a:gdLst>
                <a:gd name="T0" fmla="*/ 8 w 8"/>
                <a:gd name="T1" fmla="*/ 0 h 4"/>
                <a:gd name="T2" fmla="*/ 2 w 8"/>
                <a:gd name="T3" fmla="*/ 3 h 4"/>
                <a:gd name="T4" fmla="*/ 0 w 8"/>
                <a:gd name="T5" fmla="*/ 4 h 4"/>
              </a:gdLst>
              <a:ahLst/>
              <a:cxnLst>
                <a:cxn ang="0">
                  <a:pos x="T0" y="T1"/>
                </a:cxn>
                <a:cxn ang="0">
                  <a:pos x="T2" y="T3"/>
                </a:cxn>
                <a:cxn ang="0">
                  <a:pos x="T4" y="T5"/>
                </a:cxn>
              </a:cxnLst>
              <a:rect l="0" t="0" r="r" b="b"/>
              <a:pathLst>
                <a:path w="8" h="4">
                  <a:moveTo>
                    <a:pt x="8" y="0"/>
                  </a:moveTo>
                  <a:lnTo>
                    <a:pt x="2" y="3"/>
                  </a:lnTo>
                  <a:lnTo>
                    <a:pt x="0" y="4"/>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0" name="Line 22"/>
            <p:cNvSpPr>
              <a:spLocks noChangeShapeType="1"/>
            </p:cNvSpPr>
            <p:nvPr/>
          </p:nvSpPr>
          <p:spPr bwMode="auto">
            <a:xfrm flipH="1">
              <a:off x="3250" y="2352"/>
              <a:ext cx="5" cy="2"/>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1" name="Freeform 23"/>
            <p:cNvSpPr>
              <a:spLocks/>
            </p:cNvSpPr>
            <p:nvPr/>
          </p:nvSpPr>
          <p:spPr bwMode="auto">
            <a:xfrm>
              <a:off x="3223" y="2360"/>
              <a:ext cx="4" cy="3"/>
            </a:xfrm>
            <a:custGeom>
              <a:avLst/>
              <a:gdLst>
                <a:gd name="T0" fmla="*/ 8 w 8"/>
                <a:gd name="T1" fmla="*/ 0 h 4"/>
                <a:gd name="T2" fmla="*/ 4 w 8"/>
                <a:gd name="T3" fmla="*/ 2 h 4"/>
                <a:gd name="T4" fmla="*/ 0 w 8"/>
                <a:gd name="T5" fmla="*/ 4 h 4"/>
              </a:gdLst>
              <a:ahLst/>
              <a:cxnLst>
                <a:cxn ang="0">
                  <a:pos x="T0" y="T1"/>
                </a:cxn>
                <a:cxn ang="0">
                  <a:pos x="T2" y="T3"/>
                </a:cxn>
                <a:cxn ang="0">
                  <a:pos x="T4" y="T5"/>
                </a:cxn>
              </a:cxnLst>
              <a:rect l="0" t="0" r="r" b="b"/>
              <a:pathLst>
                <a:path w="8" h="4">
                  <a:moveTo>
                    <a:pt x="8" y="0"/>
                  </a:moveTo>
                  <a:lnTo>
                    <a:pt x="4" y="2"/>
                  </a:lnTo>
                  <a:lnTo>
                    <a:pt x="0" y="4"/>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2" name="Line 24"/>
            <p:cNvSpPr>
              <a:spLocks noChangeShapeType="1"/>
            </p:cNvSpPr>
            <p:nvPr/>
          </p:nvSpPr>
          <p:spPr bwMode="auto">
            <a:xfrm flipH="1">
              <a:off x="3200" y="2383"/>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3" name="Line 25"/>
            <p:cNvSpPr>
              <a:spLocks noChangeShapeType="1"/>
            </p:cNvSpPr>
            <p:nvPr/>
          </p:nvSpPr>
          <p:spPr bwMode="auto">
            <a:xfrm flipH="1">
              <a:off x="3184" y="2413"/>
              <a:ext cx="3"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4" name="Freeform 26"/>
            <p:cNvSpPr>
              <a:spLocks/>
            </p:cNvSpPr>
            <p:nvPr/>
          </p:nvSpPr>
          <p:spPr bwMode="auto">
            <a:xfrm>
              <a:off x="3168" y="2441"/>
              <a:ext cx="4" cy="6"/>
            </a:xfrm>
            <a:custGeom>
              <a:avLst/>
              <a:gdLst>
                <a:gd name="T0" fmla="*/ 5 w 5"/>
                <a:gd name="T1" fmla="*/ 0 h 8"/>
                <a:gd name="T2" fmla="*/ 3 w 5"/>
                <a:gd name="T3" fmla="*/ 5 h 8"/>
                <a:gd name="T4" fmla="*/ 0 w 5"/>
                <a:gd name="T5" fmla="*/ 8 h 8"/>
              </a:gdLst>
              <a:ahLst/>
              <a:cxnLst>
                <a:cxn ang="0">
                  <a:pos x="T0" y="T1"/>
                </a:cxn>
                <a:cxn ang="0">
                  <a:pos x="T2" y="T3"/>
                </a:cxn>
                <a:cxn ang="0">
                  <a:pos x="T4" y="T5"/>
                </a:cxn>
              </a:cxnLst>
              <a:rect l="0" t="0" r="r" b="b"/>
              <a:pathLst>
                <a:path w="5" h="8">
                  <a:moveTo>
                    <a:pt x="5" y="0"/>
                  </a:moveTo>
                  <a:lnTo>
                    <a:pt x="3" y="5"/>
                  </a:lnTo>
                  <a:lnTo>
                    <a:pt x="0" y="8"/>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5" name="Line 27"/>
            <p:cNvSpPr>
              <a:spLocks noChangeShapeType="1"/>
            </p:cNvSpPr>
            <p:nvPr/>
          </p:nvSpPr>
          <p:spPr bwMode="auto">
            <a:xfrm flipH="1">
              <a:off x="3148" y="2470"/>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6" name="Line 28"/>
            <p:cNvSpPr>
              <a:spLocks noChangeShapeType="1"/>
            </p:cNvSpPr>
            <p:nvPr/>
          </p:nvSpPr>
          <p:spPr bwMode="auto">
            <a:xfrm flipH="1">
              <a:off x="3134" y="2500"/>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7" name="Line 29"/>
            <p:cNvSpPr>
              <a:spLocks noChangeShapeType="1"/>
            </p:cNvSpPr>
            <p:nvPr/>
          </p:nvSpPr>
          <p:spPr bwMode="auto">
            <a:xfrm flipH="1">
              <a:off x="3122" y="2528"/>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8" name="Line 30"/>
            <p:cNvSpPr>
              <a:spLocks noChangeShapeType="1"/>
            </p:cNvSpPr>
            <p:nvPr/>
          </p:nvSpPr>
          <p:spPr bwMode="auto">
            <a:xfrm flipH="1">
              <a:off x="3109" y="2557"/>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79" name="Line 31"/>
            <p:cNvSpPr>
              <a:spLocks noChangeShapeType="1"/>
            </p:cNvSpPr>
            <p:nvPr/>
          </p:nvSpPr>
          <p:spPr bwMode="auto">
            <a:xfrm flipH="1">
              <a:off x="3099" y="2587"/>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0" name="Line 32"/>
            <p:cNvSpPr>
              <a:spLocks noChangeShapeType="1"/>
            </p:cNvSpPr>
            <p:nvPr/>
          </p:nvSpPr>
          <p:spPr bwMode="auto">
            <a:xfrm flipH="1">
              <a:off x="3088" y="2615"/>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1" name="Line 33"/>
            <p:cNvSpPr>
              <a:spLocks noChangeShapeType="1"/>
            </p:cNvSpPr>
            <p:nvPr/>
          </p:nvSpPr>
          <p:spPr bwMode="auto">
            <a:xfrm flipH="1">
              <a:off x="3076" y="2645"/>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2" name="Line 34"/>
            <p:cNvSpPr>
              <a:spLocks noChangeShapeType="1"/>
            </p:cNvSpPr>
            <p:nvPr/>
          </p:nvSpPr>
          <p:spPr bwMode="auto">
            <a:xfrm flipH="1">
              <a:off x="3066" y="2674"/>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3" name="Line 35"/>
            <p:cNvSpPr>
              <a:spLocks noChangeShapeType="1"/>
            </p:cNvSpPr>
            <p:nvPr/>
          </p:nvSpPr>
          <p:spPr bwMode="auto">
            <a:xfrm flipH="1">
              <a:off x="3056" y="2704"/>
              <a:ext cx="3"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4" name="Line 36"/>
            <p:cNvSpPr>
              <a:spLocks noChangeShapeType="1"/>
            </p:cNvSpPr>
            <p:nvPr/>
          </p:nvSpPr>
          <p:spPr bwMode="auto">
            <a:xfrm flipH="1">
              <a:off x="3046" y="2732"/>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5" name="Line 37"/>
            <p:cNvSpPr>
              <a:spLocks noChangeShapeType="1"/>
            </p:cNvSpPr>
            <p:nvPr/>
          </p:nvSpPr>
          <p:spPr bwMode="auto">
            <a:xfrm flipH="1">
              <a:off x="3036" y="2761"/>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6" name="Line 38"/>
            <p:cNvSpPr>
              <a:spLocks noChangeShapeType="1"/>
            </p:cNvSpPr>
            <p:nvPr/>
          </p:nvSpPr>
          <p:spPr bwMode="auto">
            <a:xfrm flipH="1">
              <a:off x="3025" y="2791"/>
              <a:ext cx="3"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7" name="Line 39"/>
            <p:cNvSpPr>
              <a:spLocks noChangeShapeType="1"/>
            </p:cNvSpPr>
            <p:nvPr/>
          </p:nvSpPr>
          <p:spPr bwMode="auto">
            <a:xfrm flipH="1">
              <a:off x="3008" y="2819"/>
              <a:ext cx="4"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8" name="Line 40"/>
            <p:cNvSpPr>
              <a:spLocks noChangeShapeType="1"/>
            </p:cNvSpPr>
            <p:nvPr/>
          </p:nvSpPr>
          <p:spPr bwMode="auto">
            <a:xfrm flipH="1">
              <a:off x="2982" y="2847"/>
              <a:ext cx="4"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89" name="Line 41"/>
            <p:cNvSpPr>
              <a:spLocks noChangeShapeType="1"/>
            </p:cNvSpPr>
            <p:nvPr/>
          </p:nvSpPr>
          <p:spPr bwMode="auto">
            <a:xfrm flipH="1">
              <a:off x="2953" y="2870"/>
              <a:ext cx="6" cy="3"/>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0" name="Line 42"/>
            <p:cNvSpPr>
              <a:spLocks noChangeShapeType="1"/>
            </p:cNvSpPr>
            <p:nvPr/>
          </p:nvSpPr>
          <p:spPr bwMode="auto">
            <a:xfrm flipH="1" flipV="1">
              <a:off x="2926" y="2882"/>
              <a:ext cx="6" cy="2"/>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1" name="Line 43"/>
            <p:cNvSpPr>
              <a:spLocks noChangeShapeType="1"/>
            </p:cNvSpPr>
            <p:nvPr/>
          </p:nvSpPr>
          <p:spPr bwMode="auto">
            <a:xfrm flipH="1" flipV="1">
              <a:off x="2898" y="2881"/>
              <a:ext cx="5" cy="1"/>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2" name="Line 44"/>
            <p:cNvSpPr>
              <a:spLocks noChangeShapeType="1"/>
            </p:cNvSpPr>
            <p:nvPr/>
          </p:nvSpPr>
          <p:spPr bwMode="auto">
            <a:xfrm flipH="1" flipV="1">
              <a:off x="2869" y="2870"/>
              <a:ext cx="6" cy="3"/>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3" name="Line 45"/>
            <p:cNvSpPr>
              <a:spLocks noChangeShapeType="1"/>
            </p:cNvSpPr>
            <p:nvPr/>
          </p:nvSpPr>
          <p:spPr bwMode="auto">
            <a:xfrm flipH="1" flipV="1">
              <a:off x="2845" y="2845"/>
              <a:ext cx="4" cy="5"/>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4" name="Line 46"/>
            <p:cNvSpPr>
              <a:spLocks noChangeShapeType="1"/>
            </p:cNvSpPr>
            <p:nvPr/>
          </p:nvSpPr>
          <p:spPr bwMode="auto">
            <a:xfrm flipH="1" flipV="1">
              <a:off x="2819" y="2816"/>
              <a:ext cx="4"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5" name="Line 47"/>
            <p:cNvSpPr>
              <a:spLocks noChangeShapeType="1"/>
            </p:cNvSpPr>
            <p:nvPr/>
          </p:nvSpPr>
          <p:spPr bwMode="auto">
            <a:xfrm flipH="1" flipV="1">
              <a:off x="2794" y="2794"/>
              <a:ext cx="5" cy="3"/>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6" name="Freeform 48"/>
            <p:cNvSpPr>
              <a:spLocks/>
            </p:cNvSpPr>
            <p:nvPr/>
          </p:nvSpPr>
          <p:spPr bwMode="auto">
            <a:xfrm>
              <a:off x="2766" y="2780"/>
              <a:ext cx="6" cy="3"/>
            </a:xfrm>
            <a:custGeom>
              <a:avLst/>
              <a:gdLst>
                <a:gd name="T0" fmla="*/ 8 w 8"/>
                <a:gd name="T1" fmla="*/ 4 h 4"/>
                <a:gd name="T2" fmla="*/ 7 w 8"/>
                <a:gd name="T3" fmla="*/ 3 h 4"/>
                <a:gd name="T4" fmla="*/ 0 w 8"/>
                <a:gd name="T5" fmla="*/ 0 h 4"/>
              </a:gdLst>
              <a:ahLst/>
              <a:cxnLst>
                <a:cxn ang="0">
                  <a:pos x="T0" y="T1"/>
                </a:cxn>
                <a:cxn ang="0">
                  <a:pos x="T2" y="T3"/>
                </a:cxn>
                <a:cxn ang="0">
                  <a:pos x="T4" y="T5"/>
                </a:cxn>
              </a:cxnLst>
              <a:rect l="0" t="0" r="r" b="b"/>
              <a:pathLst>
                <a:path w="8" h="4">
                  <a:moveTo>
                    <a:pt x="8" y="4"/>
                  </a:moveTo>
                  <a:lnTo>
                    <a:pt x="7" y="3"/>
                  </a:lnTo>
                  <a:lnTo>
                    <a:pt x="0" y="0"/>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7" name="Line 49"/>
            <p:cNvSpPr>
              <a:spLocks noChangeShapeType="1"/>
            </p:cNvSpPr>
            <p:nvPr/>
          </p:nvSpPr>
          <p:spPr bwMode="auto">
            <a:xfrm flipH="1" flipV="1">
              <a:off x="2737" y="2769"/>
              <a:ext cx="6" cy="1"/>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8" name="Line 50"/>
            <p:cNvSpPr>
              <a:spLocks noChangeShapeType="1"/>
            </p:cNvSpPr>
            <p:nvPr/>
          </p:nvSpPr>
          <p:spPr bwMode="auto">
            <a:xfrm flipH="1">
              <a:off x="2708" y="2772"/>
              <a:ext cx="6" cy="3"/>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699" name="Line 51"/>
            <p:cNvSpPr>
              <a:spLocks noChangeShapeType="1"/>
            </p:cNvSpPr>
            <p:nvPr/>
          </p:nvSpPr>
          <p:spPr bwMode="auto">
            <a:xfrm flipH="1">
              <a:off x="2681" y="2789"/>
              <a:ext cx="6" cy="3"/>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0" name="Line 52"/>
            <p:cNvSpPr>
              <a:spLocks noChangeShapeType="1"/>
            </p:cNvSpPr>
            <p:nvPr/>
          </p:nvSpPr>
          <p:spPr bwMode="auto">
            <a:xfrm flipH="1">
              <a:off x="2653" y="2800"/>
              <a:ext cx="5"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1" name="Line 53"/>
            <p:cNvSpPr>
              <a:spLocks noChangeShapeType="1"/>
            </p:cNvSpPr>
            <p:nvPr/>
          </p:nvSpPr>
          <p:spPr bwMode="auto">
            <a:xfrm flipH="1">
              <a:off x="2627" y="2825"/>
              <a:ext cx="6"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2" name="Line 54"/>
            <p:cNvSpPr>
              <a:spLocks noChangeShapeType="1"/>
            </p:cNvSpPr>
            <p:nvPr/>
          </p:nvSpPr>
          <p:spPr bwMode="auto">
            <a:xfrm flipH="1">
              <a:off x="2610" y="2853"/>
              <a:ext cx="4"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3" name="Line 55"/>
            <p:cNvSpPr>
              <a:spLocks noChangeShapeType="1"/>
            </p:cNvSpPr>
            <p:nvPr/>
          </p:nvSpPr>
          <p:spPr bwMode="auto">
            <a:xfrm flipH="1">
              <a:off x="2600" y="2882"/>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4" name="Line 56"/>
            <p:cNvSpPr>
              <a:spLocks noChangeShapeType="1"/>
            </p:cNvSpPr>
            <p:nvPr/>
          </p:nvSpPr>
          <p:spPr bwMode="auto">
            <a:xfrm flipH="1">
              <a:off x="2590" y="2912"/>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5" name="Line 57"/>
            <p:cNvSpPr>
              <a:spLocks noChangeShapeType="1"/>
            </p:cNvSpPr>
            <p:nvPr/>
          </p:nvSpPr>
          <p:spPr bwMode="auto">
            <a:xfrm flipH="1">
              <a:off x="2584" y="2940"/>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6" name="Line 58"/>
            <p:cNvSpPr>
              <a:spLocks noChangeShapeType="1"/>
            </p:cNvSpPr>
            <p:nvPr/>
          </p:nvSpPr>
          <p:spPr bwMode="auto">
            <a:xfrm flipH="1">
              <a:off x="2578" y="2969"/>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7" name="Line 59"/>
            <p:cNvSpPr>
              <a:spLocks noChangeShapeType="1"/>
            </p:cNvSpPr>
            <p:nvPr/>
          </p:nvSpPr>
          <p:spPr bwMode="auto">
            <a:xfrm flipH="1">
              <a:off x="2572" y="2999"/>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8" name="Line 60"/>
            <p:cNvSpPr>
              <a:spLocks noChangeShapeType="1"/>
            </p:cNvSpPr>
            <p:nvPr/>
          </p:nvSpPr>
          <p:spPr bwMode="auto">
            <a:xfrm flipH="1">
              <a:off x="2565" y="3027"/>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09" name="Line 61"/>
            <p:cNvSpPr>
              <a:spLocks noChangeShapeType="1"/>
            </p:cNvSpPr>
            <p:nvPr/>
          </p:nvSpPr>
          <p:spPr bwMode="auto">
            <a:xfrm flipH="1">
              <a:off x="2557" y="3056"/>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0" name="Line 62"/>
            <p:cNvSpPr>
              <a:spLocks noChangeShapeType="1"/>
            </p:cNvSpPr>
            <p:nvPr/>
          </p:nvSpPr>
          <p:spPr bwMode="auto">
            <a:xfrm flipH="1">
              <a:off x="2547" y="3086"/>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1" name="Line 63"/>
            <p:cNvSpPr>
              <a:spLocks noChangeShapeType="1"/>
            </p:cNvSpPr>
            <p:nvPr/>
          </p:nvSpPr>
          <p:spPr bwMode="auto">
            <a:xfrm flipH="1">
              <a:off x="2534" y="3114"/>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2" name="Line 64"/>
            <p:cNvSpPr>
              <a:spLocks noChangeShapeType="1"/>
            </p:cNvSpPr>
            <p:nvPr/>
          </p:nvSpPr>
          <p:spPr bwMode="auto">
            <a:xfrm flipH="1">
              <a:off x="2522" y="3144"/>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3" name="Line 65"/>
            <p:cNvSpPr>
              <a:spLocks noChangeShapeType="1"/>
            </p:cNvSpPr>
            <p:nvPr/>
          </p:nvSpPr>
          <p:spPr bwMode="auto">
            <a:xfrm flipH="1">
              <a:off x="2511" y="3173"/>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4" name="Freeform 66"/>
            <p:cNvSpPr>
              <a:spLocks/>
            </p:cNvSpPr>
            <p:nvPr/>
          </p:nvSpPr>
          <p:spPr bwMode="auto">
            <a:xfrm>
              <a:off x="2495" y="3203"/>
              <a:ext cx="4" cy="4"/>
            </a:xfrm>
            <a:custGeom>
              <a:avLst/>
              <a:gdLst>
                <a:gd name="T0" fmla="*/ 5 w 5"/>
                <a:gd name="T1" fmla="*/ 0 h 8"/>
                <a:gd name="T2" fmla="*/ 3 w 5"/>
                <a:gd name="T3" fmla="*/ 4 h 8"/>
                <a:gd name="T4" fmla="*/ 0 w 5"/>
                <a:gd name="T5" fmla="*/ 8 h 8"/>
              </a:gdLst>
              <a:ahLst/>
              <a:cxnLst>
                <a:cxn ang="0">
                  <a:pos x="T0" y="T1"/>
                </a:cxn>
                <a:cxn ang="0">
                  <a:pos x="T2" y="T3"/>
                </a:cxn>
                <a:cxn ang="0">
                  <a:pos x="T4" y="T5"/>
                </a:cxn>
              </a:cxnLst>
              <a:rect l="0" t="0" r="r" b="b"/>
              <a:pathLst>
                <a:path w="5" h="8">
                  <a:moveTo>
                    <a:pt x="5" y="0"/>
                  </a:moveTo>
                  <a:lnTo>
                    <a:pt x="3" y="4"/>
                  </a:lnTo>
                  <a:lnTo>
                    <a:pt x="0" y="8"/>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5" name="Freeform 67"/>
            <p:cNvSpPr>
              <a:spLocks/>
            </p:cNvSpPr>
            <p:nvPr/>
          </p:nvSpPr>
          <p:spPr bwMode="auto">
            <a:xfrm>
              <a:off x="2479" y="3231"/>
              <a:ext cx="3" cy="6"/>
            </a:xfrm>
            <a:custGeom>
              <a:avLst/>
              <a:gdLst>
                <a:gd name="T0" fmla="*/ 5 w 5"/>
                <a:gd name="T1" fmla="*/ 0 h 8"/>
                <a:gd name="T2" fmla="*/ 1 w 5"/>
                <a:gd name="T3" fmla="*/ 7 h 8"/>
                <a:gd name="T4" fmla="*/ 0 w 5"/>
                <a:gd name="T5" fmla="*/ 8 h 8"/>
              </a:gdLst>
              <a:ahLst/>
              <a:cxnLst>
                <a:cxn ang="0">
                  <a:pos x="T0" y="T1"/>
                </a:cxn>
                <a:cxn ang="0">
                  <a:pos x="T2" y="T3"/>
                </a:cxn>
                <a:cxn ang="0">
                  <a:pos x="T4" y="T5"/>
                </a:cxn>
              </a:cxnLst>
              <a:rect l="0" t="0" r="r" b="b"/>
              <a:pathLst>
                <a:path w="5" h="8">
                  <a:moveTo>
                    <a:pt x="5" y="0"/>
                  </a:moveTo>
                  <a:lnTo>
                    <a:pt x="1" y="7"/>
                  </a:lnTo>
                  <a:lnTo>
                    <a:pt x="0" y="8"/>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6" name="Line 68"/>
            <p:cNvSpPr>
              <a:spLocks noChangeShapeType="1"/>
            </p:cNvSpPr>
            <p:nvPr/>
          </p:nvSpPr>
          <p:spPr bwMode="auto">
            <a:xfrm flipH="1">
              <a:off x="2454" y="3259"/>
              <a:ext cx="5" cy="3"/>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7" name="Line 69"/>
            <p:cNvSpPr>
              <a:spLocks noChangeShapeType="1"/>
            </p:cNvSpPr>
            <p:nvPr/>
          </p:nvSpPr>
          <p:spPr bwMode="auto">
            <a:xfrm flipH="1">
              <a:off x="2425" y="3274"/>
              <a:ext cx="6" cy="2"/>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8" name="Line 70"/>
            <p:cNvSpPr>
              <a:spLocks noChangeShapeType="1"/>
            </p:cNvSpPr>
            <p:nvPr/>
          </p:nvSpPr>
          <p:spPr bwMode="auto">
            <a:xfrm flipH="1" flipV="1">
              <a:off x="2398" y="3269"/>
              <a:ext cx="4"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19" name="Freeform 71"/>
            <p:cNvSpPr>
              <a:spLocks/>
            </p:cNvSpPr>
            <p:nvPr/>
          </p:nvSpPr>
          <p:spPr bwMode="auto">
            <a:xfrm>
              <a:off x="2369" y="3244"/>
              <a:ext cx="6" cy="4"/>
            </a:xfrm>
            <a:custGeom>
              <a:avLst/>
              <a:gdLst>
                <a:gd name="T0" fmla="*/ 8 w 8"/>
                <a:gd name="T1" fmla="*/ 7 h 7"/>
                <a:gd name="T2" fmla="*/ 2 w 8"/>
                <a:gd name="T3" fmla="*/ 2 h 7"/>
                <a:gd name="T4" fmla="*/ 0 w 8"/>
                <a:gd name="T5" fmla="*/ 0 h 7"/>
              </a:gdLst>
              <a:ahLst/>
              <a:cxnLst>
                <a:cxn ang="0">
                  <a:pos x="T0" y="T1"/>
                </a:cxn>
                <a:cxn ang="0">
                  <a:pos x="T2" y="T3"/>
                </a:cxn>
                <a:cxn ang="0">
                  <a:pos x="T4" y="T5"/>
                </a:cxn>
              </a:cxnLst>
              <a:rect l="0" t="0" r="r" b="b"/>
              <a:pathLst>
                <a:path w="8" h="7">
                  <a:moveTo>
                    <a:pt x="8" y="7"/>
                  </a:moveTo>
                  <a:lnTo>
                    <a:pt x="2" y="2"/>
                  </a:lnTo>
                  <a:lnTo>
                    <a:pt x="0" y="0"/>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0" name="Freeform 72"/>
            <p:cNvSpPr>
              <a:spLocks/>
            </p:cNvSpPr>
            <p:nvPr/>
          </p:nvSpPr>
          <p:spPr bwMode="auto">
            <a:xfrm>
              <a:off x="2349" y="3214"/>
              <a:ext cx="4" cy="6"/>
            </a:xfrm>
            <a:custGeom>
              <a:avLst/>
              <a:gdLst>
                <a:gd name="T0" fmla="*/ 5 w 5"/>
                <a:gd name="T1" fmla="*/ 8 h 8"/>
                <a:gd name="T2" fmla="*/ 4 w 5"/>
                <a:gd name="T3" fmla="*/ 6 h 8"/>
                <a:gd name="T4" fmla="*/ 0 w 5"/>
                <a:gd name="T5" fmla="*/ 0 h 8"/>
              </a:gdLst>
              <a:ahLst/>
              <a:cxnLst>
                <a:cxn ang="0">
                  <a:pos x="T0" y="T1"/>
                </a:cxn>
                <a:cxn ang="0">
                  <a:pos x="T2" y="T3"/>
                </a:cxn>
                <a:cxn ang="0">
                  <a:pos x="T4" y="T5"/>
                </a:cxn>
              </a:cxnLst>
              <a:rect l="0" t="0" r="r" b="b"/>
              <a:pathLst>
                <a:path w="5" h="8">
                  <a:moveTo>
                    <a:pt x="5" y="8"/>
                  </a:moveTo>
                  <a:lnTo>
                    <a:pt x="4" y="6"/>
                  </a:lnTo>
                  <a:lnTo>
                    <a:pt x="0" y="0"/>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1" name="Line 73"/>
            <p:cNvSpPr>
              <a:spLocks noChangeShapeType="1"/>
            </p:cNvSpPr>
            <p:nvPr/>
          </p:nvSpPr>
          <p:spPr bwMode="auto">
            <a:xfrm flipH="1" flipV="1">
              <a:off x="2335" y="3185"/>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2" name="Freeform 74"/>
            <p:cNvSpPr>
              <a:spLocks/>
            </p:cNvSpPr>
            <p:nvPr/>
          </p:nvSpPr>
          <p:spPr bwMode="auto">
            <a:xfrm>
              <a:off x="2313" y="3157"/>
              <a:ext cx="5" cy="6"/>
            </a:xfrm>
            <a:custGeom>
              <a:avLst/>
              <a:gdLst>
                <a:gd name="T0" fmla="*/ 6 w 6"/>
                <a:gd name="T1" fmla="*/ 8 h 8"/>
                <a:gd name="T2" fmla="*/ 3 w 6"/>
                <a:gd name="T3" fmla="*/ 3 h 8"/>
                <a:gd name="T4" fmla="*/ 0 w 6"/>
                <a:gd name="T5" fmla="*/ 0 h 8"/>
              </a:gdLst>
              <a:ahLst/>
              <a:cxnLst>
                <a:cxn ang="0">
                  <a:pos x="T0" y="T1"/>
                </a:cxn>
                <a:cxn ang="0">
                  <a:pos x="T2" y="T3"/>
                </a:cxn>
                <a:cxn ang="0">
                  <a:pos x="T4" y="T5"/>
                </a:cxn>
              </a:cxnLst>
              <a:rect l="0" t="0" r="r" b="b"/>
              <a:pathLst>
                <a:path w="6" h="8">
                  <a:moveTo>
                    <a:pt x="6" y="8"/>
                  </a:moveTo>
                  <a:lnTo>
                    <a:pt x="3" y="3"/>
                  </a:lnTo>
                  <a:lnTo>
                    <a:pt x="0" y="0"/>
                  </a:lnTo>
                </a:path>
              </a:pathLst>
            </a:custGeom>
            <a:noFill/>
            <a:ln w="47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3" name="Line 75"/>
            <p:cNvSpPr>
              <a:spLocks noChangeShapeType="1"/>
            </p:cNvSpPr>
            <p:nvPr/>
          </p:nvSpPr>
          <p:spPr bwMode="auto">
            <a:xfrm flipH="1" flipV="1">
              <a:off x="2289" y="3127"/>
              <a:ext cx="4"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4" name="Line 76"/>
            <p:cNvSpPr>
              <a:spLocks noChangeShapeType="1"/>
            </p:cNvSpPr>
            <p:nvPr/>
          </p:nvSpPr>
          <p:spPr bwMode="auto">
            <a:xfrm flipH="1" flipV="1">
              <a:off x="2267" y="3098"/>
              <a:ext cx="5"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5" name="Line 77"/>
            <p:cNvSpPr>
              <a:spLocks noChangeShapeType="1"/>
            </p:cNvSpPr>
            <p:nvPr/>
          </p:nvSpPr>
          <p:spPr bwMode="auto">
            <a:xfrm flipH="1" flipV="1">
              <a:off x="2249" y="3070"/>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6" name="Line 78"/>
            <p:cNvSpPr>
              <a:spLocks noChangeShapeType="1"/>
            </p:cNvSpPr>
            <p:nvPr/>
          </p:nvSpPr>
          <p:spPr bwMode="auto">
            <a:xfrm flipH="1" flipV="1">
              <a:off x="2229" y="3040"/>
              <a:ext cx="4"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7" name="Line 79"/>
            <p:cNvSpPr>
              <a:spLocks noChangeShapeType="1"/>
            </p:cNvSpPr>
            <p:nvPr/>
          </p:nvSpPr>
          <p:spPr bwMode="auto">
            <a:xfrm flipH="1" flipV="1">
              <a:off x="2212" y="3011"/>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8" name="Line 80"/>
            <p:cNvSpPr>
              <a:spLocks noChangeShapeType="1"/>
            </p:cNvSpPr>
            <p:nvPr/>
          </p:nvSpPr>
          <p:spPr bwMode="auto">
            <a:xfrm flipH="1" flipV="1">
              <a:off x="2199" y="2983"/>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29" name="Line 81"/>
            <p:cNvSpPr>
              <a:spLocks noChangeShapeType="1"/>
            </p:cNvSpPr>
            <p:nvPr/>
          </p:nvSpPr>
          <p:spPr bwMode="auto">
            <a:xfrm flipH="1" flipV="1">
              <a:off x="2184" y="2953"/>
              <a:ext cx="5"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0" name="Line 82"/>
            <p:cNvSpPr>
              <a:spLocks noChangeShapeType="1"/>
            </p:cNvSpPr>
            <p:nvPr/>
          </p:nvSpPr>
          <p:spPr bwMode="auto">
            <a:xfrm flipH="1" flipV="1">
              <a:off x="2164" y="2924"/>
              <a:ext cx="5"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1" name="Line 83"/>
            <p:cNvSpPr>
              <a:spLocks noChangeShapeType="1"/>
            </p:cNvSpPr>
            <p:nvPr/>
          </p:nvSpPr>
          <p:spPr bwMode="auto">
            <a:xfrm flipH="1" flipV="1">
              <a:off x="2141" y="2896"/>
              <a:ext cx="6"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2" name="Line 84"/>
            <p:cNvSpPr>
              <a:spLocks noChangeShapeType="1"/>
            </p:cNvSpPr>
            <p:nvPr/>
          </p:nvSpPr>
          <p:spPr bwMode="auto">
            <a:xfrm flipH="1" flipV="1">
              <a:off x="2116" y="2872"/>
              <a:ext cx="5" cy="3"/>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3" name="Line 85"/>
            <p:cNvSpPr>
              <a:spLocks noChangeShapeType="1"/>
            </p:cNvSpPr>
            <p:nvPr/>
          </p:nvSpPr>
          <p:spPr bwMode="auto">
            <a:xfrm flipH="1">
              <a:off x="2091" y="2884"/>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4" name="Line 86"/>
            <p:cNvSpPr>
              <a:spLocks noChangeShapeType="1"/>
            </p:cNvSpPr>
            <p:nvPr/>
          </p:nvSpPr>
          <p:spPr bwMode="auto">
            <a:xfrm flipH="1">
              <a:off x="2077" y="2913"/>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5" name="Line 87"/>
            <p:cNvSpPr>
              <a:spLocks noChangeShapeType="1"/>
            </p:cNvSpPr>
            <p:nvPr/>
          </p:nvSpPr>
          <p:spPr bwMode="auto">
            <a:xfrm flipH="1">
              <a:off x="2067" y="2943"/>
              <a:ext cx="3"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6" name="Line 88"/>
            <p:cNvSpPr>
              <a:spLocks noChangeShapeType="1"/>
            </p:cNvSpPr>
            <p:nvPr/>
          </p:nvSpPr>
          <p:spPr bwMode="auto">
            <a:xfrm flipH="1">
              <a:off x="2058" y="2971"/>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7" name="Line 89"/>
            <p:cNvSpPr>
              <a:spLocks noChangeShapeType="1"/>
            </p:cNvSpPr>
            <p:nvPr/>
          </p:nvSpPr>
          <p:spPr bwMode="auto">
            <a:xfrm flipH="1">
              <a:off x="2051" y="3000"/>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8" name="Line 90"/>
            <p:cNvSpPr>
              <a:spLocks noChangeShapeType="1"/>
            </p:cNvSpPr>
            <p:nvPr/>
          </p:nvSpPr>
          <p:spPr bwMode="auto">
            <a:xfrm flipH="1">
              <a:off x="2044" y="3030"/>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39" name="Line 91"/>
            <p:cNvSpPr>
              <a:spLocks noChangeShapeType="1"/>
            </p:cNvSpPr>
            <p:nvPr/>
          </p:nvSpPr>
          <p:spPr bwMode="auto">
            <a:xfrm flipH="1">
              <a:off x="2037" y="3059"/>
              <a:ext cx="1" cy="5"/>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0" name="Line 92"/>
            <p:cNvSpPr>
              <a:spLocks noChangeShapeType="1"/>
            </p:cNvSpPr>
            <p:nvPr/>
          </p:nvSpPr>
          <p:spPr bwMode="auto">
            <a:xfrm flipH="1">
              <a:off x="2031" y="3087"/>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1" name="Line 93"/>
            <p:cNvSpPr>
              <a:spLocks noChangeShapeType="1"/>
            </p:cNvSpPr>
            <p:nvPr/>
          </p:nvSpPr>
          <p:spPr bwMode="auto">
            <a:xfrm flipH="1">
              <a:off x="2026" y="3117"/>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2" name="Line 94"/>
            <p:cNvSpPr>
              <a:spLocks noChangeShapeType="1"/>
            </p:cNvSpPr>
            <p:nvPr/>
          </p:nvSpPr>
          <p:spPr bwMode="auto">
            <a:xfrm flipH="1">
              <a:off x="2020" y="3147"/>
              <a:ext cx="1"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3" name="Line 95"/>
            <p:cNvSpPr>
              <a:spLocks noChangeShapeType="1"/>
            </p:cNvSpPr>
            <p:nvPr/>
          </p:nvSpPr>
          <p:spPr bwMode="auto">
            <a:xfrm flipH="1">
              <a:off x="2014" y="3175"/>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4" name="Line 96"/>
            <p:cNvSpPr>
              <a:spLocks noChangeShapeType="1"/>
            </p:cNvSpPr>
            <p:nvPr/>
          </p:nvSpPr>
          <p:spPr bwMode="auto">
            <a:xfrm flipH="1">
              <a:off x="2007" y="3204"/>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5" name="Line 97"/>
            <p:cNvSpPr>
              <a:spLocks noChangeShapeType="1"/>
            </p:cNvSpPr>
            <p:nvPr/>
          </p:nvSpPr>
          <p:spPr bwMode="auto">
            <a:xfrm flipH="1">
              <a:off x="2003" y="3234"/>
              <a:ext cx="1" cy="4"/>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6" name="Line 98"/>
            <p:cNvSpPr>
              <a:spLocks noChangeShapeType="1"/>
            </p:cNvSpPr>
            <p:nvPr/>
          </p:nvSpPr>
          <p:spPr bwMode="auto">
            <a:xfrm flipH="1">
              <a:off x="1997" y="3262"/>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7" name="Line 99"/>
            <p:cNvSpPr>
              <a:spLocks noChangeShapeType="1"/>
            </p:cNvSpPr>
            <p:nvPr/>
          </p:nvSpPr>
          <p:spPr bwMode="auto">
            <a:xfrm flipH="1">
              <a:off x="1990" y="3291"/>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8" name="Line 100"/>
            <p:cNvSpPr>
              <a:spLocks noChangeShapeType="1"/>
            </p:cNvSpPr>
            <p:nvPr/>
          </p:nvSpPr>
          <p:spPr bwMode="auto">
            <a:xfrm flipH="1">
              <a:off x="1985" y="3321"/>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49" name="Line 101"/>
            <p:cNvSpPr>
              <a:spLocks noChangeShapeType="1"/>
            </p:cNvSpPr>
            <p:nvPr/>
          </p:nvSpPr>
          <p:spPr bwMode="auto">
            <a:xfrm flipH="1">
              <a:off x="1981" y="3349"/>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50" name="Line 102"/>
            <p:cNvSpPr>
              <a:spLocks noChangeShapeType="1"/>
            </p:cNvSpPr>
            <p:nvPr/>
          </p:nvSpPr>
          <p:spPr bwMode="auto">
            <a:xfrm flipH="1">
              <a:off x="1975" y="3378"/>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51" name="Line 103"/>
            <p:cNvSpPr>
              <a:spLocks noChangeShapeType="1"/>
            </p:cNvSpPr>
            <p:nvPr/>
          </p:nvSpPr>
          <p:spPr bwMode="auto">
            <a:xfrm flipH="1">
              <a:off x="1971" y="3408"/>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52" name="Line 104"/>
            <p:cNvSpPr>
              <a:spLocks noChangeShapeType="1"/>
            </p:cNvSpPr>
            <p:nvPr/>
          </p:nvSpPr>
          <p:spPr bwMode="auto">
            <a:xfrm flipH="1">
              <a:off x="1964" y="3436"/>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53" name="Line 105"/>
            <p:cNvSpPr>
              <a:spLocks noChangeShapeType="1"/>
            </p:cNvSpPr>
            <p:nvPr/>
          </p:nvSpPr>
          <p:spPr bwMode="auto">
            <a:xfrm flipH="1">
              <a:off x="1955" y="3465"/>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54" name="Line 106"/>
            <p:cNvSpPr>
              <a:spLocks noChangeShapeType="1"/>
            </p:cNvSpPr>
            <p:nvPr/>
          </p:nvSpPr>
          <p:spPr bwMode="auto">
            <a:xfrm flipH="1">
              <a:off x="1945" y="3495"/>
              <a:ext cx="2"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55" name="Line 107"/>
            <p:cNvSpPr>
              <a:spLocks noChangeShapeType="1"/>
            </p:cNvSpPr>
            <p:nvPr/>
          </p:nvSpPr>
          <p:spPr bwMode="auto">
            <a:xfrm flipH="1">
              <a:off x="1934" y="3523"/>
              <a:ext cx="1" cy="6"/>
            </a:xfrm>
            <a:prstGeom prst="line">
              <a:avLst/>
            </a:prstGeom>
            <a:noFill/>
            <a:ln w="4763">
              <a:solidFill>
                <a:srgbClr val="0000FF"/>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56" name="Rectangle 108"/>
            <p:cNvSpPr>
              <a:spLocks noChangeArrowheads="1"/>
            </p:cNvSpPr>
            <p:nvPr/>
          </p:nvSpPr>
          <p:spPr bwMode="auto">
            <a:xfrm>
              <a:off x="3938" y="3514"/>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0.0</a:t>
              </a:r>
              <a:endParaRPr lang="en-US" altLang="en-US" b="0">
                <a:solidFill>
                  <a:srgbClr val="000000"/>
                </a:solidFill>
                <a:latin typeface="Times New Roman" panose="02020603050405020304" pitchFamily="18" charset="0"/>
                <a:cs typeface="+mn-cs"/>
              </a:endParaRPr>
            </a:p>
          </p:txBody>
        </p:sp>
        <p:sp>
          <p:nvSpPr>
            <p:cNvPr id="155757" name="Rectangle 109"/>
            <p:cNvSpPr>
              <a:spLocks noChangeArrowheads="1"/>
            </p:cNvSpPr>
            <p:nvPr/>
          </p:nvSpPr>
          <p:spPr bwMode="auto">
            <a:xfrm>
              <a:off x="3938" y="3136"/>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0.5</a:t>
              </a:r>
              <a:endParaRPr lang="en-US" altLang="en-US" b="0">
                <a:solidFill>
                  <a:srgbClr val="000000"/>
                </a:solidFill>
                <a:latin typeface="Times New Roman" panose="02020603050405020304" pitchFamily="18" charset="0"/>
                <a:cs typeface="+mn-cs"/>
              </a:endParaRPr>
            </a:p>
          </p:txBody>
        </p:sp>
        <p:sp>
          <p:nvSpPr>
            <p:cNvPr id="155758" name="Rectangle 110"/>
            <p:cNvSpPr>
              <a:spLocks noChangeArrowheads="1"/>
            </p:cNvSpPr>
            <p:nvPr/>
          </p:nvSpPr>
          <p:spPr bwMode="auto">
            <a:xfrm>
              <a:off x="3938" y="2758"/>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1.0</a:t>
              </a:r>
              <a:endParaRPr lang="en-US" altLang="en-US" b="0">
                <a:solidFill>
                  <a:srgbClr val="000000"/>
                </a:solidFill>
                <a:latin typeface="Times New Roman" panose="02020603050405020304" pitchFamily="18" charset="0"/>
                <a:cs typeface="+mn-cs"/>
              </a:endParaRPr>
            </a:p>
          </p:txBody>
        </p:sp>
        <p:sp>
          <p:nvSpPr>
            <p:cNvPr id="155759" name="Rectangle 111"/>
            <p:cNvSpPr>
              <a:spLocks noChangeArrowheads="1"/>
            </p:cNvSpPr>
            <p:nvPr/>
          </p:nvSpPr>
          <p:spPr bwMode="auto">
            <a:xfrm>
              <a:off x="3938" y="2380"/>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1.5</a:t>
              </a:r>
              <a:endParaRPr lang="en-US" altLang="en-US" b="0">
                <a:solidFill>
                  <a:srgbClr val="000000"/>
                </a:solidFill>
                <a:latin typeface="Times New Roman" panose="02020603050405020304" pitchFamily="18" charset="0"/>
                <a:cs typeface="+mn-cs"/>
              </a:endParaRPr>
            </a:p>
          </p:txBody>
        </p:sp>
        <p:sp>
          <p:nvSpPr>
            <p:cNvPr id="155760" name="Rectangle 112"/>
            <p:cNvSpPr>
              <a:spLocks noChangeArrowheads="1"/>
            </p:cNvSpPr>
            <p:nvPr/>
          </p:nvSpPr>
          <p:spPr bwMode="auto">
            <a:xfrm>
              <a:off x="3938" y="2004"/>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2.0</a:t>
              </a:r>
              <a:endParaRPr lang="en-US" altLang="en-US" b="0">
                <a:solidFill>
                  <a:srgbClr val="000000"/>
                </a:solidFill>
                <a:latin typeface="Times New Roman" panose="02020603050405020304" pitchFamily="18" charset="0"/>
                <a:cs typeface="+mn-cs"/>
              </a:endParaRPr>
            </a:p>
          </p:txBody>
        </p:sp>
        <p:sp>
          <p:nvSpPr>
            <p:cNvPr id="155761" name="Rectangle 113"/>
            <p:cNvSpPr>
              <a:spLocks noChangeArrowheads="1"/>
            </p:cNvSpPr>
            <p:nvPr/>
          </p:nvSpPr>
          <p:spPr bwMode="auto">
            <a:xfrm>
              <a:off x="3938" y="1626"/>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2.5</a:t>
              </a:r>
              <a:endParaRPr lang="en-US" altLang="en-US" b="0">
                <a:solidFill>
                  <a:srgbClr val="000000"/>
                </a:solidFill>
                <a:latin typeface="Times New Roman" panose="02020603050405020304" pitchFamily="18" charset="0"/>
                <a:cs typeface="+mn-cs"/>
              </a:endParaRPr>
            </a:p>
          </p:txBody>
        </p:sp>
        <p:sp>
          <p:nvSpPr>
            <p:cNvPr id="155762" name="Rectangle 114"/>
            <p:cNvSpPr>
              <a:spLocks noChangeArrowheads="1"/>
            </p:cNvSpPr>
            <p:nvPr/>
          </p:nvSpPr>
          <p:spPr bwMode="auto">
            <a:xfrm>
              <a:off x="3938" y="1248"/>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000" b="0">
                  <a:solidFill>
                    <a:srgbClr val="000000"/>
                  </a:solidFill>
                  <a:latin typeface="Times New Roman" panose="02020603050405020304" pitchFamily="18" charset="0"/>
                  <a:cs typeface="+mn-cs"/>
                </a:rPr>
                <a:t>3.0</a:t>
              </a:r>
              <a:endParaRPr lang="en-US" altLang="en-US" b="0">
                <a:solidFill>
                  <a:srgbClr val="000000"/>
                </a:solidFill>
                <a:latin typeface="Times New Roman" panose="02020603050405020304" pitchFamily="18" charset="0"/>
                <a:cs typeface="+mn-cs"/>
              </a:endParaRPr>
            </a:p>
          </p:txBody>
        </p:sp>
        <p:sp>
          <p:nvSpPr>
            <p:cNvPr id="155763" name="Line 115"/>
            <p:cNvSpPr>
              <a:spLocks noChangeShapeType="1"/>
            </p:cNvSpPr>
            <p:nvPr/>
          </p:nvSpPr>
          <p:spPr bwMode="auto">
            <a:xfrm flipH="1">
              <a:off x="3860" y="3576"/>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64" name="Line 116"/>
            <p:cNvSpPr>
              <a:spLocks noChangeShapeType="1"/>
            </p:cNvSpPr>
            <p:nvPr/>
          </p:nvSpPr>
          <p:spPr bwMode="auto">
            <a:xfrm flipH="1">
              <a:off x="3860" y="3198"/>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65" name="Line 117"/>
            <p:cNvSpPr>
              <a:spLocks noChangeShapeType="1"/>
            </p:cNvSpPr>
            <p:nvPr/>
          </p:nvSpPr>
          <p:spPr bwMode="auto">
            <a:xfrm flipH="1">
              <a:off x="3860" y="2820"/>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66" name="Line 118"/>
            <p:cNvSpPr>
              <a:spLocks noChangeShapeType="1"/>
            </p:cNvSpPr>
            <p:nvPr/>
          </p:nvSpPr>
          <p:spPr bwMode="auto">
            <a:xfrm flipH="1">
              <a:off x="3860" y="2442"/>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67" name="Line 119"/>
            <p:cNvSpPr>
              <a:spLocks noChangeShapeType="1"/>
            </p:cNvSpPr>
            <p:nvPr/>
          </p:nvSpPr>
          <p:spPr bwMode="auto">
            <a:xfrm flipH="1">
              <a:off x="3860" y="2064"/>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68" name="Line 120"/>
            <p:cNvSpPr>
              <a:spLocks noChangeShapeType="1"/>
            </p:cNvSpPr>
            <p:nvPr/>
          </p:nvSpPr>
          <p:spPr bwMode="auto">
            <a:xfrm flipH="1">
              <a:off x="3860" y="1686"/>
              <a:ext cx="37"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69" name="Line 121"/>
            <p:cNvSpPr>
              <a:spLocks noChangeShapeType="1"/>
            </p:cNvSpPr>
            <p:nvPr/>
          </p:nvSpPr>
          <p:spPr bwMode="auto">
            <a:xfrm flipH="1">
              <a:off x="3860" y="1310"/>
              <a:ext cx="3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70" name="Line 122"/>
            <p:cNvSpPr>
              <a:spLocks noChangeShapeType="1"/>
            </p:cNvSpPr>
            <p:nvPr/>
          </p:nvSpPr>
          <p:spPr bwMode="auto">
            <a:xfrm flipV="1">
              <a:off x="3897" y="1310"/>
              <a:ext cx="1" cy="226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55771" name="Rectangle 123"/>
            <p:cNvSpPr>
              <a:spLocks noChangeArrowheads="1"/>
            </p:cNvSpPr>
            <p:nvPr/>
          </p:nvSpPr>
          <p:spPr bwMode="auto">
            <a:xfrm rot="16200000">
              <a:off x="3554" y="2651"/>
              <a:ext cx="12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defRPr/>
              </a:pPr>
              <a:r>
                <a:rPr lang="en-US" altLang="en-US" sz="1400" b="0">
                  <a:solidFill>
                    <a:srgbClr val="000000"/>
                  </a:solidFill>
                  <a:latin typeface="Times New Roman" panose="02020603050405020304" pitchFamily="18" charset="0"/>
                  <a:cs typeface="+mn-cs"/>
                </a:rPr>
                <a:t>Noise,  </a:t>
              </a:r>
              <a:r>
                <a:rPr lang="en-US" altLang="en-US" sz="1400" b="0" i="1">
                  <a:solidFill>
                    <a:srgbClr val="000000"/>
                  </a:solidFill>
                  <a:latin typeface="Times New Roman" panose="02020603050405020304" pitchFamily="18" charset="0"/>
                  <a:cs typeface="+mn-cs"/>
                </a:rPr>
                <a:t>S</a:t>
              </a:r>
              <a:r>
                <a:rPr lang="en-US" altLang="en-US" sz="1400" b="0" i="1" baseline="-25000">
                  <a:solidFill>
                    <a:srgbClr val="000000"/>
                  </a:solidFill>
                  <a:latin typeface="Times New Roman" panose="02020603050405020304" pitchFamily="18" charset="0"/>
                  <a:cs typeface="+mn-cs"/>
                </a:rPr>
                <a:t>i</a:t>
              </a:r>
              <a:r>
                <a:rPr lang="en-US" altLang="en-US" sz="1400" b="0" i="1">
                  <a:solidFill>
                    <a:srgbClr val="000000"/>
                  </a:solidFill>
                  <a:latin typeface="Times New Roman" panose="02020603050405020304" pitchFamily="18" charset="0"/>
                  <a:cs typeface="+mn-cs"/>
                </a:rPr>
                <a:t>  (10 </a:t>
              </a:r>
              <a:r>
                <a:rPr lang="en-US" altLang="en-US" sz="1400" b="0" i="1" baseline="30000">
                  <a:solidFill>
                    <a:srgbClr val="000000"/>
                  </a:solidFill>
                  <a:latin typeface="Times New Roman" panose="02020603050405020304" pitchFamily="18" charset="0"/>
                  <a:cs typeface="+mn-cs"/>
                </a:rPr>
                <a:t>-26</a:t>
              </a:r>
              <a:r>
                <a:rPr lang="en-US" altLang="en-US" sz="1400" b="0" i="1">
                  <a:solidFill>
                    <a:srgbClr val="000000"/>
                  </a:solidFill>
                  <a:latin typeface="Times New Roman" panose="02020603050405020304" pitchFamily="18" charset="0"/>
                  <a:cs typeface="+mn-cs"/>
                </a:rPr>
                <a:t> A</a:t>
              </a:r>
              <a:r>
                <a:rPr lang="en-US" altLang="en-US" sz="1400" b="0" i="1" baseline="30000">
                  <a:solidFill>
                    <a:srgbClr val="000000"/>
                  </a:solidFill>
                  <a:latin typeface="Times New Roman" panose="02020603050405020304" pitchFamily="18" charset="0"/>
                  <a:cs typeface="+mn-cs"/>
                </a:rPr>
                <a:t>2</a:t>
              </a:r>
              <a:r>
                <a:rPr lang="en-US" altLang="en-US" sz="1400" b="0" i="1">
                  <a:solidFill>
                    <a:srgbClr val="000000"/>
                  </a:solidFill>
                  <a:latin typeface="Times New Roman" panose="02020603050405020304" pitchFamily="18" charset="0"/>
                  <a:cs typeface="+mn-cs"/>
                </a:rPr>
                <a:t>/Hz)</a:t>
              </a:r>
              <a:endParaRPr lang="en-US" altLang="en-US" sz="1400" b="0">
                <a:solidFill>
                  <a:srgbClr val="000000"/>
                </a:solidFill>
                <a:latin typeface="Times New Roman" panose="02020603050405020304" pitchFamily="18" charset="0"/>
                <a:cs typeface="+mn-cs"/>
              </a:endParaRPr>
            </a:p>
          </p:txBody>
        </p:sp>
        <p:sp>
          <p:nvSpPr>
            <p:cNvPr id="155772" name="Text Box 124"/>
            <p:cNvSpPr txBox="1">
              <a:spLocks noChangeArrowheads="1"/>
            </p:cNvSpPr>
            <p:nvPr/>
          </p:nvSpPr>
          <p:spPr bwMode="auto">
            <a:xfrm rot="16200000">
              <a:off x="806" y="2084"/>
              <a:ext cx="10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400" b="0">
                  <a:solidFill>
                    <a:srgbClr val="FF0000"/>
                  </a:solidFill>
                  <a:latin typeface="Times New Roman" panose="02020603050405020304" pitchFamily="18" charset="0"/>
                  <a:cs typeface="+mn-cs"/>
                </a:rPr>
                <a:t>Conductance </a:t>
              </a:r>
              <a:r>
                <a:rPr lang="en-US" altLang="en-US" sz="1400" b="0" i="1">
                  <a:solidFill>
                    <a:srgbClr val="FF0000"/>
                  </a:solidFill>
                  <a:latin typeface="Times New Roman" panose="02020603050405020304" pitchFamily="18" charset="0"/>
                  <a:cs typeface="+mn-cs"/>
                </a:rPr>
                <a:t>(e </a:t>
              </a:r>
              <a:r>
                <a:rPr lang="en-US" altLang="en-US" sz="1400" b="0" i="1" baseline="30000">
                  <a:solidFill>
                    <a:srgbClr val="FF0000"/>
                  </a:solidFill>
                  <a:latin typeface="Times New Roman" panose="02020603050405020304" pitchFamily="18" charset="0"/>
                  <a:cs typeface="+mn-cs"/>
                </a:rPr>
                <a:t>2</a:t>
              </a:r>
              <a:r>
                <a:rPr lang="en-US" altLang="en-US" sz="1400" b="0" i="1">
                  <a:solidFill>
                    <a:srgbClr val="FF0000"/>
                  </a:solidFill>
                  <a:latin typeface="Times New Roman" panose="02020603050405020304" pitchFamily="18" charset="0"/>
                  <a:cs typeface="+mn-cs"/>
                </a:rPr>
                <a:t>/ h)</a:t>
              </a:r>
              <a:endParaRPr lang="en-US" altLang="en-US" sz="1400" b="0">
                <a:solidFill>
                  <a:srgbClr val="FF0000"/>
                </a:solidFill>
                <a:latin typeface="Times New Roman" panose="02020603050405020304" pitchFamily="18" charset="0"/>
                <a:cs typeface="+mn-cs"/>
              </a:endParaRPr>
            </a:p>
          </p:txBody>
        </p:sp>
        <p:sp>
          <p:nvSpPr>
            <p:cNvPr id="155773" name="Text Box 125"/>
            <p:cNvSpPr txBox="1">
              <a:spLocks noChangeArrowheads="1"/>
            </p:cNvSpPr>
            <p:nvPr/>
          </p:nvSpPr>
          <p:spPr bwMode="auto">
            <a:xfrm>
              <a:off x="1844" y="1410"/>
              <a:ext cx="51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400" dirty="0">
                  <a:solidFill>
                    <a:srgbClr val="000000"/>
                  </a:solidFill>
                  <a:latin typeface="Times New Roman" panose="02020603050405020304" pitchFamily="18" charset="0"/>
                  <a:cs typeface="+mn-cs"/>
                </a:rPr>
                <a:t>T=1.5 K</a:t>
              </a:r>
            </a:p>
          </p:txBody>
        </p:sp>
        <p:sp>
          <p:nvSpPr>
            <p:cNvPr id="155774" name="Freeform 126"/>
            <p:cNvSpPr>
              <a:spLocks/>
            </p:cNvSpPr>
            <p:nvPr/>
          </p:nvSpPr>
          <p:spPr bwMode="auto">
            <a:xfrm>
              <a:off x="3003" y="2510"/>
              <a:ext cx="294" cy="910"/>
            </a:xfrm>
            <a:custGeom>
              <a:avLst/>
              <a:gdLst>
                <a:gd name="T0" fmla="*/ 176 w 205"/>
                <a:gd name="T1" fmla="*/ 616 h 616"/>
                <a:gd name="T2" fmla="*/ 176 w 205"/>
                <a:gd name="T3" fmla="*/ 336 h 616"/>
                <a:gd name="T4" fmla="*/ 0 w 205"/>
                <a:gd name="T5" fmla="*/ 0 h 616"/>
              </a:gdLst>
              <a:ahLst/>
              <a:cxnLst>
                <a:cxn ang="0">
                  <a:pos x="T0" y="T1"/>
                </a:cxn>
                <a:cxn ang="0">
                  <a:pos x="T2" y="T3"/>
                </a:cxn>
                <a:cxn ang="0">
                  <a:pos x="T4" y="T5"/>
                </a:cxn>
              </a:cxnLst>
              <a:rect l="0" t="0" r="r" b="b"/>
              <a:pathLst>
                <a:path w="205" h="616">
                  <a:moveTo>
                    <a:pt x="176" y="616"/>
                  </a:moveTo>
                  <a:cubicBezTo>
                    <a:pt x="190" y="527"/>
                    <a:pt x="205" y="439"/>
                    <a:pt x="176" y="336"/>
                  </a:cubicBezTo>
                  <a:cubicBezTo>
                    <a:pt x="147" y="233"/>
                    <a:pt x="73" y="116"/>
                    <a:pt x="0" y="0"/>
                  </a:cubicBezTo>
                </a:path>
              </a:pathLst>
            </a:custGeom>
            <a:noFill/>
            <a:ln w="12700" cap="flat" cmpd="sng">
              <a:solidFill>
                <a:schemeClr val="tx1"/>
              </a:solidFill>
              <a:prstDash val="sysDot"/>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55775" name="Text Box 127"/>
            <p:cNvSpPr txBox="1">
              <a:spLocks noChangeArrowheads="1"/>
            </p:cNvSpPr>
            <p:nvPr/>
          </p:nvSpPr>
          <p:spPr bwMode="auto">
            <a:xfrm>
              <a:off x="2806" y="2320"/>
              <a:ext cx="1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400" b="0" i="1">
                  <a:solidFill>
                    <a:srgbClr val="000000"/>
                  </a:solidFill>
                  <a:latin typeface="Times New Roman" panose="02020603050405020304" pitchFamily="18" charset="0"/>
                  <a:cs typeface="+mn-cs"/>
                </a:rPr>
                <a:t>V</a:t>
              </a:r>
            </a:p>
          </p:txBody>
        </p:sp>
      </p:grpSp>
      <p:grpSp>
        <p:nvGrpSpPr>
          <p:cNvPr id="155776" name="Group 128"/>
          <p:cNvGrpSpPr>
            <a:grpSpLocks/>
          </p:cNvGrpSpPr>
          <p:nvPr/>
        </p:nvGrpSpPr>
        <p:grpSpPr bwMode="auto">
          <a:xfrm>
            <a:off x="8474076" y="2744788"/>
            <a:ext cx="1438275" cy="1600200"/>
            <a:chOff x="1062" y="1911"/>
            <a:chExt cx="906" cy="1008"/>
          </a:xfrm>
        </p:grpSpPr>
        <p:sp>
          <p:nvSpPr>
            <p:cNvPr id="155777" name="Rectangle 129"/>
            <p:cNvSpPr>
              <a:spLocks noChangeArrowheads="1"/>
            </p:cNvSpPr>
            <p:nvPr/>
          </p:nvSpPr>
          <p:spPr bwMode="auto">
            <a:xfrm>
              <a:off x="1413" y="1974"/>
              <a:ext cx="214" cy="87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55778" name="Rectangle 130"/>
            <p:cNvSpPr>
              <a:spLocks noChangeArrowheads="1"/>
            </p:cNvSpPr>
            <p:nvPr/>
          </p:nvSpPr>
          <p:spPr bwMode="auto">
            <a:xfrm>
              <a:off x="1328" y="1911"/>
              <a:ext cx="379" cy="139"/>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55779" name="Rectangle 131"/>
            <p:cNvSpPr>
              <a:spLocks noChangeArrowheads="1"/>
            </p:cNvSpPr>
            <p:nvPr/>
          </p:nvSpPr>
          <p:spPr bwMode="auto">
            <a:xfrm>
              <a:off x="1330" y="2780"/>
              <a:ext cx="379" cy="139"/>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55780" name="AutoShape 132"/>
            <p:cNvSpPr>
              <a:spLocks noChangeArrowheads="1"/>
            </p:cNvSpPr>
            <p:nvPr/>
          </p:nvSpPr>
          <p:spPr bwMode="auto">
            <a:xfrm rot="5400000">
              <a:off x="1158" y="2201"/>
              <a:ext cx="240" cy="432"/>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55781" name="AutoShape 133"/>
            <p:cNvSpPr>
              <a:spLocks noChangeArrowheads="1"/>
            </p:cNvSpPr>
            <p:nvPr/>
          </p:nvSpPr>
          <p:spPr bwMode="auto">
            <a:xfrm rot="16200000" flipH="1">
              <a:off x="1632" y="2201"/>
              <a:ext cx="240" cy="432"/>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grpSp>
      <p:sp>
        <p:nvSpPr>
          <p:cNvPr id="155782" name="Text Box 134"/>
          <p:cNvSpPr txBox="1">
            <a:spLocks noChangeArrowheads="1"/>
          </p:cNvSpPr>
          <p:nvPr/>
        </p:nvSpPr>
        <p:spPr bwMode="auto">
          <a:xfrm>
            <a:off x="9067800" y="3035301"/>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800" b="0" i="1">
                <a:solidFill>
                  <a:srgbClr val="000000"/>
                </a:solidFill>
                <a:latin typeface="Times New Roman" panose="02020603050405020304" pitchFamily="18" charset="0"/>
                <a:cs typeface="+mn-cs"/>
              </a:rPr>
              <a:t>I</a:t>
            </a:r>
          </a:p>
        </p:txBody>
      </p:sp>
      <p:sp>
        <p:nvSpPr>
          <p:cNvPr id="155783" name="Line 135"/>
          <p:cNvSpPr>
            <a:spLocks noChangeShapeType="1"/>
          </p:cNvSpPr>
          <p:nvPr/>
        </p:nvSpPr>
        <p:spPr bwMode="auto">
          <a:xfrm>
            <a:off x="9197975" y="3390900"/>
            <a:ext cx="0" cy="431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55784" name="Text Box 136"/>
          <p:cNvSpPr txBox="1">
            <a:spLocks noChangeArrowheads="1"/>
          </p:cNvSpPr>
          <p:nvPr/>
        </p:nvSpPr>
        <p:spPr bwMode="auto">
          <a:xfrm>
            <a:off x="8064501" y="5700713"/>
            <a:ext cx="18442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400" b="0" dirty="0">
                <a:solidFill>
                  <a:srgbClr val="000000"/>
                </a:solidFill>
                <a:ea typeface="Tahoma" panose="020B0604030504040204" pitchFamily="34" charset="0"/>
              </a:rPr>
              <a:t>Reznikov</a:t>
            </a:r>
            <a:r>
              <a:rPr lang="en-US" altLang="en-US" sz="1400" b="0" i="1" dirty="0">
                <a:solidFill>
                  <a:srgbClr val="000000"/>
                </a:solidFill>
                <a:ea typeface="Tahoma" panose="020B0604030504040204" pitchFamily="34" charset="0"/>
              </a:rPr>
              <a:t> </a:t>
            </a:r>
            <a:r>
              <a:rPr lang="en-US" altLang="en-US" sz="1400" b="0" dirty="0">
                <a:solidFill>
                  <a:srgbClr val="000000"/>
                </a:solidFill>
                <a:ea typeface="Tahoma" panose="020B0604030504040204" pitchFamily="34" charset="0"/>
              </a:rPr>
              <a:t>et al</a:t>
            </a:r>
            <a:r>
              <a:rPr lang="en-US" altLang="en-US" sz="1400" b="0" i="1" dirty="0">
                <a:solidFill>
                  <a:srgbClr val="000000"/>
                </a:solidFill>
                <a:ea typeface="Tahoma" panose="020B0604030504040204" pitchFamily="34" charset="0"/>
              </a:rPr>
              <a:t>. </a:t>
            </a:r>
            <a:r>
              <a:rPr lang="en-US" altLang="en-US" sz="1400" b="0" dirty="0">
                <a:solidFill>
                  <a:srgbClr val="000000"/>
                </a:solidFill>
                <a:ea typeface="Tahoma" panose="020B0604030504040204" pitchFamily="34" charset="0"/>
              </a:rPr>
              <a:t>1995 </a:t>
            </a:r>
            <a:endParaRPr lang="en-US" altLang="en-US" sz="1400" b="0" i="1" dirty="0">
              <a:solidFill>
                <a:srgbClr val="000000"/>
              </a:solidFill>
              <a:ea typeface="Tahoma" panose="020B0604030504040204" pitchFamily="34" charset="0"/>
            </a:endParaRPr>
          </a:p>
          <a:p>
            <a:pPr eaLnBrk="0" hangingPunct="0">
              <a:defRPr/>
            </a:pPr>
            <a:endParaRPr lang="en-US" altLang="en-US" sz="1400" b="0" dirty="0">
              <a:solidFill>
                <a:srgbClr val="000000"/>
              </a:solidFill>
              <a:ea typeface="Tahoma" panose="020B0604030504040204" pitchFamily="34" charset="0"/>
            </a:endParaRPr>
          </a:p>
          <a:p>
            <a:pPr eaLnBrk="0" hangingPunct="0">
              <a:defRPr/>
            </a:pPr>
            <a:r>
              <a:rPr lang="en-US" altLang="en-US" sz="1400" b="0" dirty="0">
                <a:solidFill>
                  <a:srgbClr val="000000"/>
                </a:solidFill>
                <a:ea typeface="Tahoma" panose="020B0604030504040204" pitchFamily="34" charset="0"/>
              </a:rPr>
              <a:t>Kumar</a:t>
            </a:r>
            <a:r>
              <a:rPr lang="en-US" altLang="en-US" sz="1400" b="0" i="1" dirty="0">
                <a:solidFill>
                  <a:srgbClr val="000000"/>
                </a:solidFill>
                <a:ea typeface="Tahoma" panose="020B0604030504040204" pitchFamily="34" charset="0"/>
              </a:rPr>
              <a:t> </a:t>
            </a:r>
            <a:r>
              <a:rPr lang="en-US" altLang="en-US" sz="1400" b="0" dirty="0">
                <a:solidFill>
                  <a:srgbClr val="000000"/>
                </a:solidFill>
                <a:ea typeface="Tahoma" panose="020B0604030504040204" pitchFamily="34" charset="0"/>
              </a:rPr>
              <a:t>et al.</a:t>
            </a:r>
            <a:r>
              <a:rPr lang="en-US" altLang="en-US" sz="1400" b="0" i="1" dirty="0">
                <a:solidFill>
                  <a:srgbClr val="000000"/>
                </a:solidFill>
                <a:ea typeface="Tahoma" panose="020B0604030504040204" pitchFamily="34" charset="0"/>
              </a:rPr>
              <a:t>  </a:t>
            </a:r>
            <a:r>
              <a:rPr lang="en-US" altLang="en-US" sz="1400" b="0" dirty="0">
                <a:solidFill>
                  <a:srgbClr val="000000"/>
                </a:solidFill>
                <a:ea typeface="Tahoma" panose="020B0604030504040204" pitchFamily="34" charset="0"/>
              </a:rPr>
              <a:t>1996</a:t>
            </a:r>
          </a:p>
        </p:txBody>
      </p:sp>
      <p:sp>
        <p:nvSpPr>
          <p:cNvPr id="6" name="TextBox 5"/>
          <p:cNvSpPr txBox="1"/>
          <p:nvPr/>
        </p:nvSpPr>
        <p:spPr>
          <a:xfrm>
            <a:off x="8320088" y="2043052"/>
            <a:ext cx="1619354" cy="400110"/>
          </a:xfrm>
          <a:prstGeom prst="rect">
            <a:avLst/>
          </a:prstGeom>
          <a:noFill/>
        </p:spPr>
        <p:txBody>
          <a:bodyPr wrap="none" rtlCol="0">
            <a:spAutoFit/>
          </a:bodyPr>
          <a:lstStyle/>
          <a:p>
            <a:r>
              <a:rPr lang="en-US" sz="2000" b="0" i="1" dirty="0"/>
              <a:t>two-terminal</a:t>
            </a:r>
          </a:p>
        </p:txBody>
      </p:sp>
    </p:spTree>
    <p:extLst>
      <p:ext uri="{BB962C8B-B14F-4D97-AF65-F5344CB8AC3E}">
        <p14:creationId xmlns:p14="http://schemas.microsoft.com/office/powerpoint/2010/main" val="307690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387459" y="260365"/>
            <a:ext cx="33329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algn="ctr" eaLnBrk="0" hangingPunct="0"/>
            <a:r>
              <a:rPr lang="en-US" altLang="en-US">
                <a:solidFill>
                  <a:srgbClr val="000099"/>
                </a:solidFill>
              </a:rPr>
              <a:t>shot noise in QPC</a:t>
            </a:r>
            <a:endParaRPr lang="en-US" altLang="en-US">
              <a:solidFill>
                <a:srgbClr val="3333CC"/>
              </a:solidFill>
            </a:endParaRPr>
          </a:p>
          <a:p>
            <a:pPr algn="ctr" eaLnBrk="0" hangingPunct="0"/>
            <a:r>
              <a:rPr lang="en-US" altLang="en-US" sz="2000" b="0">
                <a:solidFill>
                  <a:srgbClr val="008000"/>
                </a:solidFill>
              </a:rPr>
              <a:t>- experimental results -</a:t>
            </a:r>
            <a:endParaRPr lang="en-US" altLang="en-US">
              <a:solidFill>
                <a:srgbClr val="3333CC"/>
              </a:solidFill>
            </a:endParaRPr>
          </a:p>
        </p:txBody>
      </p:sp>
      <p:grpSp>
        <p:nvGrpSpPr>
          <p:cNvPr id="42188" name="Group 204"/>
          <p:cNvGrpSpPr>
            <a:grpSpLocks/>
          </p:cNvGrpSpPr>
          <p:nvPr/>
        </p:nvGrpSpPr>
        <p:grpSpPr bwMode="auto">
          <a:xfrm>
            <a:off x="3859222" y="4286250"/>
            <a:ext cx="4683125" cy="1028700"/>
            <a:chOff x="1471" y="2700"/>
            <a:chExt cx="2950" cy="648"/>
          </a:xfrm>
        </p:grpSpPr>
        <p:sp>
          <p:nvSpPr>
            <p:cNvPr id="41988" name="Freeform 4"/>
            <p:cNvSpPr>
              <a:spLocks/>
            </p:cNvSpPr>
            <p:nvPr/>
          </p:nvSpPr>
          <p:spPr bwMode="auto">
            <a:xfrm>
              <a:off x="147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89" name="Freeform 5"/>
            <p:cNvSpPr>
              <a:spLocks/>
            </p:cNvSpPr>
            <p:nvPr/>
          </p:nvSpPr>
          <p:spPr bwMode="auto">
            <a:xfrm>
              <a:off x="150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0" name="Freeform 6"/>
            <p:cNvSpPr>
              <a:spLocks/>
            </p:cNvSpPr>
            <p:nvPr/>
          </p:nvSpPr>
          <p:spPr bwMode="auto">
            <a:xfrm>
              <a:off x="153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1" name="Freeform 7"/>
            <p:cNvSpPr>
              <a:spLocks/>
            </p:cNvSpPr>
            <p:nvPr/>
          </p:nvSpPr>
          <p:spPr bwMode="auto">
            <a:xfrm>
              <a:off x="156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2" name="Freeform 8"/>
            <p:cNvSpPr>
              <a:spLocks/>
            </p:cNvSpPr>
            <p:nvPr/>
          </p:nvSpPr>
          <p:spPr bwMode="auto">
            <a:xfrm>
              <a:off x="159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3" name="Freeform 9"/>
            <p:cNvSpPr>
              <a:spLocks/>
            </p:cNvSpPr>
            <p:nvPr/>
          </p:nvSpPr>
          <p:spPr bwMode="auto">
            <a:xfrm>
              <a:off x="163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4" name="Freeform 10"/>
            <p:cNvSpPr>
              <a:spLocks/>
            </p:cNvSpPr>
            <p:nvPr/>
          </p:nvSpPr>
          <p:spPr bwMode="auto">
            <a:xfrm>
              <a:off x="166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5" name="Freeform 11"/>
            <p:cNvSpPr>
              <a:spLocks/>
            </p:cNvSpPr>
            <p:nvPr/>
          </p:nvSpPr>
          <p:spPr bwMode="auto">
            <a:xfrm>
              <a:off x="169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6" name="Freeform 12"/>
            <p:cNvSpPr>
              <a:spLocks/>
            </p:cNvSpPr>
            <p:nvPr/>
          </p:nvSpPr>
          <p:spPr bwMode="auto">
            <a:xfrm>
              <a:off x="172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7" name="Freeform 13"/>
            <p:cNvSpPr>
              <a:spLocks/>
            </p:cNvSpPr>
            <p:nvPr/>
          </p:nvSpPr>
          <p:spPr bwMode="auto">
            <a:xfrm>
              <a:off x="175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8" name="Freeform 14"/>
            <p:cNvSpPr>
              <a:spLocks/>
            </p:cNvSpPr>
            <p:nvPr/>
          </p:nvSpPr>
          <p:spPr bwMode="auto">
            <a:xfrm>
              <a:off x="179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1999" name="Freeform 15"/>
            <p:cNvSpPr>
              <a:spLocks/>
            </p:cNvSpPr>
            <p:nvPr/>
          </p:nvSpPr>
          <p:spPr bwMode="auto">
            <a:xfrm>
              <a:off x="182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0" name="Freeform 16"/>
            <p:cNvSpPr>
              <a:spLocks/>
            </p:cNvSpPr>
            <p:nvPr/>
          </p:nvSpPr>
          <p:spPr bwMode="auto">
            <a:xfrm>
              <a:off x="1854"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1" name="Freeform 17"/>
            <p:cNvSpPr>
              <a:spLocks/>
            </p:cNvSpPr>
            <p:nvPr/>
          </p:nvSpPr>
          <p:spPr bwMode="auto">
            <a:xfrm>
              <a:off x="188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2" name="Freeform 18"/>
            <p:cNvSpPr>
              <a:spLocks/>
            </p:cNvSpPr>
            <p:nvPr/>
          </p:nvSpPr>
          <p:spPr bwMode="auto">
            <a:xfrm>
              <a:off x="1918"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3" name="Freeform 19"/>
            <p:cNvSpPr>
              <a:spLocks/>
            </p:cNvSpPr>
            <p:nvPr/>
          </p:nvSpPr>
          <p:spPr bwMode="auto">
            <a:xfrm>
              <a:off x="1950"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4" name="Freeform 20"/>
            <p:cNvSpPr>
              <a:spLocks/>
            </p:cNvSpPr>
            <p:nvPr/>
          </p:nvSpPr>
          <p:spPr bwMode="auto">
            <a:xfrm>
              <a:off x="198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5" name="Freeform 21"/>
            <p:cNvSpPr>
              <a:spLocks/>
            </p:cNvSpPr>
            <p:nvPr/>
          </p:nvSpPr>
          <p:spPr bwMode="auto">
            <a:xfrm>
              <a:off x="2014"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6" name="Freeform 22"/>
            <p:cNvSpPr>
              <a:spLocks/>
            </p:cNvSpPr>
            <p:nvPr/>
          </p:nvSpPr>
          <p:spPr bwMode="auto">
            <a:xfrm>
              <a:off x="204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7" name="Freeform 23"/>
            <p:cNvSpPr>
              <a:spLocks/>
            </p:cNvSpPr>
            <p:nvPr/>
          </p:nvSpPr>
          <p:spPr bwMode="auto">
            <a:xfrm>
              <a:off x="2078"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8" name="Freeform 24"/>
            <p:cNvSpPr>
              <a:spLocks/>
            </p:cNvSpPr>
            <p:nvPr/>
          </p:nvSpPr>
          <p:spPr bwMode="auto">
            <a:xfrm>
              <a:off x="2110"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09" name="Freeform 25"/>
            <p:cNvSpPr>
              <a:spLocks/>
            </p:cNvSpPr>
            <p:nvPr/>
          </p:nvSpPr>
          <p:spPr bwMode="auto">
            <a:xfrm>
              <a:off x="214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0" name="Freeform 26"/>
            <p:cNvSpPr>
              <a:spLocks/>
            </p:cNvSpPr>
            <p:nvPr/>
          </p:nvSpPr>
          <p:spPr bwMode="auto">
            <a:xfrm>
              <a:off x="2174"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1" name="Freeform 27"/>
            <p:cNvSpPr>
              <a:spLocks/>
            </p:cNvSpPr>
            <p:nvPr/>
          </p:nvSpPr>
          <p:spPr bwMode="auto">
            <a:xfrm>
              <a:off x="220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2" name="Freeform 28"/>
            <p:cNvSpPr>
              <a:spLocks/>
            </p:cNvSpPr>
            <p:nvPr/>
          </p:nvSpPr>
          <p:spPr bwMode="auto">
            <a:xfrm>
              <a:off x="2238"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3" name="Freeform 29"/>
            <p:cNvSpPr>
              <a:spLocks/>
            </p:cNvSpPr>
            <p:nvPr/>
          </p:nvSpPr>
          <p:spPr bwMode="auto">
            <a:xfrm>
              <a:off x="2270"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4" name="Freeform 30"/>
            <p:cNvSpPr>
              <a:spLocks/>
            </p:cNvSpPr>
            <p:nvPr/>
          </p:nvSpPr>
          <p:spPr bwMode="auto">
            <a:xfrm>
              <a:off x="230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5" name="Freeform 31"/>
            <p:cNvSpPr>
              <a:spLocks/>
            </p:cNvSpPr>
            <p:nvPr/>
          </p:nvSpPr>
          <p:spPr bwMode="auto">
            <a:xfrm>
              <a:off x="2334"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6" name="Freeform 32"/>
            <p:cNvSpPr>
              <a:spLocks/>
            </p:cNvSpPr>
            <p:nvPr/>
          </p:nvSpPr>
          <p:spPr bwMode="auto">
            <a:xfrm>
              <a:off x="236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7" name="Freeform 33"/>
            <p:cNvSpPr>
              <a:spLocks/>
            </p:cNvSpPr>
            <p:nvPr/>
          </p:nvSpPr>
          <p:spPr bwMode="auto">
            <a:xfrm>
              <a:off x="2398"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8" name="Freeform 34"/>
            <p:cNvSpPr>
              <a:spLocks/>
            </p:cNvSpPr>
            <p:nvPr/>
          </p:nvSpPr>
          <p:spPr bwMode="auto">
            <a:xfrm>
              <a:off x="2430"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19" name="Freeform 35"/>
            <p:cNvSpPr>
              <a:spLocks/>
            </p:cNvSpPr>
            <p:nvPr/>
          </p:nvSpPr>
          <p:spPr bwMode="auto">
            <a:xfrm>
              <a:off x="246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0" name="Freeform 36"/>
            <p:cNvSpPr>
              <a:spLocks/>
            </p:cNvSpPr>
            <p:nvPr/>
          </p:nvSpPr>
          <p:spPr bwMode="auto">
            <a:xfrm>
              <a:off x="249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1" name="Freeform 37"/>
            <p:cNvSpPr>
              <a:spLocks/>
            </p:cNvSpPr>
            <p:nvPr/>
          </p:nvSpPr>
          <p:spPr bwMode="auto">
            <a:xfrm>
              <a:off x="252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2" name="Freeform 38"/>
            <p:cNvSpPr>
              <a:spLocks/>
            </p:cNvSpPr>
            <p:nvPr/>
          </p:nvSpPr>
          <p:spPr bwMode="auto">
            <a:xfrm>
              <a:off x="255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3" name="Freeform 39"/>
            <p:cNvSpPr>
              <a:spLocks/>
            </p:cNvSpPr>
            <p:nvPr/>
          </p:nvSpPr>
          <p:spPr bwMode="auto">
            <a:xfrm>
              <a:off x="258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4" name="Freeform 40"/>
            <p:cNvSpPr>
              <a:spLocks/>
            </p:cNvSpPr>
            <p:nvPr/>
          </p:nvSpPr>
          <p:spPr bwMode="auto">
            <a:xfrm>
              <a:off x="262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5" name="Freeform 41"/>
            <p:cNvSpPr>
              <a:spLocks/>
            </p:cNvSpPr>
            <p:nvPr/>
          </p:nvSpPr>
          <p:spPr bwMode="auto">
            <a:xfrm>
              <a:off x="265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6" name="Freeform 42"/>
            <p:cNvSpPr>
              <a:spLocks/>
            </p:cNvSpPr>
            <p:nvPr/>
          </p:nvSpPr>
          <p:spPr bwMode="auto">
            <a:xfrm>
              <a:off x="268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7" name="Freeform 43"/>
            <p:cNvSpPr>
              <a:spLocks/>
            </p:cNvSpPr>
            <p:nvPr/>
          </p:nvSpPr>
          <p:spPr bwMode="auto">
            <a:xfrm>
              <a:off x="271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8" name="Freeform 44"/>
            <p:cNvSpPr>
              <a:spLocks/>
            </p:cNvSpPr>
            <p:nvPr/>
          </p:nvSpPr>
          <p:spPr bwMode="auto">
            <a:xfrm>
              <a:off x="274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29" name="Freeform 45"/>
            <p:cNvSpPr>
              <a:spLocks/>
            </p:cNvSpPr>
            <p:nvPr/>
          </p:nvSpPr>
          <p:spPr bwMode="auto">
            <a:xfrm>
              <a:off x="278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0" name="Freeform 46"/>
            <p:cNvSpPr>
              <a:spLocks/>
            </p:cNvSpPr>
            <p:nvPr/>
          </p:nvSpPr>
          <p:spPr bwMode="auto">
            <a:xfrm>
              <a:off x="281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1" name="Freeform 47"/>
            <p:cNvSpPr>
              <a:spLocks/>
            </p:cNvSpPr>
            <p:nvPr/>
          </p:nvSpPr>
          <p:spPr bwMode="auto">
            <a:xfrm>
              <a:off x="284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2" name="Freeform 48"/>
            <p:cNvSpPr>
              <a:spLocks/>
            </p:cNvSpPr>
            <p:nvPr/>
          </p:nvSpPr>
          <p:spPr bwMode="auto">
            <a:xfrm>
              <a:off x="287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3" name="Freeform 49"/>
            <p:cNvSpPr>
              <a:spLocks/>
            </p:cNvSpPr>
            <p:nvPr/>
          </p:nvSpPr>
          <p:spPr bwMode="auto">
            <a:xfrm>
              <a:off x="290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4" name="Freeform 50"/>
            <p:cNvSpPr>
              <a:spLocks/>
            </p:cNvSpPr>
            <p:nvPr/>
          </p:nvSpPr>
          <p:spPr bwMode="auto">
            <a:xfrm>
              <a:off x="294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5" name="Freeform 51"/>
            <p:cNvSpPr>
              <a:spLocks/>
            </p:cNvSpPr>
            <p:nvPr/>
          </p:nvSpPr>
          <p:spPr bwMode="auto">
            <a:xfrm>
              <a:off x="297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6" name="Freeform 52"/>
            <p:cNvSpPr>
              <a:spLocks/>
            </p:cNvSpPr>
            <p:nvPr/>
          </p:nvSpPr>
          <p:spPr bwMode="auto">
            <a:xfrm>
              <a:off x="300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7" name="Freeform 53"/>
            <p:cNvSpPr>
              <a:spLocks/>
            </p:cNvSpPr>
            <p:nvPr/>
          </p:nvSpPr>
          <p:spPr bwMode="auto">
            <a:xfrm>
              <a:off x="303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8" name="Freeform 54"/>
            <p:cNvSpPr>
              <a:spLocks/>
            </p:cNvSpPr>
            <p:nvPr/>
          </p:nvSpPr>
          <p:spPr bwMode="auto">
            <a:xfrm>
              <a:off x="306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39" name="Freeform 55"/>
            <p:cNvSpPr>
              <a:spLocks/>
            </p:cNvSpPr>
            <p:nvPr/>
          </p:nvSpPr>
          <p:spPr bwMode="auto">
            <a:xfrm>
              <a:off x="310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0" name="Freeform 56"/>
            <p:cNvSpPr>
              <a:spLocks/>
            </p:cNvSpPr>
            <p:nvPr/>
          </p:nvSpPr>
          <p:spPr bwMode="auto">
            <a:xfrm>
              <a:off x="313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1" name="Freeform 57"/>
            <p:cNvSpPr>
              <a:spLocks/>
            </p:cNvSpPr>
            <p:nvPr/>
          </p:nvSpPr>
          <p:spPr bwMode="auto">
            <a:xfrm>
              <a:off x="3165" y="3347"/>
              <a:ext cx="9"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2" name="Freeform 58"/>
            <p:cNvSpPr>
              <a:spLocks/>
            </p:cNvSpPr>
            <p:nvPr/>
          </p:nvSpPr>
          <p:spPr bwMode="auto">
            <a:xfrm>
              <a:off x="319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3" name="Freeform 59"/>
            <p:cNvSpPr>
              <a:spLocks/>
            </p:cNvSpPr>
            <p:nvPr/>
          </p:nvSpPr>
          <p:spPr bwMode="auto">
            <a:xfrm>
              <a:off x="3228"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4" name="Freeform 60"/>
            <p:cNvSpPr>
              <a:spLocks/>
            </p:cNvSpPr>
            <p:nvPr/>
          </p:nvSpPr>
          <p:spPr bwMode="auto">
            <a:xfrm>
              <a:off x="3260"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5" name="Freeform 61"/>
            <p:cNvSpPr>
              <a:spLocks/>
            </p:cNvSpPr>
            <p:nvPr/>
          </p:nvSpPr>
          <p:spPr bwMode="auto">
            <a:xfrm>
              <a:off x="329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6" name="Freeform 62"/>
            <p:cNvSpPr>
              <a:spLocks/>
            </p:cNvSpPr>
            <p:nvPr/>
          </p:nvSpPr>
          <p:spPr bwMode="auto">
            <a:xfrm>
              <a:off x="3324"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7" name="Freeform 63"/>
            <p:cNvSpPr>
              <a:spLocks/>
            </p:cNvSpPr>
            <p:nvPr/>
          </p:nvSpPr>
          <p:spPr bwMode="auto">
            <a:xfrm>
              <a:off x="335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8" name="Freeform 64"/>
            <p:cNvSpPr>
              <a:spLocks/>
            </p:cNvSpPr>
            <p:nvPr/>
          </p:nvSpPr>
          <p:spPr bwMode="auto">
            <a:xfrm>
              <a:off x="3388"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49" name="Freeform 65"/>
            <p:cNvSpPr>
              <a:spLocks/>
            </p:cNvSpPr>
            <p:nvPr/>
          </p:nvSpPr>
          <p:spPr bwMode="auto">
            <a:xfrm>
              <a:off x="3420"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0" name="Freeform 66"/>
            <p:cNvSpPr>
              <a:spLocks/>
            </p:cNvSpPr>
            <p:nvPr/>
          </p:nvSpPr>
          <p:spPr bwMode="auto">
            <a:xfrm>
              <a:off x="345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1" name="Freeform 67"/>
            <p:cNvSpPr>
              <a:spLocks/>
            </p:cNvSpPr>
            <p:nvPr/>
          </p:nvSpPr>
          <p:spPr bwMode="auto">
            <a:xfrm>
              <a:off x="3484"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2" name="Freeform 68"/>
            <p:cNvSpPr>
              <a:spLocks/>
            </p:cNvSpPr>
            <p:nvPr/>
          </p:nvSpPr>
          <p:spPr bwMode="auto">
            <a:xfrm>
              <a:off x="351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3" name="Freeform 69"/>
            <p:cNvSpPr>
              <a:spLocks/>
            </p:cNvSpPr>
            <p:nvPr/>
          </p:nvSpPr>
          <p:spPr bwMode="auto">
            <a:xfrm>
              <a:off x="3548"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4" name="Freeform 70"/>
            <p:cNvSpPr>
              <a:spLocks/>
            </p:cNvSpPr>
            <p:nvPr/>
          </p:nvSpPr>
          <p:spPr bwMode="auto">
            <a:xfrm>
              <a:off x="3580"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5" name="Freeform 71"/>
            <p:cNvSpPr>
              <a:spLocks/>
            </p:cNvSpPr>
            <p:nvPr/>
          </p:nvSpPr>
          <p:spPr bwMode="auto">
            <a:xfrm>
              <a:off x="361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6" name="Freeform 72"/>
            <p:cNvSpPr>
              <a:spLocks/>
            </p:cNvSpPr>
            <p:nvPr/>
          </p:nvSpPr>
          <p:spPr bwMode="auto">
            <a:xfrm>
              <a:off x="3644"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7" name="Freeform 73"/>
            <p:cNvSpPr>
              <a:spLocks/>
            </p:cNvSpPr>
            <p:nvPr/>
          </p:nvSpPr>
          <p:spPr bwMode="auto">
            <a:xfrm>
              <a:off x="367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8" name="Freeform 74"/>
            <p:cNvSpPr>
              <a:spLocks/>
            </p:cNvSpPr>
            <p:nvPr/>
          </p:nvSpPr>
          <p:spPr bwMode="auto">
            <a:xfrm>
              <a:off x="3708"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59" name="Freeform 75"/>
            <p:cNvSpPr>
              <a:spLocks/>
            </p:cNvSpPr>
            <p:nvPr/>
          </p:nvSpPr>
          <p:spPr bwMode="auto">
            <a:xfrm>
              <a:off x="3740"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0" name="Freeform 76"/>
            <p:cNvSpPr>
              <a:spLocks/>
            </p:cNvSpPr>
            <p:nvPr/>
          </p:nvSpPr>
          <p:spPr bwMode="auto">
            <a:xfrm>
              <a:off x="3772"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1" name="Freeform 77"/>
            <p:cNvSpPr>
              <a:spLocks/>
            </p:cNvSpPr>
            <p:nvPr/>
          </p:nvSpPr>
          <p:spPr bwMode="auto">
            <a:xfrm>
              <a:off x="3804"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2" name="Freeform 78"/>
            <p:cNvSpPr>
              <a:spLocks/>
            </p:cNvSpPr>
            <p:nvPr/>
          </p:nvSpPr>
          <p:spPr bwMode="auto">
            <a:xfrm>
              <a:off x="3836"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3" name="Freeform 79"/>
            <p:cNvSpPr>
              <a:spLocks/>
            </p:cNvSpPr>
            <p:nvPr/>
          </p:nvSpPr>
          <p:spPr bwMode="auto">
            <a:xfrm>
              <a:off x="386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4" name="Freeform 80"/>
            <p:cNvSpPr>
              <a:spLocks/>
            </p:cNvSpPr>
            <p:nvPr/>
          </p:nvSpPr>
          <p:spPr bwMode="auto">
            <a:xfrm>
              <a:off x="389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5" name="Freeform 81"/>
            <p:cNvSpPr>
              <a:spLocks/>
            </p:cNvSpPr>
            <p:nvPr/>
          </p:nvSpPr>
          <p:spPr bwMode="auto">
            <a:xfrm>
              <a:off x="393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6" name="Freeform 82"/>
            <p:cNvSpPr>
              <a:spLocks/>
            </p:cNvSpPr>
            <p:nvPr/>
          </p:nvSpPr>
          <p:spPr bwMode="auto">
            <a:xfrm>
              <a:off x="396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7" name="Freeform 83"/>
            <p:cNvSpPr>
              <a:spLocks/>
            </p:cNvSpPr>
            <p:nvPr/>
          </p:nvSpPr>
          <p:spPr bwMode="auto">
            <a:xfrm>
              <a:off x="399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8" name="Freeform 84"/>
            <p:cNvSpPr>
              <a:spLocks/>
            </p:cNvSpPr>
            <p:nvPr/>
          </p:nvSpPr>
          <p:spPr bwMode="auto">
            <a:xfrm>
              <a:off x="402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69" name="Freeform 85"/>
            <p:cNvSpPr>
              <a:spLocks/>
            </p:cNvSpPr>
            <p:nvPr/>
          </p:nvSpPr>
          <p:spPr bwMode="auto">
            <a:xfrm>
              <a:off x="405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0" name="Freeform 86"/>
            <p:cNvSpPr>
              <a:spLocks/>
            </p:cNvSpPr>
            <p:nvPr/>
          </p:nvSpPr>
          <p:spPr bwMode="auto">
            <a:xfrm>
              <a:off x="409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1" name="Freeform 87"/>
            <p:cNvSpPr>
              <a:spLocks/>
            </p:cNvSpPr>
            <p:nvPr/>
          </p:nvSpPr>
          <p:spPr bwMode="auto">
            <a:xfrm>
              <a:off x="412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2" name="Freeform 88"/>
            <p:cNvSpPr>
              <a:spLocks/>
            </p:cNvSpPr>
            <p:nvPr/>
          </p:nvSpPr>
          <p:spPr bwMode="auto">
            <a:xfrm>
              <a:off x="415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3" name="Freeform 89"/>
            <p:cNvSpPr>
              <a:spLocks/>
            </p:cNvSpPr>
            <p:nvPr/>
          </p:nvSpPr>
          <p:spPr bwMode="auto">
            <a:xfrm>
              <a:off x="418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4" name="Freeform 90"/>
            <p:cNvSpPr>
              <a:spLocks/>
            </p:cNvSpPr>
            <p:nvPr/>
          </p:nvSpPr>
          <p:spPr bwMode="auto">
            <a:xfrm>
              <a:off x="421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5" name="Freeform 91"/>
            <p:cNvSpPr>
              <a:spLocks/>
            </p:cNvSpPr>
            <p:nvPr/>
          </p:nvSpPr>
          <p:spPr bwMode="auto">
            <a:xfrm>
              <a:off x="425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6" name="Freeform 92"/>
            <p:cNvSpPr>
              <a:spLocks/>
            </p:cNvSpPr>
            <p:nvPr/>
          </p:nvSpPr>
          <p:spPr bwMode="auto">
            <a:xfrm>
              <a:off x="4283"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7" name="Freeform 93"/>
            <p:cNvSpPr>
              <a:spLocks/>
            </p:cNvSpPr>
            <p:nvPr/>
          </p:nvSpPr>
          <p:spPr bwMode="auto">
            <a:xfrm>
              <a:off x="4315"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8" name="Freeform 94"/>
            <p:cNvSpPr>
              <a:spLocks/>
            </p:cNvSpPr>
            <p:nvPr/>
          </p:nvSpPr>
          <p:spPr bwMode="auto">
            <a:xfrm>
              <a:off x="4347"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79" name="Freeform 95"/>
            <p:cNvSpPr>
              <a:spLocks/>
            </p:cNvSpPr>
            <p:nvPr/>
          </p:nvSpPr>
          <p:spPr bwMode="auto">
            <a:xfrm>
              <a:off x="4379"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0" name="Freeform 96"/>
            <p:cNvSpPr>
              <a:spLocks/>
            </p:cNvSpPr>
            <p:nvPr/>
          </p:nvSpPr>
          <p:spPr bwMode="auto">
            <a:xfrm>
              <a:off x="4411" y="3347"/>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1" name="Freeform 97"/>
            <p:cNvSpPr>
              <a:spLocks/>
            </p:cNvSpPr>
            <p:nvPr/>
          </p:nvSpPr>
          <p:spPr bwMode="auto">
            <a:xfrm>
              <a:off x="149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2" name="Freeform 98"/>
            <p:cNvSpPr>
              <a:spLocks/>
            </p:cNvSpPr>
            <p:nvPr/>
          </p:nvSpPr>
          <p:spPr bwMode="auto">
            <a:xfrm>
              <a:off x="152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3" name="Freeform 99"/>
            <p:cNvSpPr>
              <a:spLocks/>
            </p:cNvSpPr>
            <p:nvPr/>
          </p:nvSpPr>
          <p:spPr bwMode="auto">
            <a:xfrm>
              <a:off x="155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4" name="Freeform 100"/>
            <p:cNvSpPr>
              <a:spLocks/>
            </p:cNvSpPr>
            <p:nvPr/>
          </p:nvSpPr>
          <p:spPr bwMode="auto">
            <a:xfrm>
              <a:off x="159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5" name="Freeform 101"/>
            <p:cNvSpPr>
              <a:spLocks/>
            </p:cNvSpPr>
            <p:nvPr/>
          </p:nvSpPr>
          <p:spPr bwMode="auto">
            <a:xfrm>
              <a:off x="162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6" name="Freeform 102"/>
            <p:cNvSpPr>
              <a:spLocks/>
            </p:cNvSpPr>
            <p:nvPr/>
          </p:nvSpPr>
          <p:spPr bwMode="auto">
            <a:xfrm>
              <a:off x="165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7" name="Freeform 103"/>
            <p:cNvSpPr>
              <a:spLocks/>
            </p:cNvSpPr>
            <p:nvPr/>
          </p:nvSpPr>
          <p:spPr bwMode="auto">
            <a:xfrm>
              <a:off x="168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8" name="Freeform 104"/>
            <p:cNvSpPr>
              <a:spLocks/>
            </p:cNvSpPr>
            <p:nvPr/>
          </p:nvSpPr>
          <p:spPr bwMode="auto">
            <a:xfrm>
              <a:off x="171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89" name="Freeform 105"/>
            <p:cNvSpPr>
              <a:spLocks/>
            </p:cNvSpPr>
            <p:nvPr/>
          </p:nvSpPr>
          <p:spPr bwMode="auto">
            <a:xfrm>
              <a:off x="175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0" name="Freeform 106"/>
            <p:cNvSpPr>
              <a:spLocks/>
            </p:cNvSpPr>
            <p:nvPr/>
          </p:nvSpPr>
          <p:spPr bwMode="auto">
            <a:xfrm>
              <a:off x="178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1" name="Freeform 107"/>
            <p:cNvSpPr>
              <a:spLocks/>
            </p:cNvSpPr>
            <p:nvPr/>
          </p:nvSpPr>
          <p:spPr bwMode="auto">
            <a:xfrm>
              <a:off x="181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2" name="Freeform 108"/>
            <p:cNvSpPr>
              <a:spLocks/>
            </p:cNvSpPr>
            <p:nvPr/>
          </p:nvSpPr>
          <p:spPr bwMode="auto">
            <a:xfrm>
              <a:off x="1846"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3" name="Freeform 109"/>
            <p:cNvSpPr>
              <a:spLocks/>
            </p:cNvSpPr>
            <p:nvPr/>
          </p:nvSpPr>
          <p:spPr bwMode="auto">
            <a:xfrm>
              <a:off x="187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4" name="Freeform 110"/>
            <p:cNvSpPr>
              <a:spLocks/>
            </p:cNvSpPr>
            <p:nvPr/>
          </p:nvSpPr>
          <p:spPr bwMode="auto">
            <a:xfrm>
              <a:off x="1910"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5" name="Freeform 111"/>
            <p:cNvSpPr>
              <a:spLocks/>
            </p:cNvSpPr>
            <p:nvPr/>
          </p:nvSpPr>
          <p:spPr bwMode="auto">
            <a:xfrm>
              <a:off x="1942"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6" name="Freeform 112"/>
            <p:cNvSpPr>
              <a:spLocks/>
            </p:cNvSpPr>
            <p:nvPr/>
          </p:nvSpPr>
          <p:spPr bwMode="auto">
            <a:xfrm>
              <a:off x="197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7" name="Freeform 113"/>
            <p:cNvSpPr>
              <a:spLocks/>
            </p:cNvSpPr>
            <p:nvPr/>
          </p:nvSpPr>
          <p:spPr bwMode="auto">
            <a:xfrm>
              <a:off x="2006"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8" name="Freeform 114"/>
            <p:cNvSpPr>
              <a:spLocks/>
            </p:cNvSpPr>
            <p:nvPr/>
          </p:nvSpPr>
          <p:spPr bwMode="auto">
            <a:xfrm>
              <a:off x="203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099" name="Freeform 115"/>
            <p:cNvSpPr>
              <a:spLocks/>
            </p:cNvSpPr>
            <p:nvPr/>
          </p:nvSpPr>
          <p:spPr bwMode="auto">
            <a:xfrm>
              <a:off x="2070"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0" name="Freeform 116"/>
            <p:cNvSpPr>
              <a:spLocks/>
            </p:cNvSpPr>
            <p:nvPr/>
          </p:nvSpPr>
          <p:spPr bwMode="auto">
            <a:xfrm>
              <a:off x="2102"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1" name="Freeform 117"/>
            <p:cNvSpPr>
              <a:spLocks/>
            </p:cNvSpPr>
            <p:nvPr/>
          </p:nvSpPr>
          <p:spPr bwMode="auto">
            <a:xfrm>
              <a:off x="213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2" name="Freeform 118"/>
            <p:cNvSpPr>
              <a:spLocks/>
            </p:cNvSpPr>
            <p:nvPr/>
          </p:nvSpPr>
          <p:spPr bwMode="auto">
            <a:xfrm>
              <a:off x="2166"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3" name="Freeform 119"/>
            <p:cNvSpPr>
              <a:spLocks/>
            </p:cNvSpPr>
            <p:nvPr/>
          </p:nvSpPr>
          <p:spPr bwMode="auto">
            <a:xfrm>
              <a:off x="219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4" name="Freeform 120"/>
            <p:cNvSpPr>
              <a:spLocks/>
            </p:cNvSpPr>
            <p:nvPr/>
          </p:nvSpPr>
          <p:spPr bwMode="auto">
            <a:xfrm>
              <a:off x="2230"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5" name="Freeform 121"/>
            <p:cNvSpPr>
              <a:spLocks/>
            </p:cNvSpPr>
            <p:nvPr/>
          </p:nvSpPr>
          <p:spPr bwMode="auto">
            <a:xfrm>
              <a:off x="2262"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6" name="Freeform 122"/>
            <p:cNvSpPr>
              <a:spLocks/>
            </p:cNvSpPr>
            <p:nvPr/>
          </p:nvSpPr>
          <p:spPr bwMode="auto">
            <a:xfrm>
              <a:off x="229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7" name="Freeform 123"/>
            <p:cNvSpPr>
              <a:spLocks/>
            </p:cNvSpPr>
            <p:nvPr/>
          </p:nvSpPr>
          <p:spPr bwMode="auto">
            <a:xfrm>
              <a:off x="2326"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8" name="Freeform 124"/>
            <p:cNvSpPr>
              <a:spLocks/>
            </p:cNvSpPr>
            <p:nvPr/>
          </p:nvSpPr>
          <p:spPr bwMode="auto">
            <a:xfrm>
              <a:off x="235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09" name="Freeform 125"/>
            <p:cNvSpPr>
              <a:spLocks/>
            </p:cNvSpPr>
            <p:nvPr/>
          </p:nvSpPr>
          <p:spPr bwMode="auto">
            <a:xfrm>
              <a:off x="2390"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0" name="Freeform 126"/>
            <p:cNvSpPr>
              <a:spLocks/>
            </p:cNvSpPr>
            <p:nvPr/>
          </p:nvSpPr>
          <p:spPr bwMode="auto">
            <a:xfrm>
              <a:off x="2422"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1" name="Freeform 127"/>
            <p:cNvSpPr>
              <a:spLocks/>
            </p:cNvSpPr>
            <p:nvPr/>
          </p:nvSpPr>
          <p:spPr bwMode="auto">
            <a:xfrm>
              <a:off x="245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2" name="Freeform 128"/>
            <p:cNvSpPr>
              <a:spLocks/>
            </p:cNvSpPr>
            <p:nvPr/>
          </p:nvSpPr>
          <p:spPr bwMode="auto">
            <a:xfrm>
              <a:off x="2486" y="3024"/>
              <a:ext cx="9"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3" name="Freeform 129"/>
            <p:cNvSpPr>
              <a:spLocks/>
            </p:cNvSpPr>
            <p:nvPr/>
          </p:nvSpPr>
          <p:spPr bwMode="auto">
            <a:xfrm>
              <a:off x="251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4" name="Freeform 130"/>
            <p:cNvSpPr>
              <a:spLocks/>
            </p:cNvSpPr>
            <p:nvPr/>
          </p:nvSpPr>
          <p:spPr bwMode="auto">
            <a:xfrm>
              <a:off x="254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5" name="Freeform 131"/>
            <p:cNvSpPr>
              <a:spLocks/>
            </p:cNvSpPr>
            <p:nvPr/>
          </p:nvSpPr>
          <p:spPr bwMode="auto">
            <a:xfrm>
              <a:off x="258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6" name="Freeform 132"/>
            <p:cNvSpPr>
              <a:spLocks/>
            </p:cNvSpPr>
            <p:nvPr/>
          </p:nvSpPr>
          <p:spPr bwMode="auto">
            <a:xfrm>
              <a:off x="261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7" name="Freeform 133"/>
            <p:cNvSpPr>
              <a:spLocks/>
            </p:cNvSpPr>
            <p:nvPr/>
          </p:nvSpPr>
          <p:spPr bwMode="auto">
            <a:xfrm>
              <a:off x="264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8" name="Freeform 134"/>
            <p:cNvSpPr>
              <a:spLocks/>
            </p:cNvSpPr>
            <p:nvPr/>
          </p:nvSpPr>
          <p:spPr bwMode="auto">
            <a:xfrm>
              <a:off x="267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19" name="Freeform 135"/>
            <p:cNvSpPr>
              <a:spLocks/>
            </p:cNvSpPr>
            <p:nvPr/>
          </p:nvSpPr>
          <p:spPr bwMode="auto">
            <a:xfrm>
              <a:off x="270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0" name="Freeform 136"/>
            <p:cNvSpPr>
              <a:spLocks/>
            </p:cNvSpPr>
            <p:nvPr/>
          </p:nvSpPr>
          <p:spPr bwMode="auto">
            <a:xfrm>
              <a:off x="274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1" name="Freeform 137"/>
            <p:cNvSpPr>
              <a:spLocks/>
            </p:cNvSpPr>
            <p:nvPr/>
          </p:nvSpPr>
          <p:spPr bwMode="auto">
            <a:xfrm>
              <a:off x="277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2" name="Freeform 138"/>
            <p:cNvSpPr>
              <a:spLocks/>
            </p:cNvSpPr>
            <p:nvPr/>
          </p:nvSpPr>
          <p:spPr bwMode="auto">
            <a:xfrm>
              <a:off x="280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3" name="Freeform 139"/>
            <p:cNvSpPr>
              <a:spLocks/>
            </p:cNvSpPr>
            <p:nvPr/>
          </p:nvSpPr>
          <p:spPr bwMode="auto">
            <a:xfrm>
              <a:off x="283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4" name="Freeform 140"/>
            <p:cNvSpPr>
              <a:spLocks/>
            </p:cNvSpPr>
            <p:nvPr/>
          </p:nvSpPr>
          <p:spPr bwMode="auto">
            <a:xfrm>
              <a:off x="286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5" name="Freeform 141"/>
            <p:cNvSpPr>
              <a:spLocks/>
            </p:cNvSpPr>
            <p:nvPr/>
          </p:nvSpPr>
          <p:spPr bwMode="auto">
            <a:xfrm>
              <a:off x="290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6" name="Freeform 142"/>
            <p:cNvSpPr>
              <a:spLocks/>
            </p:cNvSpPr>
            <p:nvPr/>
          </p:nvSpPr>
          <p:spPr bwMode="auto">
            <a:xfrm>
              <a:off x="293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7" name="Freeform 143"/>
            <p:cNvSpPr>
              <a:spLocks/>
            </p:cNvSpPr>
            <p:nvPr/>
          </p:nvSpPr>
          <p:spPr bwMode="auto">
            <a:xfrm>
              <a:off x="296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8" name="Freeform 144"/>
            <p:cNvSpPr>
              <a:spLocks/>
            </p:cNvSpPr>
            <p:nvPr/>
          </p:nvSpPr>
          <p:spPr bwMode="auto">
            <a:xfrm>
              <a:off x="299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29" name="Freeform 145"/>
            <p:cNvSpPr>
              <a:spLocks/>
            </p:cNvSpPr>
            <p:nvPr/>
          </p:nvSpPr>
          <p:spPr bwMode="auto">
            <a:xfrm>
              <a:off x="302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0" name="Freeform 146"/>
            <p:cNvSpPr>
              <a:spLocks/>
            </p:cNvSpPr>
            <p:nvPr/>
          </p:nvSpPr>
          <p:spPr bwMode="auto">
            <a:xfrm>
              <a:off x="306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1" name="Freeform 147"/>
            <p:cNvSpPr>
              <a:spLocks/>
            </p:cNvSpPr>
            <p:nvPr/>
          </p:nvSpPr>
          <p:spPr bwMode="auto">
            <a:xfrm>
              <a:off x="309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2" name="Freeform 148"/>
            <p:cNvSpPr>
              <a:spLocks/>
            </p:cNvSpPr>
            <p:nvPr/>
          </p:nvSpPr>
          <p:spPr bwMode="auto">
            <a:xfrm>
              <a:off x="312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3" name="Freeform 149"/>
            <p:cNvSpPr>
              <a:spLocks/>
            </p:cNvSpPr>
            <p:nvPr/>
          </p:nvSpPr>
          <p:spPr bwMode="auto">
            <a:xfrm>
              <a:off x="315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4" name="Freeform 150"/>
            <p:cNvSpPr>
              <a:spLocks/>
            </p:cNvSpPr>
            <p:nvPr/>
          </p:nvSpPr>
          <p:spPr bwMode="auto">
            <a:xfrm>
              <a:off x="318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5" name="Freeform 151"/>
            <p:cNvSpPr>
              <a:spLocks/>
            </p:cNvSpPr>
            <p:nvPr/>
          </p:nvSpPr>
          <p:spPr bwMode="auto">
            <a:xfrm>
              <a:off x="3220"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6" name="Freeform 152"/>
            <p:cNvSpPr>
              <a:spLocks/>
            </p:cNvSpPr>
            <p:nvPr/>
          </p:nvSpPr>
          <p:spPr bwMode="auto">
            <a:xfrm>
              <a:off x="3252"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7" name="Freeform 153"/>
            <p:cNvSpPr>
              <a:spLocks/>
            </p:cNvSpPr>
            <p:nvPr/>
          </p:nvSpPr>
          <p:spPr bwMode="auto">
            <a:xfrm>
              <a:off x="328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8" name="Freeform 154"/>
            <p:cNvSpPr>
              <a:spLocks/>
            </p:cNvSpPr>
            <p:nvPr/>
          </p:nvSpPr>
          <p:spPr bwMode="auto">
            <a:xfrm>
              <a:off x="3316"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39" name="Freeform 155"/>
            <p:cNvSpPr>
              <a:spLocks/>
            </p:cNvSpPr>
            <p:nvPr/>
          </p:nvSpPr>
          <p:spPr bwMode="auto">
            <a:xfrm>
              <a:off x="334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0" name="Freeform 156"/>
            <p:cNvSpPr>
              <a:spLocks/>
            </p:cNvSpPr>
            <p:nvPr/>
          </p:nvSpPr>
          <p:spPr bwMode="auto">
            <a:xfrm>
              <a:off x="3380"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1" name="Freeform 157"/>
            <p:cNvSpPr>
              <a:spLocks/>
            </p:cNvSpPr>
            <p:nvPr/>
          </p:nvSpPr>
          <p:spPr bwMode="auto">
            <a:xfrm>
              <a:off x="3412"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2" name="Freeform 158"/>
            <p:cNvSpPr>
              <a:spLocks/>
            </p:cNvSpPr>
            <p:nvPr/>
          </p:nvSpPr>
          <p:spPr bwMode="auto">
            <a:xfrm>
              <a:off x="344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3" name="Freeform 159"/>
            <p:cNvSpPr>
              <a:spLocks/>
            </p:cNvSpPr>
            <p:nvPr/>
          </p:nvSpPr>
          <p:spPr bwMode="auto">
            <a:xfrm>
              <a:off x="3476"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4" name="Freeform 160"/>
            <p:cNvSpPr>
              <a:spLocks/>
            </p:cNvSpPr>
            <p:nvPr/>
          </p:nvSpPr>
          <p:spPr bwMode="auto">
            <a:xfrm>
              <a:off x="350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5" name="Freeform 161"/>
            <p:cNvSpPr>
              <a:spLocks/>
            </p:cNvSpPr>
            <p:nvPr/>
          </p:nvSpPr>
          <p:spPr bwMode="auto">
            <a:xfrm>
              <a:off x="3540"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6" name="Freeform 162"/>
            <p:cNvSpPr>
              <a:spLocks/>
            </p:cNvSpPr>
            <p:nvPr/>
          </p:nvSpPr>
          <p:spPr bwMode="auto">
            <a:xfrm>
              <a:off x="3572"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7" name="Freeform 163"/>
            <p:cNvSpPr>
              <a:spLocks/>
            </p:cNvSpPr>
            <p:nvPr/>
          </p:nvSpPr>
          <p:spPr bwMode="auto">
            <a:xfrm>
              <a:off x="360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8" name="Freeform 164"/>
            <p:cNvSpPr>
              <a:spLocks/>
            </p:cNvSpPr>
            <p:nvPr/>
          </p:nvSpPr>
          <p:spPr bwMode="auto">
            <a:xfrm>
              <a:off x="3636"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49" name="Freeform 165"/>
            <p:cNvSpPr>
              <a:spLocks/>
            </p:cNvSpPr>
            <p:nvPr/>
          </p:nvSpPr>
          <p:spPr bwMode="auto">
            <a:xfrm>
              <a:off x="366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0" name="Freeform 166"/>
            <p:cNvSpPr>
              <a:spLocks/>
            </p:cNvSpPr>
            <p:nvPr/>
          </p:nvSpPr>
          <p:spPr bwMode="auto">
            <a:xfrm>
              <a:off x="3700"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1" name="Freeform 167"/>
            <p:cNvSpPr>
              <a:spLocks/>
            </p:cNvSpPr>
            <p:nvPr/>
          </p:nvSpPr>
          <p:spPr bwMode="auto">
            <a:xfrm>
              <a:off x="3732"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2" name="Freeform 168"/>
            <p:cNvSpPr>
              <a:spLocks/>
            </p:cNvSpPr>
            <p:nvPr/>
          </p:nvSpPr>
          <p:spPr bwMode="auto">
            <a:xfrm>
              <a:off x="3764"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3" name="Freeform 169"/>
            <p:cNvSpPr>
              <a:spLocks/>
            </p:cNvSpPr>
            <p:nvPr/>
          </p:nvSpPr>
          <p:spPr bwMode="auto">
            <a:xfrm>
              <a:off x="3796"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4" name="Freeform 170"/>
            <p:cNvSpPr>
              <a:spLocks/>
            </p:cNvSpPr>
            <p:nvPr/>
          </p:nvSpPr>
          <p:spPr bwMode="auto">
            <a:xfrm>
              <a:off x="3828"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5" name="Freeform 171"/>
            <p:cNvSpPr>
              <a:spLocks/>
            </p:cNvSpPr>
            <p:nvPr/>
          </p:nvSpPr>
          <p:spPr bwMode="auto">
            <a:xfrm>
              <a:off x="385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6" name="Freeform 172"/>
            <p:cNvSpPr>
              <a:spLocks/>
            </p:cNvSpPr>
            <p:nvPr/>
          </p:nvSpPr>
          <p:spPr bwMode="auto">
            <a:xfrm>
              <a:off x="389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7" name="Freeform 173"/>
            <p:cNvSpPr>
              <a:spLocks/>
            </p:cNvSpPr>
            <p:nvPr/>
          </p:nvSpPr>
          <p:spPr bwMode="auto">
            <a:xfrm>
              <a:off x="392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8" name="Freeform 174"/>
            <p:cNvSpPr>
              <a:spLocks/>
            </p:cNvSpPr>
            <p:nvPr/>
          </p:nvSpPr>
          <p:spPr bwMode="auto">
            <a:xfrm>
              <a:off x="395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59" name="Freeform 175"/>
            <p:cNvSpPr>
              <a:spLocks/>
            </p:cNvSpPr>
            <p:nvPr/>
          </p:nvSpPr>
          <p:spPr bwMode="auto">
            <a:xfrm>
              <a:off x="398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0" name="Freeform 176"/>
            <p:cNvSpPr>
              <a:spLocks/>
            </p:cNvSpPr>
            <p:nvPr/>
          </p:nvSpPr>
          <p:spPr bwMode="auto">
            <a:xfrm>
              <a:off x="401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1" name="Freeform 177"/>
            <p:cNvSpPr>
              <a:spLocks/>
            </p:cNvSpPr>
            <p:nvPr/>
          </p:nvSpPr>
          <p:spPr bwMode="auto">
            <a:xfrm>
              <a:off x="405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2" name="Freeform 178"/>
            <p:cNvSpPr>
              <a:spLocks/>
            </p:cNvSpPr>
            <p:nvPr/>
          </p:nvSpPr>
          <p:spPr bwMode="auto">
            <a:xfrm>
              <a:off x="408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3" name="Freeform 179"/>
            <p:cNvSpPr>
              <a:spLocks/>
            </p:cNvSpPr>
            <p:nvPr/>
          </p:nvSpPr>
          <p:spPr bwMode="auto">
            <a:xfrm>
              <a:off x="411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4" name="Freeform 180"/>
            <p:cNvSpPr>
              <a:spLocks/>
            </p:cNvSpPr>
            <p:nvPr/>
          </p:nvSpPr>
          <p:spPr bwMode="auto">
            <a:xfrm>
              <a:off x="414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5" name="Freeform 181"/>
            <p:cNvSpPr>
              <a:spLocks/>
            </p:cNvSpPr>
            <p:nvPr/>
          </p:nvSpPr>
          <p:spPr bwMode="auto">
            <a:xfrm>
              <a:off x="417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6" name="Freeform 182"/>
            <p:cNvSpPr>
              <a:spLocks/>
            </p:cNvSpPr>
            <p:nvPr/>
          </p:nvSpPr>
          <p:spPr bwMode="auto">
            <a:xfrm>
              <a:off x="421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7" name="Freeform 183"/>
            <p:cNvSpPr>
              <a:spLocks/>
            </p:cNvSpPr>
            <p:nvPr/>
          </p:nvSpPr>
          <p:spPr bwMode="auto">
            <a:xfrm>
              <a:off x="424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8" name="Freeform 184"/>
            <p:cNvSpPr>
              <a:spLocks/>
            </p:cNvSpPr>
            <p:nvPr/>
          </p:nvSpPr>
          <p:spPr bwMode="auto">
            <a:xfrm>
              <a:off x="4275"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69" name="Freeform 185"/>
            <p:cNvSpPr>
              <a:spLocks/>
            </p:cNvSpPr>
            <p:nvPr/>
          </p:nvSpPr>
          <p:spPr bwMode="auto">
            <a:xfrm>
              <a:off x="4307"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0" name="Freeform 186"/>
            <p:cNvSpPr>
              <a:spLocks/>
            </p:cNvSpPr>
            <p:nvPr/>
          </p:nvSpPr>
          <p:spPr bwMode="auto">
            <a:xfrm>
              <a:off x="4339"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1" name="Freeform 187"/>
            <p:cNvSpPr>
              <a:spLocks/>
            </p:cNvSpPr>
            <p:nvPr/>
          </p:nvSpPr>
          <p:spPr bwMode="auto">
            <a:xfrm>
              <a:off x="4371"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2" name="Freeform 188"/>
            <p:cNvSpPr>
              <a:spLocks/>
            </p:cNvSpPr>
            <p:nvPr/>
          </p:nvSpPr>
          <p:spPr bwMode="auto">
            <a:xfrm>
              <a:off x="4403" y="3024"/>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3" name="Freeform 189"/>
            <p:cNvSpPr>
              <a:spLocks/>
            </p:cNvSpPr>
            <p:nvPr/>
          </p:nvSpPr>
          <p:spPr bwMode="auto">
            <a:xfrm>
              <a:off x="148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4" name="Freeform 190"/>
            <p:cNvSpPr>
              <a:spLocks/>
            </p:cNvSpPr>
            <p:nvPr/>
          </p:nvSpPr>
          <p:spPr bwMode="auto">
            <a:xfrm>
              <a:off x="151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5" name="Freeform 191"/>
            <p:cNvSpPr>
              <a:spLocks/>
            </p:cNvSpPr>
            <p:nvPr/>
          </p:nvSpPr>
          <p:spPr bwMode="auto">
            <a:xfrm>
              <a:off x="155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6" name="Freeform 192"/>
            <p:cNvSpPr>
              <a:spLocks/>
            </p:cNvSpPr>
            <p:nvPr/>
          </p:nvSpPr>
          <p:spPr bwMode="auto">
            <a:xfrm>
              <a:off x="158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7" name="Freeform 193"/>
            <p:cNvSpPr>
              <a:spLocks/>
            </p:cNvSpPr>
            <p:nvPr/>
          </p:nvSpPr>
          <p:spPr bwMode="auto">
            <a:xfrm>
              <a:off x="161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8" name="Freeform 194"/>
            <p:cNvSpPr>
              <a:spLocks/>
            </p:cNvSpPr>
            <p:nvPr/>
          </p:nvSpPr>
          <p:spPr bwMode="auto">
            <a:xfrm>
              <a:off x="164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79" name="Freeform 195"/>
            <p:cNvSpPr>
              <a:spLocks/>
            </p:cNvSpPr>
            <p:nvPr/>
          </p:nvSpPr>
          <p:spPr bwMode="auto">
            <a:xfrm>
              <a:off x="167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80" name="Freeform 196"/>
            <p:cNvSpPr>
              <a:spLocks/>
            </p:cNvSpPr>
            <p:nvPr/>
          </p:nvSpPr>
          <p:spPr bwMode="auto">
            <a:xfrm>
              <a:off x="171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81" name="Freeform 197"/>
            <p:cNvSpPr>
              <a:spLocks/>
            </p:cNvSpPr>
            <p:nvPr/>
          </p:nvSpPr>
          <p:spPr bwMode="auto">
            <a:xfrm>
              <a:off x="174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82" name="Freeform 198"/>
            <p:cNvSpPr>
              <a:spLocks/>
            </p:cNvSpPr>
            <p:nvPr/>
          </p:nvSpPr>
          <p:spPr bwMode="auto">
            <a:xfrm>
              <a:off x="177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83" name="Freeform 199"/>
            <p:cNvSpPr>
              <a:spLocks/>
            </p:cNvSpPr>
            <p:nvPr/>
          </p:nvSpPr>
          <p:spPr bwMode="auto">
            <a:xfrm>
              <a:off x="1807" y="2700"/>
              <a:ext cx="9"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84" name="Freeform 200"/>
            <p:cNvSpPr>
              <a:spLocks/>
            </p:cNvSpPr>
            <p:nvPr/>
          </p:nvSpPr>
          <p:spPr bwMode="auto">
            <a:xfrm>
              <a:off x="183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85" name="Freeform 201"/>
            <p:cNvSpPr>
              <a:spLocks/>
            </p:cNvSpPr>
            <p:nvPr/>
          </p:nvSpPr>
          <p:spPr bwMode="auto">
            <a:xfrm>
              <a:off x="187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86" name="Freeform 202"/>
            <p:cNvSpPr>
              <a:spLocks/>
            </p:cNvSpPr>
            <p:nvPr/>
          </p:nvSpPr>
          <p:spPr bwMode="auto">
            <a:xfrm>
              <a:off x="1902"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87" name="Freeform 203"/>
            <p:cNvSpPr>
              <a:spLocks/>
            </p:cNvSpPr>
            <p:nvPr/>
          </p:nvSpPr>
          <p:spPr bwMode="auto">
            <a:xfrm>
              <a:off x="1934"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grpSp>
      <p:grpSp>
        <p:nvGrpSpPr>
          <p:cNvPr id="42389" name="Group 405"/>
          <p:cNvGrpSpPr>
            <a:grpSpLocks/>
          </p:cNvGrpSpPr>
          <p:nvPr/>
        </p:nvGrpSpPr>
        <p:grpSpPr bwMode="auto">
          <a:xfrm>
            <a:off x="3859218" y="3257550"/>
            <a:ext cx="4657725" cy="1030288"/>
            <a:chOff x="1471" y="2052"/>
            <a:chExt cx="2934" cy="649"/>
          </a:xfrm>
        </p:grpSpPr>
        <p:sp>
          <p:nvSpPr>
            <p:cNvPr id="42189" name="Freeform 205"/>
            <p:cNvSpPr>
              <a:spLocks/>
            </p:cNvSpPr>
            <p:nvPr/>
          </p:nvSpPr>
          <p:spPr bwMode="auto">
            <a:xfrm>
              <a:off x="1966"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0" name="Freeform 206"/>
            <p:cNvSpPr>
              <a:spLocks/>
            </p:cNvSpPr>
            <p:nvPr/>
          </p:nvSpPr>
          <p:spPr bwMode="auto">
            <a:xfrm>
              <a:off x="199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1" name="Freeform 207"/>
            <p:cNvSpPr>
              <a:spLocks/>
            </p:cNvSpPr>
            <p:nvPr/>
          </p:nvSpPr>
          <p:spPr bwMode="auto">
            <a:xfrm>
              <a:off x="203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2" name="Freeform 208"/>
            <p:cNvSpPr>
              <a:spLocks/>
            </p:cNvSpPr>
            <p:nvPr/>
          </p:nvSpPr>
          <p:spPr bwMode="auto">
            <a:xfrm>
              <a:off x="2062"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3" name="Freeform 209"/>
            <p:cNvSpPr>
              <a:spLocks/>
            </p:cNvSpPr>
            <p:nvPr/>
          </p:nvSpPr>
          <p:spPr bwMode="auto">
            <a:xfrm>
              <a:off x="2094"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4" name="Freeform 210"/>
            <p:cNvSpPr>
              <a:spLocks/>
            </p:cNvSpPr>
            <p:nvPr/>
          </p:nvSpPr>
          <p:spPr bwMode="auto">
            <a:xfrm>
              <a:off x="2126"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5" name="Freeform 211"/>
            <p:cNvSpPr>
              <a:spLocks/>
            </p:cNvSpPr>
            <p:nvPr/>
          </p:nvSpPr>
          <p:spPr bwMode="auto">
            <a:xfrm>
              <a:off x="215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6" name="Freeform 212"/>
            <p:cNvSpPr>
              <a:spLocks/>
            </p:cNvSpPr>
            <p:nvPr/>
          </p:nvSpPr>
          <p:spPr bwMode="auto">
            <a:xfrm>
              <a:off x="219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7" name="Freeform 213"/>
            <p:cNvSpPr>
              <a:spLocks/>
            </p:cNvSpPr>
            <p:nvPr/>
          </p:nvSpPr>
          <p:spPr bwMode="auto">
            <a:xfrm>
              <a:off x="2222"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8" name="Freeform 214"/>
            <p:cNvSpPr>
              <a:spLocks/>
            </p:cNvSpPr>
            <p:nvPr/>
          </p:nvSpPr>
          <p:spPr bwMode="auto">
            <a:xfrm>
              <a:off x="2254"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199" name="Freeform 215"/>
            <p:cNvSpPr>
              <a:spLocks/>
            </p:cNvSpPr>
            <p:nvPr/>
          </p:nvSpPr>
          <p:spPr bwMode="auto">
            <a:xfrm>
              <a:off x="2286"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0" name="Freeform 216"/>
            <p:cNvSpPr>
              <a:spLocks/>
            </p:cNvSpPr>
            <p:nvPr/>
          </p:nvSpPr>
          <p:spPr bwMode="auto">
            <a:xfrm>
              <a:off x="231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1" name="Freeform 217"/>
            <p:cNvSpPr>
              <a:spLocks/>
            </p:cNvSpPr>
            <p:nvPr/>
          </p:nvSpPr>
          <p:spPr bwMode="auto">
            <a:xfrm>
              <a:off x="235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2" name="Freeform 218"/>
            <p:cNvSpPr>
              <a:spLocks/>
            </p:cNvSpPr>
            <p:nvPr/>
          </p:nvSpPr>
          <p:spPr bwMode="auto">
            <a:xfrm>
              <a:off x="2382"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3" name="Freeform 219"/>
            <p:cNvSpPr>
              <a:spLocks/>
            </p:cNvSpPr>
            <p:nvPr/>
          </p:nvSpPr>
          <p:spPr bwMode="auto">
            <a:xfrm>
              <a:off x="2414"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4" name="Freeform 220"/>
            <p:cNvSpPr>
              <a:spLocks/>
            </p:cNvSpPr>
            <p:nvPr/>
          </p:nvSpPr>
          <p:spPr bwMode="auto">
            <a:xfrm>
              <a:off x="2446"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5" name="Freeform 221"/>
            <p:cNvSpPr>
              <a:spLocks/>
            </p:cNvSpPr>
            <p:nvPr/>
          </p:nvSpPr>
          <p:spPr bwMode="auto">
            <a:xfrm>
              <a:off x="247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6" name="Freeform 222"/>
            <p:cNvSpPr>
              <a:spLocks/>
            </p:cNvSpPr>
            <p:nvPr/>
          </p:nvSpPr>
          <p:spPr bwMode="auto">
            <a:xfrm>
              <a:off x="250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7" name="Freeform 223"/>
            <p:cNvSpPr>
              <a:spLocks/>
            </p:cNvSpPr>
            <p:nvPr/>
          </p:nvSpPr>
          <p:spPr bwMode="auto">
            <a:xfrm>
              <a:off x="254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8" name="Freeform 224"/>
            <p:cNvSpPr>
              <a:spLocks/>
            </p:cNvSpPr>
            <p:nvPr/>
          </p:nvSpPr>
          <p:spPr bwMode="auto">
            <a:xfrm>
              <a:off x="257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09" name="Freeform 225"/>
            <p:cNvSpPr>
              <a:spLocks/>
            </p:cNvSpPr>
            <p:nvPr/>
          </p:nvSpPr>
          <p:spPr bwMode="auto">
            <a:xfrm>
              <a:off x="260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0" name="Freeform 226"/>
            <p:cNvSpPr>
              <a:spLocks/>
            </p:cNvSpPr>
            <p:nvPr/>
          </p:nvSpPr>
          <p:spPr bwMode="auto">
            <a:xfrm>
              <a:off x="263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1" name="Freeform 227"/>
            <p:cNvSpPr>
              <a:spLocks/>
            </p:cNvSpPr>
            <p:nvPr/>
          </p:nvSpPr>
          <p:spPr bwMode="auto">
            <a:xfrm>
              <a:off x="266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2" name="Freeform 228"/>
            <p:cNvSpPr>
              <a:spLocks/>
            </p:cNvSpPr>
            <p:nvPr/>
          </p:nvSpPr>
          <p:spPr bwMode="auto">
            <a:xfrm>
              <a:off x="270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3" name="Freeform 229"/>
            <p:cNvSpPr>
              <a:spLocks/>
            </p:cNvSpPr>
            <p:nvPr/>
          </p:nvSpPr>
          <p:spPr bwMode="auto">
            <a:xfrm>
              <a:off x="273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4" name="Freeform 230"/>
            <p:cNvSpPr>
              <a:spLocks/>
            </p:cNvSpPr>
            <p:nvPr/>
          </p:nvSpPr>
          <p:spPr bwMode="auto">
            <a:xfrm>
              <a:off x="276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5" name="Freeform 231"/>
            <p:cNvSpPr>
              <a:spLocks/>
            </p:cNvSpPr>
            <p:nvPr/>
          </p:nvSpPr>
          <p:spPr bwMode="auto">
            <a:xfrm>
              <a:off x="279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6" name="Freeform 232"/>
            <p:cNvSpPr>
              <a:spLocks/>
            </p:cNvSpPr>
            <p:nvPr/>
          </p:nvSpPr>
          <p:spPr bwMode="auto">
            <a:xfrm>
              <a:off x="282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7" name="Freeform 233"/>
            <p:cNvSpPr>
              <a:spLocks/>
            </p:cNvSpPr>
            <p:nvPr/>
          </p:nvSpPr>
          <p:spPr bwMode="auto">
            <a:xfrm>
              <a:off x="286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8" name="Freeform 234"/>
            <p:cNvSpPr>
              <a:spLocks/>
            </p:cNvSpPr>
            <p:nvPr/>
          </p:nvSpPr>
          <p:spPr bwMode="auto">
            <a:xfrm>
              <a:off x="289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19" name="Freeform 235"/>
            <p:cNvSpPr>
              <a:spLocks/>
            </p:cNvSpPr>
            <p:nvPr/>
          </p:nvSpPr>
          <p:spPr bwMode="auto">
            <a:xfrm>
              <a:off x="292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0" name="Freeform 236"/>
            <p:cNvSpPr>
              <a:spLocks/>
            </p:cNvSpPr>
            <p:nvPr/>
          </p:nvSpPr>
          <p:spPr bwMode="auto">
            <a:xfrm>
              <a:off x="295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1" name="Freeform 237"/>
            <p:cNvSpPr>
              <a:spLocks/>
            </p:cNvSpPr>
            <p:nvPr/>
          </p:nvSpPr>
          <p:spPr bwMode="auto">
            <a:xfrm>
              <a:off x="298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2" name="Freeform 238"/>
            <p:cNvSpPr>
              <a:spLocks/>
            </p:cNvSpPr>
            <p:nvPr/>
          </p:nvSpPr>
          <p:spPr bwMode="auto">
            <a:xfrm>
              <a:off x="302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3" name="Freeform 239"/>
            <p:cNvSpPr>
              <a:spLocks/>
            </p:cNvSpPr>
            <p:nvPr/>
          </p:nvSpPr>
          <p:spPr bwMode="auto">
            <a:xfrm>
              <a:off x="305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4" name="Freeform 240"/>
            <p:cNvSpPr>
              <a:spLocks/>
            </p:cNvSpPr>
            <p:nvPr/>
          </p:nvSpPr>
          <p:spPr bwMode="auto">
            <a:xfrm>
              <a:off x="308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5" name="Freeform 241"/>
            <p:cNvSpPr>
              <a:spLocks/>
            </p:cNvSpPr>
            <p:nvPr/>
          </p:nvSpPr>
          <p:spPr bwMode="auto">
            <a:xfrm>
              <a:off x="311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6" name="Freeform 242"/>
            <p:cNvSpPr>
              <a:spLocks/>
            </p:cNvSpPr>
            <p:nvPr/>
          </p:nvSpPr>
          <p:spPr bwMode="auto">
            <a:xfrm>
              <a:off x="314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7" name="Freeform 243"/>
            <p:cNvSpPr>
              <a:spLocks/>
            </p:cNvSpPr>
            <p:nvPr/>
          </p:nvSpPr>
          <p:spPr bwMode="auto">
            <a:xfrm>
              <a:off x="318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8" name="Freeform 244"/>
            <p:cNvSpPr>
              <a:spLocks/>
            </p:cNvSpPr>
            <p:nvPr/>
          </p:nvSpPr>
          <p:spPr bwMode="auto">
            <a:xfrm>
              <a:off x="3212"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29" name="Freeform 245"/>
            <p:cNvSpPr>
              <a:spLocks/>
            </p:cNvSpPr>
            <p:nvPr/>
          </p:nvSpPr>
          <p:spPr bwMode="auto">
            <a:xfrm>
              <a:off x="3244"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0" name="Freeform 246"/>
            <p:cNvSpPr>
              <a:spLocks/>
            </p:cNvSpPr>
            <p:nvPr/>
          </p:nvSpPr>
          <p:spPr bwMode="auto">
            <a:xfrm>
              <a:off x="3276"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1" name="Freeform 247"/>
            <p:cNvSpPr>
              <a:spLocks/>
            </p:cNvSpPr>
            <p:nvPr/>
          </p:nvSpPr>
          <p:spPr bwMode="auto">
            <a:xfrm>
              <a:off x="330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2" name="Freeform 248"/>
            <p:cNvSpPr>
              <a:spLocks/>
            </p:cNvSpPr>
            <p:nvPr/>
          </p:nvSpPr>
          <p:spPr bwMode="auto">
            <a:xfrm>
              <a:off x="334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3" name="Freeform 249"/>
            <p:cNvSpPr>
              <a:spLocks/>
            </p:cNvSpPr>
            <p:nvPr/>
          </p:nvSpPr>
          <p:spPr bwMode="auto">
            <a:xfrm>
              <a:off x="3372"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4" name="Freeform 250"/>
            <p:cNvSpPr>
              <a:spLocks/>
            </p:cNvSpPr>
            <p:nvPr/>
          </p:nvSpPr>
          <p:spPr bwMode="auto">
            <a:xfrm>
              <a:off x="3404"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5" name="Freeform 251"/>
            <p:cNvSpPr>
              <a:spLocks/>
            </p:cNvSpPr>
            <p:nvPr/>
          </p:nvSpPr>
          <p:spPr bwMode="auto">
            <a:xfrm>
              <a:off x="3436"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6" name="Freeform 252"/>
            <p:cNvSpPr>
              <a:spLocks/>
            </p:cNvSpPr>
            <p:nvPr/>
          </p:nvSpPr>
          <p:spPr bwMode="auto">
            <a:xfrm>
              <a:off x="346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7" name="Freeform 253"/>
            <p:cNvSpPr>
              <a:spLocks/>
            </p:cNvSpPr>
            <p:nvPr/>
          </p:nvSpPr>
          <p:spPr bwMode="auto">
            <a:xfrm>
              <a:off x="350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8" name="Freeform 254"/>
            <p:cNvSpPr>
              <a:spLocks/>
            </p:cNvSpPr>
            <p:nvPr/>
          </p:nvSpPr>
          <p:spPr bwMode="auto">
            <a:xfrm>
              <a:off x="3532"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39" name="Freeform 255"/>
            <p:cNvSpPr>
              <a:spLocks/>
            </p:cNvSpPr>
            <p:nvPr/>
          </p:nvSpPr>
          <p:spPr bwMode="auto">
            <a:xfrm>
              <a:off x="3564"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0" name="Freeform 256"/>
            <p:cNvSpPr>
              <a:spLocks/>
            </p:cNvSpPr>
            <p:nvPr/>
          </p:nvSpPr>
          <p:spPr bwMode="auto">
            <a:xfrm>
              <a:off x="3596"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1" name="Freeform 257"/>
            <p:cNvSpPr>
              <a:spLocks/>
            </p:cNvSpPr>
            <p:nvPr/>
          </p:nvSpPr>
          <p:spPr bwMode="auto">
            <a:xfrm>
              <a:off x="362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2" name="Freeform 258"/>
            <p:cNvSpPr>
              <a:spLocks/>
            </p:cNvSpPr>
            <p:nvPr/>
          </p:nvSpPr>
          <p:spPr bwMode="auto">
            <a:xfrm>
              <a:off x="366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3" name="Freeform 259"/>
            <p:cNvSpPr>
              <a:spLocks/>
            </p:cNvSpPr>
            <p:nvPr/>
          </p:nvSpPr>
          <p:spPr bwMode="auto">
            <a:xfrm>
              <a:off x="3692"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4" name="Freeform 260"/>
            <p:cNvSpPr>
              <a:spLocks/>
            </p:cNvSpPr>
            <p:nvPr/>
          </p:nvSpPr>
          <p:spPr bwMode="auto">
            <a:xfrm>
              <a:off x="3724"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5" name="Freeform 261"/>
            <p:cNvSpPr>
              <a:spLocks/>
            </p:cNvSpPr>
            <p:nvPr/>
          </p:nvSpPr>
          <p:spPr bwMode="auto">
            <a:xfrm>
              <a:off x="3756"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6" name="Freeform 262"/>
            <p:cNvSpPr>
              <a:spLocks/>
            </p:cNvSpPr>
            <p:nvPr/>
          </p:nvSpPr>
          <p:spPr bwMode="auto">
            <a:xfrm>
              <a:off x="3788"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7" name="Freeform 263"/>
            <p:cNvSpPr>
              <a:spLocks/>
            </p:cNvSpPr>
            <p:nvPr/>
          </p:nvSpPr>
          <p:spPr bwMode="auto">
            <a:xfrm>
              <a:off x="3820"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8" name="Freeform 264"/>
            <p:cNvSpPr>
              <a:spLocks/>
            </p:cNvSpPr>
            <p:nvPr/>
          </p:nvSpPr>
          <p:spPr bwMode="auto">
            <a:xfrm>
              <a:off x="385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49" name="Freeform 265"/>
            <p:cNvSpPr>
              <a:spLocks/>
            </p:cNvSpPr>
            <p:nvPr/>
          </p:nvSpPr>
          <p:spPr bwMode="auto">
            <a:xfrm>
              <a:off x="388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0" name="Freeform 266"/>
            <p:cNvSpPr>
              <a:spLocks/>
            </p:cNvSpPr>
            <p:nvPr/>
          </p:nvSpPr>
          <p:spPr bwMode="auto">
            <a:xfrm>
              <a:off x="391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1" name="Freeform 267"/>
            <p:cNvSpPr>
              <a:spLocks/>
            </p:cNvSpPr>
            <p:nvPr/>
          </p:nvSpPr>
          <p:spPr bwMode="auto">
            <a:xfrm>
              <a:off x="394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2" name="Freeform 268"/>
            <p:cNvSpPr>
              <a:spLocks/>
            </p:cNvSpPr>
            <p:nvPr/>
          </p:nvSpPr>
          <p:spPr bwMode="auto">
            <a:xfrm>
              <a:off x="397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3" name="Freeform 269"/>
            <p:cNvSpPr>
              <a:spLocks/>
            </p:cNvSpPr>
            <p:nvPr/>
          </p:nvSpPr>
          <p:spPr bwMode="auto">
            <a:xfrm>
              <a:off x="401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4" name="Freeform 270"/>
            <p:cNvSpPr>
              <a:spLocks/>
            </p:cNvSpPr>
            <p:nvPr/>
          </p:nvSpPr>
          <p:spPr bwMode="auto">
            <a:xfrm>
              <a:off x="404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5" name="Freeform 271"/>
            <p:cNvSpPr>
              <a:spLocks/>
            </p:cNvSpPr>
            <p:nvPr/>
          </p:nvSpPr>
          <p:spPr bwMode="auto">
            <a:xfrm>
              <a:off x="407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6" name="Freeform 272"/>
            <p:cNvSpPr>
              <a:spLocks/>
            </p:cNvSpPr>
            <p:nvPr/>
          </p:nvSpPr>
          <p:spPr bwMode="auto">
            <a:xfrm>
              <a:off x="410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7" name="Freeform 273"/>
            <p:cNvSpPr>
              <a:spLocks/>
            </p:cNvSpPr>
            <p:nvPr/>
          </p:nvSpPr>
          <p:spPr bwMode="auto">
            <a:xfrm>
              <a:off x="413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8" name="Freeform 274"/>
            <p:cNvSpPr>
              <a:spLocks/>
            </p:cNvSpPr>
            <p:nvPr/>
          </p:nvSpPr>
          <p:spPr bwMode="auto">
            <a:xfrm>
              <a:off x="417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59" name="Freeform 275"/>
            <p:cNvSpPr>
              <a:spLocks/>
            </p:cNvSpPr>
            <p:nvPr/>
          </p:nvSpPr>
          <p:spPr bwMode="auto">
            <a:xfrm>
              <a:off x="420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0" name="Freeform 276"/>
            <p:cNvSpPr>
              <a:spLocks/>
            </p:cNvSpPr>
            <p:nvPr/>
          </p:nvSpPr>
          <p:spPr bwMode="auto">
            <a:xfrm>
              <a:off x="423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1" name="Freeform 277"/>
            <p:cNvSpPr>
              <a:spLocks/>
            </p:cNvSpPr>
            <p:nvPr/>
          </p:nvSpPr>
          <p:spPr bwMode="auto">
            <a:xfrm>
              <a:off x="4267"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2" name="Freeform 278"/>
            <p:cNvSpPr>
              <a:spLocks/>
            </p:cNvSpPr>
            <p:nvPr/>
          </p:nvSpPr>
          <p:spPr bwMode="auto">
            <a:xfrm>
              <a:off x="4299"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3" name="Freeform 279"/>
            <p:cNvSpPr>
              <a:spLocks/>
            </p:cNvSpPr>
            <p:nvPr/>
          </p:nvSpPr>
          <p:spPr bwMode="auto">
            <a:xfrm>
              <a:off x="4331"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4" name="Freeform 280"/>
            <p:cNvSpPr>
              <a:spLocks/>
            </p:cNvSpPr>
            <p:nvPr/>
          </p:nvSpPr>
          <p:spPr bwMode="auto">
            <a:xfrm>
              <a:off x="4363"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5" name="Freeform 281"/>
            <p:cNvSpPr>
              <a:spLocks/>
            </p:cNvSpPr>
            <p:nvPr/>
          </p:nvSpPr>
          <p:spPr bwMode="auto">
            <a:xfrm>
              <a:off x="4395" y="2700"/>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6" name="Freeform 282"/>
            <p:cNvSpPr>
              <a:spLocks/>
            </p:cNvSpPr>
            <p:nvPr/>
          </p:nvSpPr>
          <p:spPr bwMode="auto">
            <a:xfrm>
              <a:off x="147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7" name="Freeform 283"/>
            <p:cNvSpPr>
              <a:spLocks/>
            </p:cNvSpPr>
            <p:nvPr/>
          </p:nvSpPr>
          <p:spPr bwMode="auto">
            <a:xfrm>
              <a:off x="151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8" name="Freeform 284"/>
            <p:cNvSpPr>
              <a:spLocks/>
            </p:cNvSpPr>
            <p:nvPr/>
          </p:nvSpPr>
          <p:spPr bwMode="auto">
            <a:xfrm>
              <a:off x="154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69" name="Freeform 285"/>
            <p:cNvSpPr>
              <a:spLocks/>
            </p:cNvSpPr>
            <p:nvPr/>
          </p:nvSpPr>
          <p:spPr bwMode="auto">
            <a:xfrm>
              <a:off x="157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0" name="Freeform 286"/>
            <p:cNvSpPr>
              <a:spLocks/>
            </p:cNvSpPr>
            <p:nvPr/>
          </p:nvSpPr>
          <p:spPr bwMode="auto">
            <a:xfrm>
              <a:off x="160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1" name="Freeform 287"/>
            <p:cNvSpPr>
              <a:spLocks/>
            </p:cNvSpPr>
            <p:nvPr/>
          </p:nvSpPr>
          <p:spPr bwMode="auto">
            <a:xfrm>
              <a:off x="163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2" name="Freeform 288"/>
            <p:cNvSpPr>
              <a:spLocks/>
            </p:cNvSpPr>
            <p:nvPr/>
          </p:nvSpPr>
          <p:spPr bwMode="auto">
            <a:xfrm>
              <a:off x="167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3" name="Freeform 289"/>
            <p:cNvSpPr>
              <a:spLocks/>
            </p:cNvSpPr>
            <p:nvPr/>
          </p:nvSpPr>
          <p:spPr bwMode="auto">
            <a:xfrm>
              <a:off x="170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4" name="Freeform 290"/>
            <p:cNvSpPr>
              <a:spLocks/>
            </p:cNvSpPr>
            <p:nvPr/>
          </p:nvSpPr>
          <p:spPr bwMode="auto">
            <a:xfrm>
              <a:off x="173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5" name="Freeform 291"/>
            <p:cNvSpPr>
              <a:spLocks/>
            </p:cNvSpPr>
            <p:nvPr/>
          </p:nvSpPr>
          <p:spPr bwMode="auto">
            <a:xfrm>
              <a:off x="176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6" name="Freeform 292"/>
            <p:cNvSpPr>
              <a:spLocks/>
            </p:cNvSpPr>
            <p:nvPr/>
          </p:nvSpPr>
          <p:spPr bwMode="auto">
            <a:xfrm>
              <a:off x="179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7" name="Freeform 293"/>
            <p:cNvSpPr>
              <a:spLocks/>
            </p:cNvSpPr>
            <p:nvPr/>
          </p:nvSpPr>
          <p:spPr bwMode="auto">
            <a:xfrm>
              <a:off x="183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8" name="Freeform 294"/>
            <p:cNvSpPr>
              <a:spLocks/>
            </p:cNvSpPr>
            <p:nvPr/>
          </p:nvSpPr>
          <p:spPr bwMode="auto">
            <a:xfrm>
              <a:off x="186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79" name="Freeform 295"/>
            <p:cNvSpPr>
              <a:spLocks/>
            </p:cNvSpPr>
            <p:nvPr/>
          </p:nvSpPr>
          <p:spPr bwMode="auto">
            <a:xfrm>
              <a:off x="1894"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0" name="Freeform 296"/>
            <p:cNvSpPr>
              <a:spLocks/>
            </p:cNvSpPr>
            <p:nvPr/>
          </p:nvSpPr>
          <p:spPr bwMode="auto">
            <a:xfrm>
              <a:off x="1926"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1" name="Freeform 297"/>
            <p:cNvSpPr>
              <a:spLocks/>
            </p:cNvSpPr>
            <p:nvPr/>
          </p:nvSpPr>
          <p:spPr bwMode="auto">
            <a:xfrm>
              <a:off x="1958"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2" name="Freeform 298"/>
            <p:cNvSpPr>
              <a:spLocks/>
            </p:cNvSpPr>
            <p:nvPr/>
          </p:nvSpPr>
          <p:spPr bwMode="auto">
            <a:xfrm>
              <a:off x="199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3" name="Freeform 299"/>
            <p:cNvSpPr>
              <a:spLocks/>
            </p:cNvSpPr>
            <p:nvPr/>
          </p:nvSpPr>
          <p:spPr bwMode="auto">
            <a:xfrm>
              <a:off x="202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4" name="Freeform 300"/>
            <p:cNvSpPr>
              <a:spLocks/>
            </p:cNvSpPr>
            <p:nvPr/>
          </p:nvSpPr>
          <p:spPr bwMode="auto">
            <a:xfrm>
              <a:off x="2054"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5" name="Freeform 301"/>
            <p:cNvSpPr>
              <a:spLocks/>
            </p:cNvSpPr>
            <p:nvPr/>
          </p:nvSpPr>
          <p:spPr bwMode="auto">
            <a:xfrm>
              <a:off x="2086"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6" name="Freeform 302"/>
            <p:cNvSpPr>
              <a:spLocks/>
            </p:cNvSpPr>
            <p:nvPr/>
          </p:nvSpPr>
          <p:spPr bwMode="auto">
            <a:xfrm>
              <a:off x="2118"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7" name="Freeform 303"/>
            <p:cNvSpPr>
              <a:spLocks/>
            </p:cNvSpPr>
            <p:nvPr/>
          </p:nvSpPr>
          <p:spPr bwMode="auto">
            <a:xfrm>
              <a:off x="215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8" name="Freeform 304"/>
            <p:cNvSpPr>
              <a:spLocks/>
            </p:cNvSpPr>
            <p:nvPr/>
          </p:nvSpPr>
          <p:spPr bwMode="auto">
            <a:xfrm>
              <a:off x="218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89" name="Freeform 305"/>
            <p:cNvSpPr>
              <a:spLocks/>
            </p:cNvSpPr>
            <p:nvPr/>
          </p:nvSpPr>
          <p:spPr bwMode="auto">
            <a:xfrm>
              <a:off x="2214"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0" name="Freeform 306"/>
            <p:cNvSpPr>
              <a:spLocks/>
            </p:cNvSpPr>
            <p:nvPr/>
          </p:nvSpPr>
          <p:spPr bwMode="auto">
            <a:xfrm>
              <a:off x="2246"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1" name="Freeform 307"/>
            <p:cNvSpPr>
              <a:spLocks/>
            </p:cNvSpPr>
            <p:nvPr/>
          </p:nvSpPr>
          <p:spPr bwMode="auto">
            <a:xfrm>
              <a:off x="2278"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2" name="Freeform 308"/>
            <p:cNvSpPr>
              <a:spLocks/>
            </p:cNvSpPr>
            <p:nvPr/>
          </p:nvSpPr>
          <p:spPr bwMode="auto">
            <a:xfrm>
              <a:off x="231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3" name="Freeform 309"/>
            <p:cNvSpPr>
              <a:spLocks/>
            </p:cNvSpPr>
            <p:nvPr/>
          </p:nvSpPr>
          <p:spPr bwMode="auto">
            <a:xfrm>
              <a:off x="234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4" name="Freeform 310"/>
            <p:cNvSpPr>
              <a:spLocks/>
            </p:cNvSpPr>
            <p:nvPr/>
          </p:nvSpPr>
          <p:spPr bwMode="auto">
            <a:xfrm>
              <a:off x="2374"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5" name="Freeform 311"/>
            <p:cNvSpPr>
              <a:spLocks/>
            </p:cNvSpPr>
            <p:nvPr/>
          </p:nvSpPr>
          <p:spPr bwMode="auto">
            <a:xfrm>
              <a:off x="2406"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6" name="Freeform 312"/>
            <p:cNvSpPr>
              <a:spLocks/>
            </p:cNvSpPr>
            <p:nvPr/>
          </p:nvSpPr>
          <p:spPr bwMode="auto">
            <a:xfrm>
              <a:off x="2438"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7" name="Freeform 313"/>
            <p:cNvSpPr>
              <a:spLocks/>
            </p:cNvSpPr>
            <p:nvPr/>
          </p:nvSpPr>
          <p:spPr bwMode="auto">
            <a:xfrm>
              <a:off x="247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8" name="Freeform 314"/>
            <p:cNvSpPr>
              <a:spLocks/>
            </p:cNvSpPr>
            <p:nvPr/>
          </p:nvSpPr>
          <p:spPr bwMode="auto">
            <a:xfrm>
              <a:off x="250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299" name="Freeform 315"/>
            <p:cNvSpPr>
              <a:spLocks/>
            </p:cNvSpPr>
            <p:nvPr/>
          </p:nvSpPr>
          <p:spPr bwMode="auto">
            <a:xfrm>
              <a:off x="253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0" name="Freeform 316"/>
            <p:cNvSpPr>
              <a:spLocks/>
            </p:cNvSpPr>
            <p:nvPr/>
          </p:nvSpPr>
          <p:spPr bwMode="auto">
            <a:xfrm>
              <a:off x="256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1" name="Freeform 317"/>
            <p:cNvSpPr>
              <a:spLocks/>
            </p:cNvSpPr>
            <p:nvPr/>
          </p:nvSpPr>
          <p:spPr bwMode="auto">
            <a:xfrm>
              <a:off x="259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2" name="Freeform 318"/>
            <p:cNvSpPr>
              <a:spLocks/>
            </p:cNvSpPr>
            <p:nvPr/>
          </p:nvSpPr>
          <p:spPr bwMode="auto">
            <a:xfrm>
              <a:off x="262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3" name="Freeform 319"/>
            <p:cNvSpPr>
              <a:spLocks/>
            </p:cNvSpPr>
            <p:nvPr/>
          </p:nvSpPr>
          <p:spPr bwMode="auto">
            <a:xfrm>
              <a:off x="266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4" name="Freeform 320"/>
            <p:cNvSpPr>
              <a:spLocks/>
            </p:cNvSpPr>
            <p:nvPr/>
          </p:nvSpPr>
          <p:spPr bwMode="auto">
            <a:xfrm>
              <a:off x="269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5" name="Freeform 321"/>
            <p:cNvSpPr>
              <a:spLocks/>
            </p:cNvSpPr>
            <p:nvPr/>
          </p:nvSpPr>
          <p:spPr bwMode="auto">
            <a:xfrm>
              <a:off x="272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6" name="Freeform 322"/>
            <p:cNvSpPr>
              <a:spLocks/>
            </p:cNvSpPr>
            <p:nvPr/>
          </p:nvSpPr>
          <p:spPr bwMode="auto">
            <a:xfrm>
              <a:off x="275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7" name="Freeform 323"/>
            <p:cNvSpPr>
              <a:spLocks/>
            </p:cNvSpPr>
            <p:nvPr/>
          </p:nvSpPr>
          <p:spPr bwMode="auto">
            <a:xfrm>
              <a:off x="278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8" name="Freeform 324"/>
            <p:cNvSpPr>
              <a:spLocks/>
            </p:cNvSpPr>
            <p:nvPr/>
          </p:nvSpPr>
          <p:spPr bwMode="auto">
            <a:xfrm>
              <a:off x="282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09" name="Freeform 325"/>
            <p:cNvSpPr>
              <a:spLocks/>
            </p:cNvSpPr>
            <p:nvPr/>
          </p:nvSpPr>
          <p:spPr bwMode="auto">
            <a:xfrm>
              <a:off x="285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0" name="Freeform 326"/>
            <p:cNvSpPr>
              <a:spLocks/>
            </p:cNvSpPr>
            <p:nvPr/>
          </p:nvSpPr>
          <p:spPr bwMode="auto">
            <a:xfrm>
              <a:off x="288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1" name="Freeform 327"/>
            <p:cNvSpPr>
              <a:spLocks/>
            </p:cNvSpPr>
            <p:nvPr/>
          </p:nvSpPr>
          <p:spPr bwMode="auto">
            <a:xfrm>
              <a:off x="291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2" name="Freeform 328"/>
            <p:cNvSpPr>
              <a:spLocks/>
            </p:cNvSpPr>
            <p:nvPr/>
          </p:nvSpPr>
          <p:spPr bwMode="auto">
            <a:xfrm>
              <a:off x="294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3" name="Freeform 329"/>
            <p:cNvSpPr>
              <a:spLocks/>
            </p:cNvSpPr>
            <p:nvPr/>
          </p:nvSpPr>
          <p:spPr bwMode="auto">
            <a:xfrm>
              <a:off x="298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4" name="Freeform 330"/>
            <p:cNvSpPr>
              <a:spLocks/>
            </p:cNvSpPr>
            <p:nvPr/>
          </p:nvSpPr>
          <p:spPr bwMode="auto">
            <a:xfrm>
              <a:off x="301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5" name="Freeform 331"/>
            <p:cNvSpPr>
              <a:spLocks/>
            </p:cNvSpPr>
            <p:nvPr/>
          </p:nvSpPr>
          <p:spPr bwMode="auto">
            <a:xfrm>
              <a:off x="304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6" name="Freeform 332"/>
            <p:cNvSpPr>
              <a:spLocks/>
            </p:cNvSpPr>
            <p:nvPr/>
          </p:nvSpPr>
          <p:spPr bwMode="auto">
            <a:xfrm>
              <a:off x="307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7" name="Freeform 333"/>
            <p:cNvSpPr>
              <a:spLocks/>
            </p:cNvSpPr>
            <p:nvPr/>
          </p:nvSpPr>
          <p:spPr bwMode="auto">
            <a:xfrm>
              <a:off x="310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8" name="Freeform 334"/>
            <p:cNvSpPr>
              <a:spLocks/>
            </p:cNvSpPr>
            <p:nvPr/>
          </p:nvSpPr>
          <p:spPr bwMode="auto">
            <a:xfrm>
              <a:off x="314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19" name="Freeform 335"/>
            <p:cNvSpPr>
              <a:spLocks/>
            </p:cNvSpPr>
            <p:nvPr/>
          </p:nvSpPr>
          <p:spPr bwMode="auto">
            <a:xfrm>
              <a:off x="317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0" name="Freeform 336"/>
            <p:cNvSpPr>
              <a:spLocks/>
            </p:cNvSpPr>
            <p:nvPr/>
          </p:nvSpPr>
          <p:spPr bwMode="auto">
            <a:xfrm>
              <a:off x="3204"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1" name="Freeform 337"/>
            <p:cNvSpPr>
              <a:spLocks/>
            </p:cNvSpPr>
            <p:nvPr/>
          </p:nvSpPr>
          <p:spPr bwMode="auto">
            <a:xfrm>
              <a:off x="3236"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2" name="Freeform 338"/>
            <p:cNvSpPr>
              <a:spLocks/>
            </p:cNvSpPr>
            <p:nvPr/>
          </p:nvSpPr>
          <p:spPr bwMode="auto">
            <a:xfrm>
              <a:off x="3268"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3" name="Freeform 339"/>
            <p:cNvSpPr>
              <a:spLocks/>
            </p:cNvSpPr>
            <p:nvPr/>
          </p:nvSpPr>
          <p:spPr bwMode="auto">
            <a:xfrm>
              <a:off x="330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4" name="Freeform 340"/>
            <p:cNvSpPr>
              <a:spLocks/>
            </p:cNvSpPr>
            <p:nvPr/>
          </p:nvSpPr>
          <p:spPr bwMode="auto">
            <a:xfrm>
              <a:off x="333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5" name="Freeform 341"/>
            <p:cNvSpPr>
              <a:spLocks/>
            </p:cNvSpPr>
            <p:nvPr/>
          </p:nvSpPr>
          <p:spPr bwMode="auto">
            <a:xfrm>
              <a:off x="3364"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6" name="Freeform 342"/>
            <p:cNvSpPr>
              <a:spLocks/>
            </p:cNvSpPr>
            <p:nvPr/>
          </p:nvSpPr>
          <p:spPr bwMode="auto">
            <a:xfrm>
              <a:off x="3396"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7" name="Freeform 343"/>
            <p:cNvSpPr>
              <a:spLocks/>
            </p:cNvSpPr>
            <p:nvPr/>
          </p:nvSpPr>
          <p:spPr bwMode="auto">
            <a:xfrm>
              <a:off x="3428"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8" name="Freeform 344"/>
            <p:cNvSpPr>
              <a:spLocks/>
            </p:cNvSpPr>
            <p:nvPr/>
          </p:nvSpPr>
          <p:spPr bwMode="auto">
            <a:xfrm>
              <a:off x="346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29" name="Freeform 345"/>
            <p:cNvSpPr>
              <a:spLocks/>
            </p:cNvSpPr>
            <p:nvPr/>
          </p:nvSpPr>
          <p:spPr bwMode="auto">
            <a:xfrm>
              <a:off x="349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0" name="Freeform 346"/>
            <p:cNvSpPr>
              <a:spLocks/>
            </p:cNvSpPr>
            <p:nvPr/>
          </p:nvSpPr>
          <p:spPr bwMode="auto">
            <a:xfrm>
              <a:off x="3524"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1" name="Freeform 347"/>
            <p:cNvSpPr>
              <a:spLocks/>
            </p:cNvSpPr>
            <p:nvPr/>
          </p:nvSpPr>
          <p:spPr bwMode="auto">
            <a:xfrm>
              <a:off x="3556"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2" name="Freeform 348"/>
            <p:cNvSpPr>
              <a:spLocks/>
            </p:cNvSpPr>
            <p:nvPr/>
          </p:nvSpPr>
          <p:spPr bwMode="auto">
            <a:xfrm>
              <a:off x="3588"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3" name="Freeform 349"/>
            <p:cNvSpPr>
              <a:spLocks/>
            </p:cNvSpPr>
            <p:nvPr/>
          </p:nvSpPr>
          <p:spPr bwMode="auto">
            <a:xfrm>
              <a:off x="362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4" name="Freeform 350"/>
            <p:cNvSpPr>
              <a:spLocks/>
            </p:cNvSpPr>
            <p:nvPr/>
          </p:nvSpPr>
          <p:spPr bwMode="auto">
            <a:xfrm>
              <a:off x="365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5" name="Freeform 351"/>
            <p:cNvSpPr>
              <a:spLocks/>
            </p:cNvSpPr>
            <p:nvPr/>
          </p:nvSpPr>
          <p:spPr bwMode="auto">
            <a:xfrm>
              <a:off x="3684"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6" name="Freeform 352"/>
            <p:cNvSpPr>
              <a:spLocks/>
            </p:cNvSpPr>
            <p:nvPr/>
          </p:nvSpPr>
          <p:spPr bwMode="auto">
            <a:xfrm>
              <a:off x="3716"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7" name="Freeform 353"/>
            <p:cNvSpPr>
              <a:spLocks/>
            </p:cNvSpPr>
            <p:nvPr/>
          </p:nvSpPr>
          <p:spPr bwMode="auto">
            <a:xfrm>
              <a:off x="3748"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8" name="Freeform 354"/>
            <p:cNvSpPr>
              <a:spLocks/>
            </p:cNvSpPr>
            <p:nvPr/>
          </p:nvSpPr>
          <p:spPr bwMode="auto">
            <a:xfrm>
              <a:off x="3780"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39" name="Freeform 355"/>
            <p:cNvSpPr>
              <a:spLocks/>
            </p:cNvSpPr>
            <p:nvPr/>
          </p:nvSpPr>
          <p:spPr bwMode="auto">
            <a:xfrm>
              <a:off x="3812"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0" name="Freeform 356"/>
            <p:cNvSpPr>
              <a:spLocks/>
            </p:cNvSpPr>
            <p:nvPr/>
          </p:nvSpPr>
          <p:spPr bwMode="auto">
            <a:xfrm>
              <a:off x="3844" y="2375"/>
              <a:ext cx="9"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1" name="Freeform 357"/>
            <p:cNvSpPr>
              <a:spLocks/>
            </p:cNvSpPr>
            <p:nvPr/>
          </p:nvSpPr>
          <p:spPr bwMode="auto">
            <a:xfrm>
              <a:off x="387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2" name="Freeform 358"/>
            <p:cNvSpPr>
              <a:spLocks/>
            </p:cNvSpPr>
            <p:nvPr/>
          </p:nvSpPr>
          <p:spPr bwMode="auto">
            <a:xfrm>
              <a:off x="390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3" name="Freeform 359"/>
            <p:cNvSpPr>
              <a:spLocks/>
            </p:cNvSpPr>
            <p:nvPr/>
          </p:nvSpPr>
          <p:spPr bwMode="auto">
            <a:xfrm>
              <a:off x="393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4" name="Freeform 360"/>
            <p:cNvSpPr>
              <a:spLocks/>
            </p:cNvSpPr>
            <p:nvPr/>
          </p:nvSpPr>
          <p:spPr bwMode="auto">
            <a:xfrm>
              <a:off x="397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5" name="Freeform 361"/>
            <p:cNvSpPr>
              <a:spLocks/>
            </p:cNvSpPr>
            <p:nvPr/>
          </p:nvSpPr>
          <p:spPr bwMode="auto">
            <a:xfrm>
              <a:off x="400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6" name="Freeform 362"/>
            <p:cNvSpPr>
              <a:spLocks/>
            </p:cNvSpPr>
            <p:nvPr/>
          </p:nvSpPr>
          <p:spPr bwMode="auto">
            <a:xfrm>
              <a:off x="403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7" name="Freeform 363"/>
            <p:cNvSpPr>
              <a:spLocks/>
            </p:cNvSpPr>
            <p:nvPr/>
          </p:nvSpPr>
          <p:spPr bwMode="auto">
            <a:xfrm>
              <a:off x="406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8" name="Freeform 364"/>
            <p:cNvSpPr>
              <a:spLocks/>
            </p:cNvSpPr>
            <p:nvPr/>
          </p:nvSpPr>
          <p:spPr bwMode="auto">
            <a:xfrm>
              <a:off x="409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49" name="Freeform 365"/>
            <p:cNvSpPr>
              <a:spLocks/>
            </p:cNvSpPr>
            <p:nvPr/>
          </p:nvSpPr>
          <p:spPr bwMode="auto">
            <a:xfrm>
              <a:off x="413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0" name="Freeform 366"/>
            <p:cNvSpPr>
              <a:spLocks/>
            </p:cNvSpPr>
            <p:nvPr/>
          </p:nvSpPr>
          <p:spPr bwMode="auto">
            <a:xfrm>
              <a:off x="416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1" name="Freeform 367"/>
            <p:cNvSpPr>
              <a:spLocks/>
            </p:cNvSpPr>
            <p:nvPr/>
          </p:nvSpPr>
          <p:spPr bwMode="auto">
            <a:xfrm>
              <a:off x="419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2" name="Freeform 368"/>
            <p:cNvSpPr>
              <a:spLocks/>
            </p:cNvSpPr>
            <p:nvPr/>
          </p:nvSpPr>
          <p:spPr bwMode="auto">
            <a:xfrm>
              <a:off x="422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3" name="Freeform 369"/>
            <p:cNvSpPr>
              <a:spLocks/>
            </p:cNvSpPr>
            <p:nvPr/>
          </p:nvSpPr>
          <p:spPr bwMode="auto">
            <a:xfrm>
              <a:off x="4259"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4" name="Freeform 370"/>
            <p:cNvSpPr>
              <a:spLocks/>
            </p:cNvSpPr>
            <p:nvPr/>
          </p:nvSpPr>
          <p:spPr bwMode="auto">
            <a:xfrm>
              <a:off x="4291"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5" name="Freeform 371"/>
            <p:cNvSpPr>
              <a:spLocks/>
            </p:cNvSpPr>
            <p:nvPr/>
          </p:nvSpPr>
          <p:spPr bwMode="auto">
            <a:xfrm>
              <a:off x="4323"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6" name="Freeform 372"/>
            <p:cNvSpPr>
              <a:spLocks/>
            </p:cNvSpPr>
            <p:nvPr/>
          </p:nvSpPr>
          <p:spPr bwMode="auto">
            <a:xfrm>
              <a:off x="4355"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7" name="Freeform 373"/>
            <p:cNvSpPr>
              <a:spLocks/>
            </p:cNvSpPr>
            <p:nvPr/>
          </p:nvSpPr>
          <p:spPr bwMode="auto">
            <a:xfrm>
              <a:off x="4387" y="237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8" name="Freeform 374"/>
            <p:cNvSpPr>
              <a:spLocks/>
            </p:cNvSpPr>
            <p:nvPr/>
          </p:nvSpPr>
          <p:spPr bwMode="auto">
            <a:xfrm>
              <a:off x="147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59" name="Freeform 375"/>
            <p:cNvSpPr>
              <a:spLocks/>
            </p:cNvSpPr>
            <p:nvPr/>
          </p:nvSpPr>
          <p:spPr bwMode="auto">
            <a:xfrm>
              <a:off x="150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0" name="Freeform 376"/>
            <p:cNvSpPr>
              <a:spLocks/>
            </p:cNvSpPr>
            <p:nvPr/>
          </p:nvSpPr>
          <p:spPr bwMode="auto">
            <a:xfrm>
              <a:off x="153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1" name="Freeform 377"/>
            <p:cNvSpPr>
              <a:spLocks/>
            </p:cNvSpPr>
            <p:nvPr/>
          </p:nvSpPr>
          <p:spPr bwMode="auto">
            <a:xfrm>
              <a:off x="156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2" name="Freeform 378"/>
            <p:cNvSpPr>
              <a:spLocks/>
            </p:cNvSpPr>
            <p:nvPr/>
          </p:nvSpPr>
          <p:spPr bwMode="auto">
            <a:xfrm>
              <a:off x="159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3" name="Freeform 379"/>
            <p:cNvSpPr>
              <a:spLocks/>
            </p:cNvSpPr>
            <p:nvPr/>
          </p:nvSpPr>
          <p:spPr bwMode="auto">
            <a:xfrm>
              <a:off x="163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4" name="Freeform 380"/>
            <p:cNvSpPr>
              <a:spLocks/>
            </p:cNvSpPr>
            <p:nvPr/>
          </p:nvSpPr>
          <p:spPr bwMode="auto">
            <a:xfrm>
              <a:off x="166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5" name="Freeform 381"/>
            <p:cNvSpPr>
              <a:spLocks/>
            </p:cNvSpPr>
            <p:nvPr/>
          </p:nvSpPr>
          <p:spPr bwMode="auto">
            <a:xfrm>
              <a:off x="169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6" name="Freeform 382"/>
            <p:cNvSpPr>
              <a:spLocks/>
            </p:cNvSpPr>
            <p:nvPr/>
          </p:nvSpPr>
          <p:spPr bwMode="auto">
            <a:xfrm>
              <a:off x="172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7" name="Freeform 383"/>
            <p:cNvSpPr>
              <a:spLocks/>
            </p:cNvSpPr>
            <p:nvPr/>
          </p:nvSpPr>
          <p:spPr bwMode="auto">
            <a:xfrm>
              <a:off x="175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8" name="Freeform 384"/>
            <p:cNvSpPr>
              <a:spLocks/>
            </p:cNvSpPr>
            <p:nvPr/>
          </p:nvSpPr>
          <p:spPr bwMode="auto">
            <a:xfrm>
              <a:off x="179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69" name="Freeform 385"/>
            <p:cNvSpPr>
              <a:spLocks/>
            </p:cNvSpPr>
            <p:nvPr/>
          </p:nvSpPr>
          <p:spPr bwMode="auto">
            <a:xfrm>
              <a:off x="182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0" name="Freeform 386"/>
            <p:cNvSpPr>
              <a:spLocks/>
            </p:cNvSpPr>
            <p:nvPr/>
          </p:nvSpPr>
          <p:spPr bwMode="auto">
            <a:xfrm>
              <a:off x="1854"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1" name="Freeform 387"/>
            <p:cNvSpPr>
              <a:spLocks/>
            </p:cNvSpPr>
            <p:nvPr/>
          </p:nvSpPr>
          <p:spPr bwMode="auto">
            <a:xfrm>
              <a:off x="188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2" name="Freeform 388"/>
            <p:cNvSpPr>
              <a:spLocks/>
            </p:cNvSpPr>
            <p:nvPr/>
          </p:nvSpPr>
          <p:spPr bwMode="auto">
            <a:xfrm>
              <a:off x="1918"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3" name="Freeform 389"/>
            <p:cNvSpPr>
              <a:spLocks/>
            </p:cNvSpPr>
            <p:nvPr/>
          </p:nvSpPr>
          <p:spPr bwMode="auto">
            <a:xfrm>
              <a:off x="1950"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4" name="Freeform 390"/>
            <p:cNvSpPr>
              <a:spLocks/>
            </p:cNvSpPr>
            <p:nvPr/>
          </p:nvSpPr>
          <p:spPr bwMode="auto">
            <a:xfrm>
              <a:off x="198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5" name="Freeform 391"/>
            <p:cNvSpPr>
              <a:spLocks/>
            </p:cNvSpPr>
            <p:nvPr/>
          </p:nvSpPr>
          <p:spPr bwMode="auto">
            <a:xfrm>
              <a:off x="2014"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6" name="Freeform 392"/>
            <p:cNvSpPr>
              <a:spLocks/>
            </p:cNvSpPr>
            <p:nvPr/>
          </p:nvSpPr>
          <p:spPr bwMode="auto">
            <a:xfrm>
              <a:off x="204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7" name="Freeform 393"/>
            <p:cNvSpPr>
              <a:spLocks/>
            </p:cNvSpPr>
            <p:nvPr/>
          </p:nvSpPr>
          <p:spPr bwMode="auto">
            <a:xfrm>
              <a:off x="2078"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8" name="Freeform 394"/>
            <p:cNvSpPr>
              <a:spLocks/>
            </p:cNvSpPr>
            <p:nvPr/>
          </p:nvSpPr>
          <p:spPr bwMode="auto">
            <a:xfrm>
              <a:off x="2110"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79" name="Freeform 395"/>
            <p:cNvSpPr>
              <a:spLocks/>
            </p:cNvSpPr>
            <p:nvPr/>
          </p:nvSpPr>
          <p:spPr bwMode="auto">
            <a:xfrm>
              <a:off x="214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0" name="Freeform 396"/>
            <p:cNvSpPr>
              <a:spLocks/>
            </p:cNvSpPr>
            <p:nvPr/>
          </p:nvSpPr>
          <p:spPr bwMode="auto">
            <a:xfrm>
              <a:off x="2174"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1" name="Freeform 397"/>
            <p:cNvSpPr>
              <a:spLocks/>
            </p:cNvSpPr>
            <p:nvPr/>
          </p:nvSpPr>
          <p:spPr bwMode="auto">
            <a:xfrm>
              <a:off x="220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2" name="Freeform 398"/>
            <p:cNvSpPr>
              <a:spLocks/>
            </p:cNvSpPr>
            <p:nvPr/>
          </p:nvSpPr>
          <p:spPr bwMode="auto">
            <a:xfrm>
              <a:off x="2238"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3" name="Freeform 399"/>
            <p:cNvSpPr>
              <a:spLocks/>
            </p:cNvSpPr>
            <p:nvPr/>
          </p:nvSpPr>
          <p:spPr bwMode="auto">
            <a:xfrm>
              <a:off x="2270"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4" name="Freeform 400"/>
            <p:cNvSpPr>
              <a:spLocks/>
            </p:cNvSpPr>
            <p:nvPr/>
          </p:nvSpPr>
          <p:spPr bwMode="auto">
            <a:xfrm>
              <a:off x="230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5" name="Freeform 401"/>
            <p:cNvSpPr>
              <a:spLocks/>
            </p:cNvSpPr>
            <p:nvPr/>
          </p:nvSpPr>
          <p:spPr bwMode="auto">
            <a:xfrm>
              <a:off x="2334"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6" name="Freeform 402"/>
            <p:cNvSpPr>
              <a:spLocks/>
            </p:cNvSpPr>
            <p:nvPr/>
          </p:nvSpPr>
          <p:spPr bwMode="auto">
            <a:xfrm>
              <a:off x="236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7" name="Freeform 403"/>
            <p:cNvSpPr>
              <a:spLocks/>
            </p:cNvSpPr>
            <p:nvPr/>
          </p:nvSpPr>
          <p:spPr bwMode="auto">
            <a:xfrm>
              <a:off x="2398"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88" name="Freeform 404"/>
            <p:cNvSpPr>
              <a:spLocks/>
            </p:cNvSpPr>
            <p:nvPr/>
          </p:nvSpPr>
          <p:spPr bwMode="auto">
            <a:xfrm>
              <a:off x="2430"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grpSp>
      <p:grpSp>
        <p:nvGrpSpPr>
          <p:cNvPr id="42590" name="Group 606"/>
          <p:cNvGrpSpPr>
            <a:grpSpLocks/>
          </p:cNvGrpSpPr>
          <p:nvPr/>
        </p:nvGrpSpPr>
        <p:grpSpPr bwMode="auto">
          <a:xfrm>
            <a:off x="3884617" y="2230438"/>
            <a:ext cx="4657725" cy="1028700"/>
            <a:chOff x="1487" y="1405"/>
            <a:chExt cx="2934" cy="648"/>
          </a:xfrm>
        </p:grpSpPr>
        <p:sp>
          <p:nvSpPr>
            <p:cNvPr id="42390" name="Freeform 406"/>
            <p:cNvSpPr>
              <a:spLocks/>
            </p:cNvSpPr>
            <p:nvPr/>
          </p:nvSpPr>
          <p:spPr bwMode="auto">
            <a:xfrm>
              <a:off x="246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1" name="Freeform 407"/>
            <p:cNvSpPr>
              <a:spLocks/>
            </p:cNvSpPr>
            <p:nvPr/>
          </p:nvSpPr>
          <p:spPr bwMode="auto">
            <a:xfrm>
              <a:off x="249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2" name="Freeform 408"/>
            <p:cNvSpPr>
              <a:spLocks/>
            </p:cNvSpPr>
            <p:nvPr/>
          </p:nvSpPr>
          <p:spPr bwMode="auto">
            <a:xfrm>
              <a:off x="252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3" name="Freeform 409"/>
            <p:cNvSpPr>
              <a:spLocks/>
            </p:cNvSpPr>
            <p:nvPr/>
          </p:nvSpPr>
          <p:spPr bwMode="auto">
            <a:xfrm>
              <a:off x="255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4" name="Freeform 410"/>
            <p:cNvSpPr>
              <a:spLocks/>
            </p:cNvSpPr>
            <p:nvPr/>
          </p:nvSpPr>
          <p:spPr bwMode="auto">
            <a:xfrm>
              <a:off x="258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5" name="Freeform 411"/>
            <p:cNvSpPr>
              <a:spLocks/>
            </p:cNvSpPr>
            <p:nvPr/>
          </p:nvSpPr>
          <p:spPr bwMode="auto">
            <a:xfrm>
              <a:off x="262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6" name="Freeform 412"/>
            <p:cNvSpPr>
              <a:spLocks/>
            </p:cNvSpPr>
            <p:nvPr/>
          </p:nvSpPr>
          <p:spPr bwMode="auto">
            <a:xfrm>
              <a:off x="265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7" name="Freeform 413"/>
            <p:cNvSpPr>
              <a:spLocks/>
            </p:cNvSpPr>
            <p:nvPr/>
          </p:nvSpPr>
          <p:spPr bwMode="auto">
            <a:xfrm>
              <a:off x="268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8" name="Freeform 414"/>
            <p:cNvSpPr>
              <a:spLocks/>
            </p:cNvSpPr>
            <p:nvPr/>
          </p:nvSpPr>
          <p:spPr bwMode="auto">
            <a:xfrm>
              <a:off x="271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399" name="Freeform 415"/>
            <p:cNvSpPr>
              <a:spLocks/>
            </p:cNvSpPr>
            <p:nvPr/>
          </p:nvSpPr>
          <p:spPr bwMode="auto">
            <a:xfrm>
              <a:off x="274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0" name="Freeform 416"/>
            <p:cNvSpPr>
              <a:spLocks/>
            </p:cNvSpPr>
            <p:nvPr/>
          </p:nvSpPr>
          <p:spPr bwMode="auto">
            <a:xfrm>
              <a:off x="278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1" name="Freeform 417"/>
            <p:cNvSpPr>
              <a:spLocks/>
            </p:cNvSpPr>
            <p:nvPr/>
          </p:nvSpPr>
          <p:spPr bwMode="auto">
            <a:xfrm>
              <a:off x="281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2" name="Freeform 418"/>
            <p:cNvSpPr>
              <a:spLocks/>
            </p:cNvSpPr>
            <p:nvPr/>
          </p:nvSpPr>
          <p:spPr bwMode="auto">
            <a:xfrm>
              <a:off x="284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3" name="Freeform 419"/>
            <p:cNvSpPr>
              <a:spLocks/>
            </p:cNvSpPr>
            <p:nvPr/>
          </p:nvSpPr>
          <p:spPr bwMode="auto">
            <a:xfrm>
              <a:off x="287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4" name="Freeform 420"/>
            <p:cNvSpPr>
              <a:spLocks/>
            </p:cNvSpPr>
            <p:nvPr/>
          </p:nvSpPr>
          <p:spPr bwMode="auto">
            <a:xfrm>
              <a:off x="290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5" name="Freeform 421"/>
            <p:cNvSpPr>
              <a:spLocks/>
            </p:cNvSpPr>
            <p:nvPr/>
          </p:nvSpPr>
          <p:spPr bwMode="auto">
            <a:xfrm>
              <a:off x="294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6" name="Freeform 422"/>
            <p:cNvSpPr>
              <a:spLocks/>
            </p:cNvSpPr>
            <p:nvPr/>
          </p:nvSpPr>
          <p:spPr bwMode="auto">
            <a:xfrm>
              <a:off x="297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7" name="Freeform 423"/>
            <p:cNvSpPr>
              <a:spLocks/>
            </p:cNvSpPr>
            <p:nvPr/>
          </p:nvSpPr>
          <p:spPr bwMode="auto">
            <a:xfrm>
              <a:off x="300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8" name="Freeform 424"/>
            <p:cNvSpPr>
              <a:spLocks/>
            </p:cNvSpPr>
            <p:nvPr/>
          </p:nvSpPr>
          <p:spPr bwMode="auto">
            <a:xfrm>
              <a:off x="303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09" name="Freeform 425"/>
            <p:cNvSpPr>
              <a:spLocks/>
            </p:cNvSpPr>
            <p:nvPr/>
          </p:nvSpPr>
          <p:spPr bwMode="auto">
            <a:xfrm>
              <a:off x="306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0" name="Freeform 426"/>
            <p:cNvSpPr>
              <a:spLocks/>
            </p:cNvSpPr>
            <p:nvPr/>
          </p:nvSpPr>
          <p:spPr bwMode="auto">
            <a:xfrm>
              <a:off x="310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1" name="Freeform 427"/>
            <p:cNvSpPr>
              <a:spLocks/>
            </p:cNvSpPr>
            <p:nvPr/>
          </p:nvSpPr>
          <p:spPr bwMode="auto">
            <a:xfrm>
              <a:off x="313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2" name="Freeform 428"/>
            <p:cNvSpPr>
              <a:spLocks/>
            </p:cNvSpPr>
            <p:nvPr/>
          </p:nvSpPr>
          <p:spPr bwMode="auto">
            <a:xfrm>
              <a:off x="3165" y="2052"/>
              <a:ext cx="9"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3" name="Freeform 429"/>
            <p:cNvSpPr>
              <a:spLocks/>
            </p:cNvSpPr>
            <p:nvPr/>
          </p:nvSpPr>
          <p:spPr bwMode="auto">
            <a:xfrm>
              <a:off x="319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4" name="Freeform 430"/>
            <p:cNvSpPr>
              <a:spLocks/>
            </p:cNvSpPr>
            <p:nvPr/>
          </p:nvSpPr>
          <p:spPr bwMode="auto">
            <a:xfrm>
              <a:off x="3228"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5" name="Freeform 431"/>
            <p:cNvSpPr>
              <a:spLocks/>
            </p:cNvSpPr>
            <p:nvPr/>
          </p:nvSpPr>
          <p:spPr bwMode="auto">
            <a:xfrm>
              <a:off x="3260"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6" name="Freeform 432"/>
            <p:cNvSpPr>
              <a:spLocks/>
            </p:cNvSpPr>
            <p:nvPr/>
          </p:nvSpPr>
          <p:spPr bwMode="auto">
            <a:xfrm>
              <a:off x="329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7" name="Freeform 433"/>
            <p:cNvSpPr>
              <a:spLocks/>
            </p:cNvSpPr>
            <p:nvPr/>
          </p:nvSpPr>
          <p:spPr bwMode="auto">
            <a:xfrm>
              <a:off x="3324"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8" name="Freeform 434"/>
            <p:cNvSpPr>
              <a:spLocks/>
            </p:cNvSpPr>
            <p:nvPr/>
          </p:nvSpPr>
          <p:spPr bwMode="auto">
            <a:xfrm>
              <a:off x="335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19" name="Freeform 435"/>
            <p:cNvSpPr>
              <a:spLocks/>
            </p:cNvSpPr>
            <p:nvPr/>
          </p:nvSpPr>
          <p:spPr bwMode="auto">
            <a:xfrm>
              <a:off x="3388"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0" name="Freeform 436"/>
            <p:cNvSpPr>
              <a:spLocks/>
            </p:cNvSpPr>
            <p:nvPr/>
          </p:nvSpPr>
          <p:spPr bwMode="auto">
            <a:xfrm>
              <a:off x="3420"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1" name="Freeform 437"/>
            <p:cNvSpPr>
              <a:spLocks/>
            </p:cNvSpPr>
            <p:nvPr/>
          </p:nvSpPr>
          <p:spPr bwMode="auto">
            <a:xfrm>
              <a:off x="345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2" name="Freeform 438"/>
            <p:cNvSpPr>
              <a:spLocks/>
            </p:cNvSpPr>
            <p:nvPr/>
          </p:nvSpPr>
          <p:spPr bwMode="auto">
            <a:xfrm>
              <a:off x="3484"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3" name="Freeform 439"/>
            <p:cNvSpPr>
              <a:spLocks/>
            </p:cNvSpPr>
            <p:nvPr/>
          </p:nvSpPr>
          <p:spPr bwMode="auto">
            <a:xfrm>
              <a:off x="351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4" name="Freeform 440"/>
            <p:cNvSpPr>
              <a:spLocks/>
            </p:cNvSpPr>
            <p:nvPr/>
          </p:nvSpPr>
          <p:spPr bwMode="auto">
            <a:xfrm>
              <a:off x="3548"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5" name="Freeform 441"/>
            <p:cNvSpPr>
              <a:spLocks/>
            </p:cNvSpPr>
            <p:nvPr/>
          </p:nvSpPr>
          <p:spPr bwMode="auto">
            <a:xfrm>
              <a:off x="3580"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6" name="Freeform 442"/>
            <p:cNvSpPr>
              <a:spLocks/>
            </p:cNvSpPr>
            <p:nvPr/>
          </p:nvSpPr>
          <p:spPr bwMode="auto">
            <a:xfrm>
              <a:off x="361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7" name="Freeform 443"/>
            <p:cNvSpPr>
              <a:spLocks/>
            </p:cNvSpPr>
            <p:nvPr/>
          </p:nvSpPr>
          <p:spPr bwMode="auto">
            <a:xfrm>
              <a:off x="3644"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8" name="Freeform 444"/>
            <p:cNvSpPr>
              <a:spLocks/>
            </p:cNvSpPr>
            <p:nvPr/>
          </p:nvSpPr>
          <p:spPr bwMode="auto">
            <a:xfrm>
              <a:off x="367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29" name="Freeform 445"/>
            <p:cNvSpPr>
              <a:spLocks/>
            </p:cNvSpPr>
            <p:nvPr/>
          </p:nvSpPr>
          <p:spPr bwMode="auto">
            <a:xfrm>
              <a:off x="3708"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0" name="Freeform 446"/>
            <p:cNvSpPr>
              <a:spLocks/>
            </p:cNvSpPr>
            <p:nvPr/>
          </p:nvSpPr>
          <p:spPr bwMode="auto">
            <a:xfrm>
              <a:off x="3740"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1" name="Freeform 447"/>
            <p:cNvSpPr>
              <a:spLocks/>
            </p:cNvSpPr>
            <p:nvPr/>
          </p:nvSpPr>
          <p:spPr bwMode="auto">
            <a:xfrm>
              <a:off x="3772"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2" name="Freeform 448"/>
            <p:cNvSpPr>
              <a:spLocks/>
            </p:cNvSpPr>
            <p:nvPr/>
          </p:nvSpPr>
          <p:spPr bwMode="auto">
            <a:xfrm>
              <a:off x="3804"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3" name="Freeform 449"/>
            <p:cNvSpPr>
              <a:spLocks/>
            </p:cNvSpPr>
            <p:nvPr/>
          </p:nvSpPr>
          <p:spPr bwMode="auto">
            <a:xfrm>
              <a:off x="3836"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4" name="Freeform 450"/>
            <p:cNvSpPr>
              <a:spLocks/>
            </p:cNvSpPr>
            <p:nvPr/>
          </p:nvSpPr>
          <p:spPr bwMode="auto">
            <a:xfrm>
              <a:off x="386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5" name="Freeform 451"/>
            <p:cNvSpPr>
              <a:spLocks/>
            </p:cNvSpPr>
            <p:nvPr/>
          </p:nvSpPr>
          <p:spPr bwMode="auto">
            <a:xfrm>
              <a:off x="389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6" name="Freeform 452"/>
            <p:cNvSpPr>
              <a:spLocks/>
            </p:cNvSpPr>
            <p:nvPr/>
          </p:nvSpPr>
          <p:spPr bwMode="auto">
            <a:xfrm>
              <a:off x="393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7" name="Freeform 453"/>
            <p:cNvSpPr>
              <a:spLocks/>
            </p:cNvSpPr>
            <p:nvPr/>
          </p:nvSpPr>
          <p:spPr bwMode="auto">
            <a:xfrm>
              <a:off x="396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8" name="Freeform 454"/>
            <p:cNvSpPr>
              <a:spLocks/>
            </p:cNvSpPr>
            <p:nvPr/>
          </p:nvSpPr>
          <p:spPr bwMode="auto">
            <a:xfrm>
              <a:off x="399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39" name="Freeform 455"/>
            <p:cNvSpPr>
              <a:spLocks/>
            </p:cNvSpPr>
            <p:nvPr/>
          </p:nvSpPr>
          <p:spPr bwMode="auto">
            <a:xfrm>
              <a:off x="402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0" name="Freeform 456"/>
            <p:cNvSpPr>
              <a:spLocks/>
            </p:cNvSpPr>
            <p:nvPr/>
          </p:nvSpPr>
          <p:spPr bwMode="auto">
            <a:xfrm>
              <a:off x="405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1" name="Freeform 457"/>
            <p:cNvSpPr>
              <a:spLocks/>
            </p:cNvSpPr>
            <p:nvPr/>
          </p:nvSpPr>
          <p:spPr bwMode="auto">
            <a:xfrm>
              <a:off x="409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2" name="Freeform 458"/>
            <p:cNvSpPr>
              <a:spLocks/>
            </p:cNvSpPr>
            <p:nvPr/>
          </p:nvSpPr>
          <p:spPr bwMode="auto">
            <a:xfrm>
              <a:off x="412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3" name="Freeform 459"/>
            <p:cNvSpPr>
              <a:spLocks/>
            </p:cNvSpPr>
            <p:nvPr/>
          </p:nvSpPr>
          <p:spPr bwMode="auto">
            <a:xfrm>
              <a:off x="415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4" name="Freeform 460"/>
            <p:cNvSpPr>
              <a:spLocks/>
            </p:cNvSpPr>
            <p:nvPr/>
          </p:nvSpPr>
          <p:spPr bwMode="auto">
            <a:xfrm>
              <a:off x="418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5" name="Freeform 461"/>
            <p:cNvSpPr>
              <a:spLocks/>
            </p:cNvSpPr>
            <p:nvPr/>
          </p:nvSpPr>
          <p:spPr bwMode="auto">
            <a:xfrm>
              <a:off x="421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6" name="Freeform 462"/>
            <p:cNvSpPr>
              <a:spLocks/>
            </p:cNvSpPr>
            <p:nvPr/>
          </p:nvSpPr>
          <p:spPr bwMode="auto">
            <a:xfrm>
              <a:off x="425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7" name="Freeform 463"/>
            <p:cNvSpPr>
              <a:spLocks/>
            </p:cNvSpPr>
            <p:nvPr/>
          </p:nvSpPr>
          <p:spPr bwMode="auto">
            <a:xfrm>
              <a:off x="4283"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8" name="Freeform 464"/>
            <p:cNvSpPr>
              <a:spLocks/>
            </p:cNvSpPr>
            <p:nvPr/>
          </p:nvSpPr>
          <p:spPr bwMode="auto">
            <a:xfrm>
              <a:off x="4315"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49" name="Freeform 465"/>
            <p:cNvSpPr>
              <a:spLocks/>
            </p:cNvSpPr>
            <p:nvPr/>
          </p:nvSpPr>
          <p:spPr bwMode="auto">
            <a:xfrm>
              <a:off x="4347"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0" name="Freeform 466"/>
            <p:cNvSpPr>
              <a:spLocks/>
            </p:cNvSpPr>
            <p:nvPr/>
          </p:nvSpPr>
          <p:spPr bwMode="auto">
            <a:xfrm>
              <a:off x="4379"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1" name="Freeform 467"/>
            <p:cNvSpPr>
              <a:spLocks/>
            </p:cNvSpPr>
            <p:nvPr/>
          </p:nvSpPr>
          <p:spPr bwMode="auto">
            <a:xfrm>
              <a:off x="4411" y="2052"/>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2" name="Freeform 468"/>
            <p:cNvSpPr>
              <a:spLocks/>
            </p:cNvSpPr>
            <p:nvPr/>
          </p:nvSpPr>
          <p:spPr bwMode="auto">
            <a:xfrm>
              <a:off x="149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3" name="Freeform 469"/>
            <p:cNvSpPr>
              <a:spLocks/>
            </p:cNvSpPr>
            <p:nvPr/>
          </p:nvSpPr>
          <p:spPr bwMode="auto">
            <a:xfrm>
              <a:off x="152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4" name="Freeform 470"/>
            <p:cNvSpPr>
              <a:spLocks/>
            </p:cNvSpPr>
            <p:nvPr/>
          </p:nvSpPr>
          <p:spPr bwMode="auto">
            <a:xfrm>
              <a:off x="155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5" name="Freeform 471"/>
            <p:cNvSpPr>
              <a:spLocks/>
            </p:cNvSpPr>
            <p:nvPr/>
          </p:nvSpPr>
          <p:spPr bwMode="auto">
            <a:xfrm>
              <a:off x="159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6" name="Freeform 472"/>
            <p:cNvSpPr>
              <a:spLocks/>
            </p:cNvSpPr>
            <p:nvPr/>
          </p:nvSpPr>
          <p:spPr bwMode="auto">
            <a:xfrm>
              <a:off x="162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7" name="Freeform 473"/>
            <p:cNvSpPr>
              <a:spLocks/>
            </p:cNvSpPr>
            <p:nvPr/>
          </p:nvSpPr>
          <p:spPr bwMode="auto">
            <a:xfrm>
              <a:off x="165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8" name="Freeform 474"/>
            <p:cNvSpPr>
              <a:spLocks/>
            </p:cNvSpPr>
            <p:nvPr/>
          </p:nvSpPr>
          <p:spPr bwMode="auto">
            <a:xfrm>
              <a:off x="168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59" name="Freeform 475"/>
            <p:cNvSpPr>
              <a:spLocks/>
            </p:cNvSpPr>
            <p:nvPr/>
          </p:nvSpPr>
          <p:spPr bwMode="auto">
            <a:xfrm>
              <a:off x="171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0" name="Freeform 476"/>
            <p:cNvSpPr>
              <a:spLocks/>
            </p:cNvSpPr>
            <p:nvPr/>
          </p:nvSpPr>
          <p:spPr bwMode="auto">
            <a:xfrm>
              <a:off x="175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1" name="Freeform 477"/>
            <p:cNvSpPr>
              <a:spLocks/>
            </p:cNvSpPr>
            <p:nvPr/>
          </p:nvSpPr>
          <p:spPr bwMode="auto">
            <a:xfrm>
              <a:off x="178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2" name="Freeform 478"/>
            <p:cNvSpPr>
              <a:spLocks/>
            </p:cNvSpPr>
            <p:nvPr/>
          </p:nvSpPr>
          <p:spPr bwMode="auto">
            <a:xfrm>
              <a:off x="181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3" name="Freeform 479"/>
            <p:cNvSpPr>
              <a:spLocks/>
            </p:cNvSpPr>
            <p:nvPr/>
          </p:nvSpPr>
          <p:spPr bwMode="auto">
            <a:xfrm>
              <a:off x="1846"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4" name="Freeform 480"/>
            <p:cNvSpPr>
              <a:spLocks/>
            </p:cNvSpPr>
            <p:nvPr/>
          </p:nvSpPr>
          <p:spPr bwMode="auto">
            <a:xfrm>
              <a:off x="187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5" name="Freeform 481"/>
            <p:cNvSpPr>
              <a:spLocks/>
            </p:cNvSpPr>
            <p:nvPr/>
          </p:nvSpPr>
          <p:spPr bwMode="auto">
            <a:xfrm>
              <a:off x="1910"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6" name="Freeform 482"/>
            <p:cNvSpPr>
              <a:spLocks/>
            </p:cNvSpPr>
            <p:nvPr/>
          </p:nvSpPr>
          <p:spPr bwMode="auto">
            <a:xfrm>
              <a:off x="1942"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7" name="Freeform 483"/>
            <p:cNvSpPr>
              <a:spLocks/>
            </p:cNvSpPr>
            <p:nvPr/>
          </p:nvSpPr>
          <p:spPr bwMode="auto">
            <a:xfrm>
              <a:off x="197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8" name="Freeform 484"/>
            <p:cNvSpPr>
              <a:spLocks/>
            </p:cNvSpPr>
            <p:nvPr/>
          </p:nvSpPr>
          <p:spPr bwMode="auto">
            <a:xfrm>
              <a:off x="2006"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69" name="Freeform 485"/>
            <p:cNvSpPr>
              <a:spLocks/>
            </p:cNvSpPr>
            <p:nvPr/>
          </p:nvSpPr>
          <p:spPr bwMode="auto">
            <a:xfrm>
              <a:off x="203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0" name="Freeform 486"/>
            <p:cNvSpPr>
              <a:spLocks/>
            </p:cNvSpPr>
            <p:nvPr/>
          </p:nvSpPr>
          <p:spPr bwMode="auto">
            <a:xfrm>
              <a:off x="2070"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1" name="Freeform 487"/>
            <p:cNvSpPr>
              <a:spLocks/>
            </p:cNvSpPr>
            <p:nvPr/>
          </p:nvSpPr>
          <p:spPr bwMode="auto">
            <a:xfrm>
              <a:off x="2102"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2" name="Freeform 488"/>
            <p:cNvSpPr>
              <a:spLocks/>
            </p:cNvSpPr>
            <p:nvPr/>
          </p:nvSpPr>
          <p:spPr bwMode="auto">
            <a:xfrm>
              <a:off x="213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3" name="Freeform 489"/>
            <p:cNvSpPr>
              <a:spLocks/>
            </p:cNvSpPr>
            <p:nvPr/>
          </p:nvSpPr>
          <p:spPr bwMode="auto">
            <a:xfrm>
              <a:off x="2166"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4" name="Freeform 490"/>
            <p:cNvSpPr>
              <a:spLocks/>
            </p:cNvSpPr>
            <p:nvPr/>
          </p:nvSpPr>
          <p:spPr bwMode="auto">
            <a:xfrm>
              <a:off x="219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5" name="Freeform 491"/>
            <p:cNvSpPr>
              <a:spLocks/>
            </p:cNvSpPr>
            <p:nvPr/>
          </p:nvSpPr>
          <p:spPr bwMode="auto">
            <a:xfrm>
              <a:off x="2230"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6" name="Freeform 492"/>
            <p:cNvSpPr>
              <a:spLocks/>
            </p:cNvSpPr>
            <p:nvPr/>
          </p:nvSpPr>
          <p:spPr bwMode="auto">
            <a:xfrm>
              <a:off x="2262"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7" name="Freeform 493"/>
            <p:cNvSpPr>
              <a:spLocks/>
            </p:cNvSpPr>
            <p:nvPr/>
          </p:nvSpPr>
          <p:spPr bwMode="auto">
            <a:xfrm>
              <a:off x="229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8" name="Freeform 494"/>
            <p:cNvSpPr>
              <a:spLocks/>
            </p:cNvSpPr>
            <p:nvPr/>
          </p:nvSpPr>
          <p:spPr bwMode="auto">
            <a:xfrm>
              <a:off x="2326"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79" name="Freeform 495"/>
            <p:cNvSpPr>
              <a:spLocks/>
            </p:cNvSpPr>
            <p:nvPr/>
          </p:nvSpPr>
          <p:spPr bwMode="auto">
            <a:xfrm>
              <a:off x="235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0" name="Freeform 496"/>
            <p:cNvSpPr>
              <a:spLocks/>
            </p:cNvSpPr>
            <p:nvPr/>
          </p:nvSpPr>
          <p:spPr bwMode="auto">
            <a:xfrm>
              <a:off x="2390"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1" name="Freeform 497"/>
            <p:cNvSpPr>
              <a:spLocks/>
            </p:cNvSpPr>
            <p:nvPr/>
          </p:nvSpPr>
          <p:spPr bwMode="auto">
            <a:xfrm>
              <a:off x="2422"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2" name="Freeform 498"/>
            <p:cNvSpPr>
              <a:spLocks/>
            </p:cNvSpPr>
            <p:nvPr/>
          </p:nvSpPr>
          <p:spPr bwMode="auto">
            <a:xfrm>
              <a:off x="245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3" name="Freeform 499"/>
            <p:cNvSpPr>
              <a:spLocks/>
            </p:cNvSpPr>
            <p:nvPr/>
          </p:nvSpPr>
          <p:spPr bwMode="auto">
            <a:xfrm>
              <a:off x="2486" y="1728"/>
              <a:ext cx="9"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4" name="Freeform 500"/>
            <p:cNvSpPr>
              <a:spLocks/>
            </p:cNvSpPr>
            <p:nvPr/>
          </p:nvSpPr>
          <p:spPr bwMode="auto">
            <a:xfrm>
              <a:off x="251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5" name="Freeform 501"/>
            <p:cNvSpPr>
              <a:spLocks/>
            </p:cNvSpPr>
            <p:nvPr/>
          </p:nvSpPr>
          <p:spPr bwMode="auto">
            <a:xfrm>
              <a:off x="254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6" name="Freeform 502"/>
            <p:cNvSpPr>
              <a:spLocks/>
            </p:cNvSpPr>
            <p:nvPr/>
          </p:nvSpPr>
          <p:spPr bwMode="auto">
            <a:xfrm>
              <a:off x="258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7" name="Freeform 503"/>
            <p:cNvSpPr>
              <a:spLocks/>
            </p:cNvSpPr>
            <p:nvPr/>
          </p:nvSpPr>
          <p:spPr bwMode="auto">
            <a:xfrm>
              <a:off x="261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8" name="Freeform 504"/>
            <p:cNvSpPr>
              <a:spLocks/>
            </p:cNvSpPr>
            <p:nvPr/>
          </p:nvSpPr>
          <p:spPr bwMode="auto">
            <a:xfrm>
              <a:off x="264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89" name="Freeform 505"/>
            <p:cNvSpPr>
              <a:spLocks/>
            </p:cNvSpPr>
            <p:nvPr/>
          </p:nvSpPr>
          <p:spPr bwMode="auto">
            <a:xfrm>
              <a:off x="267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0" name="Freeform 506"/>
            <p:cNvSpPr>
              <a:spLocks/>
            </p:cNvSpPr>
            <p:nvPr/>
          </p:nvSpPr>
          <p:spPr bwMode="auto">
            <a:xfrm>
              <a:off x="270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1" name="Freeform 507"/>
            <p:cNvSpPr>
              <a:spLocks/>
            </p:cNvSpPr>
            <p:nvPr/>
          </p:nvSpPr>
          <p:spPr bwMode="auto">
            <a:xfrm>
              <a:off x="274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2" name="Freeform 508"/>
            <p:cNvSpPr>
              <a:spLocks/>
            </p:cNvSpPr>
            <p:nvPr/>
          </p:nvSpPr>
          <p:spPr bwMode="auto">
            <a:xfrm>
              <a:off x="277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3" name="Freeform 509"/>
            <p:cNvSpPr>
              <a:spLocks/>
            </p:cNvSpPr>
            <p:nvPr/>
          </p:nvSpPr>
          <p:spPr bwMode="auto">
            <a:xfrm>
              <a:off x="280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4" name="Freeform 510"/>
            <p:cNvSpPr>
              <a:spLocks/>
            </p:cNvSpPr>
            <p:nvPr/>
          </p:nvSpPr>
          <p:spPr bwMode="auto">
            <a:xfrm>
              <a:off x="283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5" name="Freeform 511"/>
            <p:cNvSpPr>
              <a:spLocks/>
            </p:cNvSpPr>
            <p:nvPr/>
          </p:nvSpPr>
          <p:spPr bwMode="auto">
            <a:xfrm>
              <a:off x="286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6" name="Freeform 512"/>
            <p:cNvSpPr>
              <a:spLocks/>
            </p:cNvSpPr>
            <p:nvPr/>
          </p:nvSpPr>
          <p:spPr bwMode="auto">
            <a:xfrm>
              <a:off x="290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7" name="Freeform 513"/>
            <p:cNvSpPr>
              <a:spLocks/>
            </p:cNvSpPr>
            <p:nvPr/>
          </p:nvSpPr>
          <p:spPr bwMode="auto">
            <a:xfrm>
              <a:off x="293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8" name="Freeform 514"/>
            <p:cNvSpPr>
              <a:spLocks/>
            </p:cNvSpPr>
            <p:nvPr/>
          </p:nvSpPr>
          <p:spPr bwMode="auto">
            <a:xfrm>
              <a:off x="296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499" name="Freeform 515"/>
            <p:cNvSpPr>
              <a:spLocks/>
            </p:cNvSpPr>
            <p:nvPr/>
          </p:nvSpPr>
          <p:spPr bwMode="auto">
            <a:xfrm>
              <a:off x="299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0" name="Freeform 516"/>
            <p:cNvSpPr>
              <a:spLocks/>
            </p:cNvSpPr>
            <p:nvPr/>
          </p:nvSpPr>
          <p:spPr bwMode="auto">
            <a:xfrm>
              <a:off x="302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1" name="Freeform 517"/>
            <p:cNvSpPr>
              <a:spLocks/>
            </p:cNvSpPr>
            <p:nvPr/>
          </p:nvSpPr>
          <p:spPr bwMode="auto">
            <a:xfrm>
              <a:off x="306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2" name="Freeform 518"/>
            <p:cNvSpPr>
              <a:spLocks/>
            </p:cNvSpPr>
            <p:nvPr/>
          </p:nvSpPr>
          <p:spPr bwMode="auto">
            <a:xfrm>
              <a:off x="309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3" name="Freeform 519"/>
            <p:cNvSpPr>
              <a:spLocks/>
            </p:cNvSpPr>
            <p:nvPr/>
          </p:nvSpPr>
          <p:spPr bwMode="auto">
            <a:xfrm>
              <a:off x="312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4" name="Freeform 520"/>
            <p:cNvSpPr>
              <a:spLocks/>
            </p:cNvSpPr>
            <p:nvPr/>
          </p:nvSpPr>
          <p:spPr bwMode="auto">
            <a:xfrm>
              <a:off x="315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5" name="Freeform 521"/>
            <p:cNvSpPr>
              <a:spLocks/>
            </p:cNvSpPr>
            <p:nvPr/>
          </p:nvSpPr>
          <p:spPr bwMode="auto">
            <a:xfrm>
              <a:off x="318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6" name="Freeform 522"/>
            <p:cNvSpPr>
              <a:spLocks/>
            </p:cNvSpPr>
            <p:nvPr/>
          </p:nvSpPr>
          <p:spPr bwMode="auto">
            <a:xfrm>
              <a:off x="3220"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7" name="Freeform 523"/>
            <p:cNvSpPr>
              <a:spLocks/>
            </p:cNvSpPr>
            <p:nvPr/>
          </p:nvSpPr>
          <p:spPr bwMode="auto">
            <a:xfrm>
              <a:off x="3252"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8" name="Freeform 524"/>
            <p:cNvSpPr>
              <a:spLocks/>
            </p:cNvSpPr>
            <p:nvPr/>
          </p:nvSpPr>
          <p:spPr bwMode="auto">
            <a:xfrm>
              <a:off x="328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09" name="Freeform 525"/>
            <p:cNvSpPr>
              <a:spLocks/>
            </p:cNvSpPr>
            <p:nvPr/>
          </p:nvSpPr>
          <p:spPr bwMode="auto">
            <a:xfrm>
              <a:off x="3316"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0" name="Freeform 526"/>
            <p:cNvSpPr>
              <a:spLocks/>
            </p:cNvSpPr>
            <p:nvPr/>
          </p:nvSpPr>
          <p:spPr bwMode="auto">
            <a:xfrm>
              <a:off x="334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1" name="Freeform 527"/>
            <p:cNvSpPr>
              <a:spLocks/>
            </p:cNvSpPr>
            <p:nvPr/>
          </p:nvSpPr>
          <p:spPr bwMode="auto">
            <a:xfrm>
              <a:off x="3380"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2" name="Freeform 528"/>
            <p:cNvSpPr>
              <a:spLocks/>
            </p:cNvSpPr>
            <p:nvPr/>
          </p:nvSpPr>
          <p:spPr bwMode="auto">
            <a:xfrm>
              <a:off x="3412"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3" name="Freeform 529"/>
            <p:cNvSpPr>
              <a:spLocks/>
            </p:cNvSpPr>
            <p:nvPr/>
          </p:nvSpPr>
          <p:spPr bwMode="auto">
            <a:xfrm>
              <a:off x="344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4" name="Freeform 530"/>
            <p:cNvSpPr>
              <a:spLocks/>
            </p:cNvSpPr>
            <p:nvPr/>
          </p:nvSpPr>
          <p:spPr bwMode="auto">
            <a:xfrm>
              <a:off x="3476"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5" name="Freeform 531"/>
            <p:cNvSpPr>
              <a:spLocks/>
            </p:cNvSpPr>
            <p:nvPr/>
          </p:nvSpPr>
          <p:spPr bwMode="auto">
            <a:xfrm>
              <a:off x="350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6" name="Freeform 532"/>
            <p:cNvSpPr>
              <a:spLocks/>
            </p:cNvSpPr>
            <p:nvPr/>
          </p:nvSpPr>
          <p:spPr bwMode="auto">
            <a:xfrm>
              <a:off x="3540"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7" name="Freeform 533"/>
            <p:cNvSpPr>
              <a:spLocks/>
            </p:cNvSpPr>
            <p:nvPr/>
          </p:nvSpPr>
          <p:spPr bwMode="auto">
            <a:xfrm>
              <a:off x="3572"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8" name="Freeform 534"/>
            <p:cNvSpPr>
              <a:spLocks/>
            </p:cNvSpPr>
            <p:nvPr/>
          </p:nvSpPr>
          <p:spPr bwMode="auto">
            <a:xfrm>
              <a:off x="360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19" name="Freeform 535"/>
            <p:cNvSpPr>
              <a:spLocks/>
            </p:cNvSpPr>
            <p:nvPr/>
          </p:nvSpPr>
          <p:spPr bwMode="auto">
            <a:xfrm>
              <a:off x="3636"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0" name="Freeform 536"/>
            <p:cNvSpPr>
              <a:spLocks/>
            </p:cNvSpPr>
            <p:nvPr/>
          </p:nvSpPr>
          <p:spPr bwMode="auto">
            <a:xfrm>
              <a:off x="366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1" name="Freeform 537"/>
            <p:cNvSpPr>
              <a:spLocks/>
            </p:cNvSpPr>
            <p:nvPr/>
          </p:nvSpPr>
          <p:spPr bwMode="auto">
            <a:xfrm>
              <a:off x="3700"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2" name="Freeform 538"/>
            <p:cNvSpPr>
              <a:spLocks/>
            </p:cNvSpPr>
            <p:nvPr/>
          </p:nvSpPr>
          <p:spPr bwMode="auto">
            <a:xfrm>
              <a:off x="3732"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3" name="Freeform 539"/>
            <p:cNvSpPr>
              <a:spLocks/>
            </p:cNvSpPr>
            <p:nvPr/>
          </p:nvSpPr>
          <p:spPr bwMode="auto">
            <a:xfrm>
              <a:off x="3764"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4" name="Freeform 540"/>
            <p:cNvSpPr>
              <a:spLocks/>
            </p:cNvSpPr>
            <p:nvPr/>
          </p:nvSpPr>
          <p:spPr bwMode="auto">
            <a:xfrm>
              <a:off x="3796"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5" name="Freeform 541"/>
            <p:cNvSpPr>
              <a:spLocks/>
            </p:cNvSpPr>
            <p:nvPr/>
          </p:nvSpPr>
          <p:spPr bwMode="auto">
            <a:xfrm>
              <a:off x="3828"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6" name="Freeform 542"/>
            <p:cNvSpPr>
              <a:spLocks/>
            </p:cNvSpPr>
            <p:nvPr/>
          </p:nvSpPr>
          <p:spPr bwMode="auto">
            <a:xfrm>
              <a:off x="385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7" name="Freeform 543"/>
            <p:cNvSpPr>
              <a:spLocks/>
            </p:cNvSpPr>
            <p:nvPr/>
          </p:nvSpPr>
          <p:spPr bwMode="auto">
            <a:xfrm>
              <a:off x="389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8" name="Freeform 544"/>
            <p:cNvSpPr>
              <a:spLocks/>
            </p:cNvSpPr>
            <p:nvPr/>
          </p:nvSpPr>
          <p:spPr bwMode="auto">
            <a:xfrm>
              <a:off x="392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29" name="Freeform 545"/>
            <p:cNvSpPr>
              <a:spLocks/>
            </p:cNvSpPr>
            <p:nvPr/>
          </p:nvSpPr>
          <p:spPr bwMode="auto">
            <a:xfrm>
              <a:off x="395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0" name="Freeform 546"/>
            <p:cNvSpPr>
              <a:spLocks/>
            </p:cNvSpPr>
            <p:nvPr/>
          </p:nvSpPr>
          <p:spPr bwMode="auto">
            <a:xfrm>
              <a:off x="398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1" name="Freeform 547"/>
            <p:cNvSpPr>
              <a:spLocks/>
            </p:cNvSpPr>
            <p:nvPr/>
          </p:nvSpPr>
          <p:spPr bwMode="auto">
            <a:xfrm>
              <a:off x="401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2" name="Freeform 548"/>
            <p:cNvSpPr>
              <a:spLocks/>
            </p:cNvSpPr>
            <p:nvPr/>
          </p:nvSpPr>
          <p:spPr bwMode="auto">
            <a:xfrm>
              <a:off x="405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3" name="Freeform 549"/>
            <p:cNvSpPr>
              <a:spLocks/>
            </p:cNvSpPr>
            <p:nvPr/>
          </p:nvSpPr>
          <p:spPr bwMode="auto">
            <a:xfrm>
              <a:off x="408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4" name="Freeform 550"/>
            <p:cNvSpPr>
              <a:spLocks/>
            </p:cNvSpPr>
            <p:nvPr/>
          </p:nvSpPr>
          <p:spPr bwMode="auto">
            <a:xfrm>
              <a:off x="411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5" name="Freeform 551"/>
            <p:cNvSpPr>
              <a:spLocks/>
            </p:cNvSpPr>
            <p:nvPr/>
          </p:nvSpPr>
          <p:spPr bwMode="auto">
            <a:xfrm>
              <a:off x="414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6" name="Freeform 552"/>
            <p:cNvSpPr>
              <a:spLocks/>
            </p:cNvSpPr>
            <p:nvPr/>
          </p:nvSpPr>
          <p:spPr bwMode="auto">
            <a:xfrm>
              <a:off x="417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7" name="Freeform 553"/>
            <p:cNvSpPr>
              <a:spLocks/>
            </p:cNvSpPr>
            <p:nvPr/>
          </p:nvSpPr>
          <p:spPr bwMode="auto">
            <a:xfrm>
              <a:off x="421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8" name="Freeform 554"/>
            <p:cNvSpPr>
              <a:spLocks/>
            </p:cNvSpPr>
            <p:nvPr/>
          </p:nvSpPr>
          <p:spPr bwMode="auto">
            <a:xfrm>
              <a:off x="424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39" name="Freeform 555"/>
            <p:cNvSpPr>
              <a:spLocks/>
            </p:cNvSpPr>
            <p:nvPr/>
          </p:nvSpPr>
          <p:spPr bwMode="auto">
            <a:xfrm>
              <a:off x="4275"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0" name="Freeform 556"/>
            <p:cNvSpPr>
              <a:spLocks/>
            </p:cNvSpPr>
            <p:nvPr/>
          </p:nvSpPr>
          <p:spPr bwMode="auto">
            <a:xfrm>
              <a:off x="4307"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1" name="Freeform 557"/>
            <p:cNvSpPr>
              <a:spLocks/>
            </p:cNvSpPr>
            <p:nvPr/>
          </p:nvSpPr>
          <p:spPr bwMode="auto">
            <a:xfrm>
              <a:off x="4339"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2" name="Freeform 558"/>
            <p:cNvSpPr>
              <a:spLocks/>
            </p:cNvSpPr>
            <p:nvPr/>
          </p:nvSpPr>
          <p:spPr bwMode="auto">
            <a:xfrm>
              <a:off x="4371"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3" name="Freeform 559"/>
            <p:cNvSpPr>
              <a:spLocks/>
            </p:cNvSpPr>
            <p:nvPr/>
          </p:nvSpPr>
          <p:spPr bwMode="auto">
            <a:xfrm>
              <a:off x="4403" y="1728"/>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4" name="Freeform 560"/>
            <p:cNvSpPr>
              <a:spLocks/>
            </p:cNvSpPr>
            <p:nvPr/>
          </p:nvSpPr>
          <p:spPr bwMode="auto">
            <a:xfrm>
              <a:off x="148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5" name="Freeform 561"/>
            <p:cNvSpPr>
              <a:spLocks/>
            </p:cNvSpPr>
            <p:nvPr/>
          </p:nvSpPr>
          <p:spPr bwMode="auto">
            <a:xfrm>
              <a:off x="151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6" name="Freeform 562"/>
            <p:cNvSpPr>
              <a:spLocks/>
            </p:cNvSpPr>
            <p:nvPr/>
          </p:nvSpPr>
          <p:spPr bwMode="auto">
            <a:xfrm>
              <a:off x="155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7" name="Freeform 563"/>
            <p:cNvSpPr>
              <a:spLocks/>
            </p:cNvSpPr>
            <p:nvPr/>
          </p:nvSpPr>
          <p:spPr bwMode="auto">
            <a:xfrm>
              <a:off x="158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8" name="Freeform 564"/>
            <p:cNvSpPr>
              <a:spLocks/>
            </p:cNvSpPr>
            <p:nvPr/>
          </p:nvSpPr>
          <p:spPr bwMode="auto">
            <a:xfrm>
              <a:off x="161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49" name="Freeform 565"/>
            <p:cNvSpPr>
              <a:spLocks/>
            </p:cNvSpPr>
            <p:nvPr/>
          </p:nvSpPr>
          <p:spPr bwMode="auto">
            <a:xfrm>
              <a:off x="164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0" name="Freeform 566"/>
            <p:cNvSpPr>
              <a:spLocks/>
            </p:cNvSpPr>
            <p:nvPr/>
          </p:nvSpPr>
          <p:spPr bwMode="auto">
            <a:xfrm>
              <a:off x="167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1" name="Freeform 567"/>
            <p:cNvSpPr>
              <a:spLocks/>
            </p:cNvSpPr>
            <p:nvPr/>
          </p:nvSpPr>
          <p:spPr bwMode="auto">
            <a:xfrm>
              <a:off x="171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2" name="Freeform 568"/>
            <p:cNvSpPr>
              <a:spLocks/>
            </p:cNvSpPr>
            <p:nvPr/>
          </p:nvSpPr>
          <p:spPr bwMode="auto">
            <a:xfrm>
              <a:off x="174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3" name="Freeform 569"/>
            <p:cNvSpPr>
              <a:spLocks/>
            </p:cNvSpPr>
            <p:nvPr/>
          </p:nvSpPr>
          <p:spPr bwMode="auto">
            <a:xfrm>
              <a:off x="177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4" name="Freeform 570"/>
            <p:cNvSpPr>
              <a:spLocks/>
            </p:cNvSpPr>
            <p:nvPr/>
          </p:nvSpPr>
          <p:spPr bwMode="auto">
            <a:xfrm>
              <a:off x="1807" y="1405"/>
              <a:ext cx="9"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5" name="Freeform 571"/>
            <p:cNvSpPr>
              <a:spLocks/>
            </p:cNvSpPr>
            <p:nvPr/>
          </p:nvSpPr>
          <p:spPr bwMode="auto">
            <a:xfrm>
              <a:off x="183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6" name="Freeform 572"/>
            <p:cNvSpPr>
              <a:spLocks/>
            </p:cNvSpPr>
            <p:nvPr/>
          </p:nvSpPr>
          <p:spPr bwMode="auto">
            <a:xfrm>
              <a:off x="187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7" name="Freeform 573"/>
            <p:cNvSpPr>
              <a:spLocks/>
            </p:cNvSpPr>
            <p:nvPr/>
          </p:nvSpPr>
          <p:spPr bwMode="auto">
            <a:xfrm>
              <a:off x="1902"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8" name="Freeform 574"/>
            <p:cNvSpPr>
              <a:spLocks/>
            </p:cNvSpPr>
            <p:nvPr/>
          </p:nvSpPr>
          <p:spPr bwMode="auto">
            <a:xfrm>
              <a:off x="1934"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59" name="Freeform 575"/>
            <p:cNvSpPr>
              <a:spLocks/>
            </p:cNvSpPr>
            <p:nvPr/>
          </p:nvSpPr>
          <p:spPr bwMode="auto">
            <a:xfrm>
              <a:off x="1966"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0" name="Freeform 576"/>
            <p:cNvSpPr>
              <a:spLocks/>
            </p:cNvSpPr>
            <p:nvPr/>
          </p:nvSpPr>
          <p:spPr bwMode="auto">
            <a:xfrm>
              <a:off x="199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1" name="Freeform 577"/>
            <p:cNvSpPr>
              <a:spLocks/>
            </p:cNvSpPr>
            <p:nvPr/>
          </p:nvSpPr>
          <p:spPr bwMode="auto">
            <a:xfrm>
              <a:off x="203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2" name="Freeform 578"/>
            <p:cNvSpPr>
              <a:spLocks/>
            </p:cNvSpPr>
            <p:nvPr/>
          </p:nvSpPr>
          <p:spPr bwMode="auto">
            <a:xfrm>
              <a:off x="2062"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3" name="Freeform 579"/>
            <p:cNvSpPr>
              <a:spLocks/>
            </p:cNvSpPr>
            <p:nvPr/>
          </p:nvSpPr>
          <p:spPr bwMode="auto">
            <a:xfrm>
              <a:off x="2094"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4" name="Freeform 580"/>
            <p:cNvSpPr>
              <a:spLocks/>
            </p:cNvSpPr>
            <p:nvPr/>
          </p:nvSpPr>
          <p:spPr bwMode="auto">
            <a:xfrm>
              <a:off x="2126"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5" name="Freeform 581"/>
            <p:cNvSpPr>
              <a:spLocks/>
            </p:cNvSpPr>
            <p:nvPr/>
          </p:nvSpPr>
          <p:spPr bwMode="auto">
            <a:xfrm>
              <a:off x="215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6" name="Freeform 582"/>
            <p:cNvSpPr>
              <a:spLocks/>
            </p:cNvSpPr>
            <p:nvPr/>
          </p:nvSpPr>
          <p:spPr bwMode="auto">
            <a:xfrm>
              <a:off x="219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7" name="Freeform 583"/>
            <p:cNvSpPr>
              <a:spLocks/>
            </p:cNvSpPr>
            <p:nvPr/>
          </p:nvSpPr>
          <p:spPr bwMode="auto">
            <a:xfrm>
              <a:off x="2222"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8" name="Freeform 584"/>
            <p:cNvSpPr>
              <a:spLocks/>
            </p:cNvSpPr>
            <p:nvPr/>
          </p:nvSpPr>
          <p:spPr bwMode="auto">
            <a:xfrm>
              <a:off x="2254"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69" name="Freeform 585"/>
            <p:cNvSpPr>
              <a:spLocks/>
            </p:cNvSpPr>
            <p:nvPr/>
          </p:nvSpPr>
          <p:spPr bwMode="auto">
            <a:xfrm>
              <a:off x="2286"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0" name="Freeform 586"/>
            <p:cNvSpPr>
              <a:spLocks/>
            </p:cNvSpPr>
            <p:nvPr/>
          </p:nvSpPr>
          <p:spPr bwMode="auto">
            <a:xfrm>
              <a:off x="231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1" name="Freeform 587"/>
            <p:cNvSpPr>
              <a:spLocks/>
            </p:cNvSpPr>
            <p:nvPr/>
          </p:nvSpPr>
          <p:spPr bwMode="auto">
            <a:xfrm>
              <a:off x="235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2" name="Freeform 588"/>
            <p:cNvSpPr>
              <a:spLocks/>
            </p:cNvSpPr>
            <p:nvPr/>
          </p:nvSpPr>
          <p:spPr bwMode="auto">
            <a:xfrm>
              <a:off x="2382"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3" name="Freeform 589"/>
            <p:cNvSpPr>
              <a:spLocks/>
            </p:cNvSpPr>
            <p:nvPr/>
          </p:nvSpPr>
          <p:spPr bwMode="auto">
            <a:xfrm>
              <a:off x="2414"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4" name="Freeform 590"/>
            <p:cNvSpPr>
              <a:spLocks/>
            </p:cNvSpPr>
            <p:nvPr/>
          </p:nvSpPr>
          <p:spPr bwMode="auto">
            <a:xfrm>
              <a:off x="2446"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5" name="Freeform 591"/>
            <p:cNvSpPr>
              <a:spLocks/>
            </p:cNvSpPr>
            <p:nvPr/>
          </p:nvSpPr>
          <p:spPr bwMode="auto">
            <a:xfrm>
              <a:off x="247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6" name="Freeform 592"/>
            <p:cNvSpPr>
              <a:spLocks/>
            </p:cNvSpPr>
            <p:nvPr/>
          </p:nvSpPr>
          <p:spPr bwMode="auto">
            <a:xfrm>
              <a:off x="250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7" name="Freeform 593"/>
            <p:cNvSpPr>
              <a:spLocks/>
            </p:cNvSpPr>
            <p:nvPr/>
          </p:nvSpPr>
          <p:spPr bwMode="auto">
            <a:xfrm>
              <a:off x="254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8" name="Freeform 594"/>
            <p:cNvSpPr>
              <a:spLocks/>
            </p:cNvSpPr>
            <p:nvPr/>
          </p:nvSpPr>
          <p:spPr bwMode="auto">
            <a:xfrm>
              <a:off x="257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79" name="Freeform 595"/>
            <p:cNvSpPr>
              <a:spLocks/>
            </p:cNvSpPr>
            <p:nvPr/>
          </p:nvSpPr>
          <p:spPr bwMode="auto">
            <a:xfrm>
              <a:off x="260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0" name="Freeform 596"/>
            <p:cNvSpPr>
              <a:spLocks/>
            </p:cNvSpPr>
            <p:nvPr/>
          </p:nvSpPr>
          <p:spPr bwMode="auto">
            <a:xfrm>
              <a:off x="263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1" name="Freeform 597"/>
            <p:cNvSpPr>
              <a:spLocks/>
            </p:cNvSpPr>
            <p:nvPr/>
          </p:nvSpPr>
          <p:spPr bwMode="auto">
            <a:xfrm>
              <a:off x="266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2" name="Freeform 598"/>
            <p:cNvSpPr>
              <a:spLocks/>
            </p:cNvSpPr>
            <p:nvPr/>
          </p:nvSpPr>
          <p:spPr bwMode="auto">
            <a:xfrm>
              <a:off x="270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3" name="Freeform 599"/>
            <p:cNvSpPr>
              <a:spLocks/>
            </p:cNvSpPr>
            <p:nvPr/>
          </p:nvSpPr>
          <p:spPr bwMode="auto">
            <a:xfrm>
              <a:off x="273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4" name="Freeform 600"/>
            <p:cNvSpPr>
              <a:spLocks/>
            </p:cNvSpPr>
            <p:nvPr/>
          </p:nvSpPr>
          <p:spPr bwMode="auto">
            <a:xfrm>
              <a:off x="276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5" name="Freeform 601"/>
            <p:cNvSpPr>
              <a:spLocks/>
            </p:cNvSpPr>
            <p:nvPr/>
          </p:nvSpPr>
          <p:spPr bwMode="auto">
            <a:xfrm>
              <a:off x="279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6" name="Freeform 602"/>
            <p:cNvSpPr>
              <a:spLocks/>
            </p:cNvSpPr>
            <p:nvPr/>
          </p:nvSpPr>
          <p:spPr bwMode="auto">
            <a:xfrm>
              <a:off x="282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7" name="Freeform 603"/>
            <p:cNvSpPr>
              <a:spLocks/>
            </p:cNvSpPr>
            <p:nvPr/>
          </p:nvSpPr>
          <p:spPr bwMode="auto">
            <a:xfrm>
              <a:off x="286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8" name="Freeform 604"/>
            <p:cNvSpPr>
              <a:spLocks/>
            </p:cNvSpPr>
            <p:nvPr/>
          </p:nvSpPr>
          <p:spPr bwMode="auto">
            <a:xfrm>
              <a:off x="289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89" name="Freeform 605"/>
            <p:cNvSpPr>
              <a:spLocks/>
            </p:cNvSpPr>
            <p:nvPr/>
          </p:nvSpPr>
          <p:spPr bwMode="auto">
            <a:xfrm>
              <a:off x="292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grpSp>
      <p:grpSp>
        <p:nvGrpSpPr>
          <p:cNvPr id="42791" name="Group 807"/>
          <p:cNvGrpSpPr>
            <a:grpSpLocks/>
          </p:cNvGrpSpPr>
          <p:nvPr/>
        </p:nvGrpSpPr>
        <p:grpSpPr bwMode="auto">
          <a:xfrm>
            <a:off x="3859218" y="1712913"/>
            <a:ext cx="4657725" cy="3109912"/>
            <a:chOff x="1471" y="1079"/>
            <a:chExt cx="2934" cy="1959"/>
          </a:xfrm>
        </p:grpSpPr>
        <p:sp>
          <p:nvSpPr>
            <p:cNvPr id="42591" name="Freeform 607"/>
            <p:cNvSpPr>
              <a:spLocks/>
            </p:cNvSpPr>
            <p:nvPr/>
          </p:nvSpPr>
          <p:spPr bwMode="auto">
            <a:xfrm>
              <a:off x="295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92" name="Freeform 608"/>
            <p:cNvSpPr>
              <a:spLocks/>
            </p:cNvSpPr>
            <p:nvPr/>
          </p:nvSpPr>
          <p:spPr bwMode="auto">
            <a:xfrm>
              <a:off x="298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93" name="Freeform 609"/>
            <p:cNvSpPr>
              <a:spLocks/>
            </p:cNvSpPr>
            <p:nvPr/>
          </p:nvSpPr>
          <p:spPr bwMode="auto">
            <a:xfrm>
              <a:off x="302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94" name="Freeform 610"/>
            <p:cNvSpPr>
              <a:spLocks/>
            </p:cNvSpPr>
            <p:nvPr/>
          </p:nvSpPr>
          <p:spPr bwMode="auto">
            <a:xfrm>
              <a:off x="305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95" name="Freeform 611"/>
            <p:cNvSpPr>
              <a:spLocks/>
            </p:cNvSpPr>
            <p:nvPr/>
          </p:nvSpPr>
          <p:spPr bwMode="auto">
            <a:xfrm>
              <a:off x="308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96" name="Freeform 612"/>
            <p:cNvSpPr>
              <a:spLocks/>
            </p:cNvSpPr>
            <p:nvPr/>
          </p:nvSpPr>
          <p:spPr bwMode="auto">
            <a:xfrm>
              <a:off x="311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97" name="Freeform 613"/>
            <p:cNvSpPr>
              <a:spLocks/>
            </p:cNvSpPr>
            <p:nvPr/>
          </p:nvSpPr>
          <p:spPr bwMode="auto">
            <a:xfrm>
              <a:off x="314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98" name="Freeform 614"/>
            <p:cNvSpPr>
              <a:spLocks/>
            </p:cNvSpPr>
            <p:nvPr/>
          </p:nvSpPr>
          <p:spPr bwMode="auto">
            <a:xfrm>
              <a:off x="318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599" name="Freeform 615"/>
            <p:cNvSpPr>
              <a:spLocks/>
            </p:cNvSpPr>
            <p:nvPr/>
          </p:nvSpPr>
          <p:spPr bwMode="auto">
            <a:xfrm>
              <a:off x="3212"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0" name="Freeform 616"/>
            <p:cNvSpPr>
              <a:spLocks/>
            </p:cNvSpPr>
            <p:nvPr/>
          </p:nvSpPr>
          <p:spPr bwMode="auto">
            <a:xfrm>
              <a:off x="3244"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1" name="Freeform 617"/>
            <p:cNvSpPr>
              <a:spLocks/>
            </p:cNvSpPr>
            <p:nvPr/>
          </p:nvSpPr>
          <p:spPr bwMode="auto">
            <a:xfrm>
              <a:off x="3276"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2" name="Freeform 618"/>
            <p:cNvSpPr>
              <a:spLocks/>
            </p:cNvSpPr>
            <p:nvPr/>
          </p:nvSpPr>
          <p:spPr bwMode="auto">
            <a:xfrm>
              <a:off x="330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3" name="Freeform 619"/>
            <p:cNvSpPr>
              <a:spLocks/>
            </p:cNvSpPr>
            <p:nvPr/>
          </p:nvSpPr>
          <p:spPr bwMode="auto">
            <a:xfrm>
              <a:off x="334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4" name="Freeform 620"/>
            <p:cNvSpPr>
              <a:spLocks/>
            </p:cNvSpPr>
            <p:nvPr/>
          </p:nvSpPr>
          <p:spPr bwMode="auto">
            <a:xfrm>
              <a:off x="3372"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5" name="Freeform 621"/>
            <p:cNvSpPr>
              <a:spLocks/>
            </p:cNvSpPr>
            <p:nvPr/>
          </p:nvSpPr>
          <p:spPr bwMode="auto">
            <a:xfrm>
              <a:off x="3404"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6" name="Freeform 622"/>
            <p:cNvSpPr>
              <a:spLocks/>
            </p:cNvSpPr>
            <p:nvPr/>
          </p:nvSpPr>
          <p:spPr bwMode="auto">
            <a:xfrm>
              <a:off x="3436"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7" name="Freeform 623"/>
            <p:cNvSpPr>
              <a:spLocks/>
            </p:cNvSpPr>
            <p:nvPr/>
          </p:nvSpPr>
          <p:spPr bwMode="auto">
            <a:xfrm>
              <a:off x="346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8" name="Freeform 624"/>
            <p:cNvSpPr>
              <a:spLocks/>
            </p:cNvSpPr>
            <p:nvPr/>
          </p:nvSpPr>
          <p:spPr bwMode="auto">
            <a:xfrm>
              <a:off x="350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09" name="Freeform 625"/>
            <p:cNvSpPr>
              <a:spLocks/>
            </p:cNvSpPr>
            <p:nvPr/>
          </p:nvSpPr>
          <p:spPr bwMode="auto">
            <a:xfrm>
              <a:off x="3532"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0" name="Freeform 626"/>
            <p:cNvSpPr>
              <a:spLocks/>
            </p:cNvSpPr>
            <p:nvPr/>
          </p:nvSpPr>
          <p:spPr bwMode="auto">
            <a:xfrm>
              <a:off x="3564"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1" name="Freeform 627"/>
            <p:cNvSpPr>
              <a:spLocks/>
            </p:cNvSpPr>
            <p:nvPr/>
          </p:nvSpPr>
          <p:spPr bwMode="auto">
            <a:xfrm>
              <a:off x="3596"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2" name="Freeform 628"/>
            <p:cNvSpPr>
              <a:spLocks/>
            </p:cNvSpPr>
            <p:nvPr/>
          </p:nvSpPr>
          <p:spPr bwMode="auto">
            <a:xfrm>
              <a:off x="362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3" name="Freeform 629"/>
            <p:cNvSpPr>
              <a:spLocks/>
            </p:cNvSpPr>
            <p:nvPr/>
          </p:nvSpPr>
          <p:spPr bwMode="auto">
            <a:xfrm>
              <a:off x="366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4" name="Freeform 630"/>
            <p:cNvSpPr>
              <a:spLocks/>
            </p:cNvSpPr>
            <p:nvPr/>
          </p:nvSpPr>
          <p:spPr bwMode="auto">
            <a:xfrm>
              <a:off x="3692"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5" name="Freeform 631"/>
            <p:cNvSpPr>
              <a:spLocks/>
            </p:cNvSpPr>
            <p:nvPr/>
          </p:nvSpPr>
          <p:spPr bwMode="auto">
            <a:xfrm>
              <a:off x="3724"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6" name="Freeform 632"/>
            <p:cNvSpPr>
              <a:spLocks/>
            </p:cNvSpPr>
            <p:nvPr/>
          </p:nvSpPr>
          <p:spPr bwMode="auto">
            <a:xfrm>
              <a:off x="3756"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7" name="Freeform 633"/>
            <p:cNvSpPr>
              <a:spLocks/>
            </p:cNvSpPr>
            <p:nvPr/>
          </p:nvSpPr>
          <p:spPr bwMode="auto">
            <a:xfrm>
              <a:off x="3788"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8" name="Freeform 634"/>
            <p:cNvSpPr>
              <a:spLocks/>
            </p:cNvSpPr>
            <p:nvPr/>
          </p:nvSpPr>
          <p:spPr bwMode="auto">
            <a:xfrm>
              <a:off x="3820"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19" name="Freeform 635"/>
            <p:cNvSpPr>
              <a:spLocks/>
            </p:cNvSpPr>
            <p:nvPr/>
          </p:nvSpPr>
          <p:spPr bwMode="auto">
            <a:xfrm>
              <a:off x="385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0" name="Freeform 636"/>
            <p:cNvSpPr>
              <a:spLocks/>
            </p:cNvSpPr>
            <p:nvPr/>
          </p:nvSpPr>
          <p:spPr bwMode="auto">
            <a:xfrm>
              <a:off x="388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1" name="Freeform 637"/>
            <p:cNvSpPr>
              <a:spLocks/>
            </p:cNvSpPr>
            <p:nvPr/>
          </p:nvSpPr>
          <p:spPr bwMode="auto">
            <a:xfrm>
              <a:off x="391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2" name="Freeform 638"/>
            <p:cNvSpPr>
              <a:spLocks/>
            </p:cNvSpPr>
            <p:nvPr/>
          </p:nvSpPr>
          <p:spPr bwMode="auto">
            <a:xfrm>
              <a:off x="394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3" name="Freeform 639"/>
            <p:cNvSpPr>
              <a:spLocks/>
            </p:cNvSpPr>
            <p:nvPr/>
          </p:nvSpPr>
          <p:spPr bwMode="auto">
            <a:xfrm>
              <a:off x="397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4" name="Freeform 640"/>
            <p:cNvSpPr>
              <a:spLocks/>
            </p:cNvSpPr>
            <p:nvPr/>
          </p:nvSpPr>
          <p:spPr bwMode="auto">
            <a:xfrm>
              <a:off x="401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5" name="Freeform 641"/>
            <p:cNvSpPr>
              <a:spLocks/>
            </p:cNvSpPr>
            <p:nvPr/>
          </p:nvSpPr>
          <p:spPr bwMode="auto">
            <a:xfrm>
              <a:off x="404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6" name="Freeform 642"/>
            <p:cNvSpPr>
              <a:spLocks/>
            </p:cNvSpPr>
            <p:nvPr/>
          </p:nvSpPr>
          <p:spPr bwMode="auto">
            <a:xfrm>
              <a:off x="407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7" name="Freeform 643"/>
            <p:cNvSpPr>
              <a:spLocks/>
            </p:cNvSpPr>
            <p:nvPr/>
          </p:nvSpPr>
          <p:spPr bwMode="auto">
            <a:xfrm>
              <a:off x="410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8" name="Freeform 644"/>
            <p:cNvSpPr>
              <a:spLocks/>
            </p:cNvSpPr>
            <p:nvPr/>
          </p:nvSpPr>
          <p:spPr bwMode="auto">
            <a:xfrm>
              <a:off x="413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29" name="Freeform 645"/>
            <p:cNvSpPr>
              <a:spLocks/>
            </p:cNvSpPr>
            <p:nvPr/>
          </p:nvSpPr>
          <p:spPr bwMode="auto">
            <a:xfrm>
              <a:off x="417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0" name="Freeform 646"/>
            <p:cNvSpPr>
              <a:spLocks/>
            </p:cNvSpPr>
            <p:nvPr/>
          </p:nvSpPr>
          <p:spPr bwMode="auto">
            <a:xfrm>
              <a:off x="420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1" name="Freeform 647"/>
            <p:cNvSpPr>
              <a:spLocks/>
            </p:cNvSpPr>
            <p:nvPr/>
          </p:nvSpPr>
          <p:spPr bwMode="auto">
            <a:xfrm>
              <a:off x="423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2" name="Freeform 648"/>
            <p:cNvSpPr>
              <a:spLocks/>
            </p:cNvSpPr>
            <p:nvPr/>
          </p:nvSpPr>
          <p:spPr bwMode="auto">
            <a:xfrm>
              <a:off x="4267"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3" name="Freeform 649"/>
            <p:cNvSpPr>
              <a:spLocks/>
            </p:cNvSpPr>
            <p:nvPr/>
          </p:nvSpPr>
          <p:spPr bwMode="auto">
            <a:xfrm>
              <a:off x="4299"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4" name="Freeform 650"/>
            <p:cNvSpPr>
              <a:spLocks/>
            </p:cNvSpPr>
            <p:nvPr/>
          </p:nvSpPr>
          <p:spPr bwMode="auto">
            <a:xfrm>
              <a:off x="4331"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5" name="Freeform 651"/>
            <p:cNvSpPr>
              <a:spLocks/>
            </p:cNvSpPr>
            <p:nvPr/>
          </p:nvSpPr>
          <p:spPr bwMode="auto">
            <a:xfrm>
              <a:off x="4363"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6" name="Freeform 652"/>
            <p:cNvSpPr>
              <a:spLocks/>
            </p:cNvSpPr>
            <p:nvPr/>
          </p:nvSpPr>
          <p:spPr bwMode="auto">
            <a:xfrm>
              <a:off x="4395" y="1405"/>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7" name="Freeform 653"/>
            <p:cNvSpPr>
              <a:spLocks/>
            </p:cNvSpPr>
            <p:nvPr/>
          </p:nvSpPr>
          <p:spPr bwMode="auto">
            <a:xfrm>
              <a:off x="147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8" name="Freeform 654"/>
            <p:cNvSpPr>
              <a:spLocks/>
            </p:cNvSpPr>
            <p:nvPr/>
          </p:nvSpPr>
          <p:spPr bwMode="auto">
            <a:xfrm>
              <a:off x="151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39" name="Freeform 655"/>
            <p:cNvSpPr>
              <a:spLocks/>
            </p:cNvSpPr>
            <p:nvPr/>
          </p:nvSpPr>
          <p:spPr bwMode="auto">
            <a:xfrm>
              <a:off x="154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0" name="Freeform 656"/>
            <p:cNvSpPr>
              <a:spLocks/>
            </p:cNvSpPr>
            <p:nvPr/>
          </p:nvSpPr>
          <p:spPr bwMode="auto">
            <a:xfrm>
              <a:off x="157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1" name="Freeform 657"/>
            <p:cNvSpPr>
              <a:spLocks/>
            </p:cNvSpPr>
            <p:nvPr/>
          </p:nvSpPr>
          <p:spPr bwMode="auto">
            <a:xfrm>
              <a:off x="160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2" name="Freeform 658"/>
            <p:cNvSpPr>
              <a:spLocks/>
            </p:cNvSpPr>
            <p:nvPr/>
          </p:nvSpPr>
          <p:spPr bwMode="auto">
            <a:xfrm>
              <a:off x="163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3" name="Freeform 659"/>
            <p:cNvSpPr>
              <a:spLocks/>
            </p:cNvSpPr>
            <p:nvPr/>
          </p:nvSpPr>
          <p:spPr bwMode="auto">
            <a:xfrm>
              <a:off x="167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4" name="Freeform 660"/>
            <p:cNvSpPr>
              <a:spLocks/>
            </p:cNvSpPr>
            <p:nvPr/>
          </p:nvSpPr>
          <p:spPr bwMode="auto">
            <a:xfrm>
              <a:off x="170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5" name="Freeform 661"/>
            <p:cNvSpPr>
              <a:spLocks/>
            </p:cNvSpPr>
            <p:nvPr/>
          </p:nvSpPr>
          <p:spPr bwMode="auto">
            <a:xfrm>
              <a:off x="173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6" name="Freeform 662"/>
            <p:cNvSpPr>
              <a:spLocks/>
            </p:cNvSpPr>
            <p:nvPr/>
          </p:nvSpPr>
          <p:spPr bwMode="auto">
            <a:xfrm>
              <a:off x="176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7" name="Freeform 663"/>
            <p:cNvSpPr>
              <a:spLocks/>
            </p:cNvSpPr>
            <p:nvPr/>
          </p:nvSpPr>
          <p:spPr bwMode="auto">
            <a:xfrm>
              <a:off x="179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8" name="Freeform 664"/>
            <p:cNvSpPr>
              <a:spLocks/>
            </p:cNvSpPr>
            <p:nvPr/>
          </p:nvSpPr>
          <p:spPr bwMode="auto">
            <a:xfrm>
              <a:off x="183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49" name="Freeform 665"/>
            <p:cNvSpPr>
              <a:spLocks/>
            </p:cNvSpPr>
            <p:nvPr/>
          </p:nvSpPr>
          <p:spPr bwMode="auto">
            <a:xfrm>
              <a:off x="186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0" name="Freeform 666"/>
            <p:cNvSpPr>
              <a:spLocks/>
            </p:cNvSpPr>
            <p:nvPr/>
          </p:nvSpPr>
          <p:spPr bwMode="auto">
            <a:xfrm>
              <a:off x="1894"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1" name="Freeform 667"/>
            <p:cNvSpPr>
              <a:spLocks/>
            </p:cNvSpPr>
            <p:nvPr/>
          </p:nvSpPr>
          <p:spPr bwMode="auto">
            <a:xfrm>
              <a:off x="1926"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2" name="Freeform 668"/>
            <p:cNvSpPr>
              <a:spLocks/>
            </p:cNvSpPr>
            <p:nvPr/>
          </p:nvSpPr>
          <p:spPr bwMode="auto">
            <a:xfrm>
              <a:off x="1958"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3" name="Freeform 669"/>
            <p:cNvSpPr>
              <a:spLocks/>
            </p:cNvSpPr>
            <p:nvPr/>
          </p:nvSpPr>
          <p:spPr bwMode="auto">
            <a:xfrm>
              <a:off x="199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4" name="Freeform 670"/>
            <p:cNvSpPr>
              <a:spLocks/>
            </p:cNvSpPr>
            <p:nvPr/>
          </p:nvSpPr>
          <p:spPr bwMode="auto">
            <a:xfrm>
              <a:off x="202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5" name="Freeform 671"/>
            <p:cNvSpPr>
              <a:spLocks/>
            </p:cNvSpPr>
            <p:nvPr/>
          </p:nvSpPr>
          <p:spPr bwMode="auto">
            <a:xfrm>
              <a:off x="2054"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6" name="Freeform 672"/>
            <p:cNvSpPr>
              <a:spLocks/>
            </p:cNvSpPr>
            <p:nvPr/>
          </p:nvSpPr>
          <p:spPr bwMode="auto">
            <a:xfrm>
              <a:off x="2086"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7" name="Freeform 673"/>
            <p:cNvSpPr>
              <a:spLocks/>
            </p:cNvSpPr>
            <p:nvPr/>
          </p:nvSpPr>
          <p:spPr bwMode="auto">
            <a:xfrm>
              <a:off x="2118"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8" name="Freeform 674"/>
            <p:cNvSpPr>
              <a:spLocks/>
            </p:cNvSpPr>
            <p:nvPr/>
          </p:nvSpPr>
          <p:spPr bwMode="auto">
            <a:xfrm>
              <a:off x="215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59" name="Freeform 675"/>
            <p:cNvSpPr>
              <a:spLocks/>
            </p:cNvSpPr>
            <p:nvPr/>
          </p:nvSpPr>
          <p:spPr bwMode="auto">
            <a:xfrm>
              <a:off x="218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0" name="Freeform 676"/>
            <p:cNvSpPr>
              <a:spLocks/>
            </p:cNvSpPr>
            <p:nvPr/>
          </p:nvSpPr>
          <p:spPr bwMode="auto">
            <a:xfrm>
              <a:off x="2214"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1" name="Freeform 677"/>
            <p:cNvSpPr>
              <a:spLocks/>
            </p:cNvSpPr>
            <p:nvPr/>
          </p:nvSpPr>
          <p:spPr bwMode="auto">
            <a:xfrm>
              <a:off x="2246"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2" name="Freeform 678"/>
            <p:cNvSpPr>
              <a:spLocks/>
            </p:cNvSpPr>
            <p:nvPr/>
          </p:nvSpPr>
          <p:spPr bwMode="auto">
            <a:xfrm>
              <a:off x="2278"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3" name="Freeform 679"/>
            <p:cNvSpPr>
              <a:spLocks/>
            </p:cNvSpPr>
            <p:nvPr/>
          </p:nvSpPr>
          <p:spPr bwMode="auto">
            <a:xfrm>
              <a:off x="231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4" name="Freeform 680"/>
            <p:cNvSpPr>
              <a:spLocks/>
            </p:cNvSpPr>
            <p:nvPr/>
          </p:nvSpPr>
          <p:spPr bwMode="auto">
            <a:xfrm>
              <a:off x="234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5" name="Freeform 681"/>
            <p:cNvSpPr>
              <a:spLocks/>
            </p:cNvSpPr>
            <p:nvPr/>
          </p:nvSpPr>
          <p:spPr bwMode="auto">
            <a:xfrm>
              <a:off x="2374"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6" name="Freeform 682"/>
            <p:cNvSpPr>
              <a:spLocks/>
            </p:cNvSpPr>
            <p:nvPr/>
          </p:nvSpPr>
          <p:spPr bwMode="auto">
            <a:xfrm>
              <a:off x="2406"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7" name="Freeform 683"/>
            <p:cNvSpPr>
              <a:spLocks/>
            </p:cNvSpPr>
            <p:nvPr/>
          </p:nvSpPr>
          <p:spPr bwMode="auto">
            <a:xfrm>
              <a:off x="2438"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8" name="Freeform 684"/>
            <p:cNvSpPr>
              <a:spLocks/>
            </p:cNvSpPr>
            <p:nvPr/>
          </p:nvSpPr>
          <p:spPr bwMode="auto">
            <a:xfrm>
              <a:off x="247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69" name="Freeform 685"/>
            <p:cNvSpPr>
              <a:spLocks/>
            </p:cNvSpPr>
            <p:nvPr/>
          </p:nvSpPr>
          <p:spPr bwMode="auto">
            <a:xfrm>
              <a:off x="250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0" name="Freeform 686"/>
            <p:cNvSpPr>
              <a:spLocks/>
            </p:cNvSpPr>
            <p:nvPr/>
          </p:nvSpPr>
          <p:spPr bwMode="auto">
            <a:xfrm>
              <a:off x="253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1" name="Freeform 687"/>
            <p:cNvSpPr>
              <a:spLocks/>
            </p:cNvSpPr>
            <p:nvPr/>
          </p:nvSpPr>
          <p:spPr bwMode="auto">
            <a:xfrm>
              <a:off x="256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2" name="Freeform 688"/>
            <p:cNvSpPr>
              <a:spLocks/>
            </p:cNvSpPr>
            <p:nvPr/>
          </p:nvSpPr>
          <p:spPr bwMode="auto">
            <a:xfrm>
              <a:off x="259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3" name="Freeform 689"/>
            <p:cNvSpPr>
              <a:spLocks/>
            </p:cNvSpPr>
            <p:nvPr/>
          </p:nvSpPr>
          <p:spPr bwMode="auto">
            <a:xfrm>
              <a:off x="262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4" name="Freeform 690"/>
            <p:cNvSpPr>
              <a:spLocks/>
            </p:cNvSpPr>
            <p:nvPr/>
          </p:nvSpPr>
          <p:spPr bwMode="auto">
            <a:xfrm>
              <a:off x="266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5" name="Freeform 691"/>
            <p:cNvSpPr>
              <a:spLocks/>
            </p:cNvSpPr>
            <p:nvPr/>
          </p:nvSpPr>
          <p:spPr bwMode="auto">
            <a:xfrm>
              <a:off x="269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6" name="Freeform 692"/>
            <p:cNvSpPr>
              <a:spLocks/>
            </p:cNvSpPr>
            <p:nvPr/>
          </p:nvSpPr>
          <p:spPr bwMode="auto">
            <a:xfrm>
              <a:off x="272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7" name="Freeform 693"/>
            <p:cNvSpPr>
              <a:spLocks/>
            </p:cNvSpPr>
            <p:nvPr/>
          </p:nvSpPr>
          <p:spPr bwMode="auto">
            <a:xfrm>
              <a:off x="275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8" name="Freeform 694"/>
            <p:cNvSpPr>
              <a:spLocks/>
            </p:cNvSpPr>
            <p:nvPr/>
          </p:nvSpPr>
          <p:spPr bwMode="auto">
            <a:xfrm>
              <a:off x="278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79" name="Freeform 695"/>
            <p:cNvSpPr>
              <a:spLocks/>
            </p:cNvSpPr>
            <p:nvPr/>
          </p:nvSpPr>
          <p:spPr bwMode="auto">
            <a:xfrm>
              <a:off x="282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0" name="Freeform 696"/>
            <p:cNvSpPr>
              <a:spLocks/>
            </p:cNvSpPr>
            <p:nvPr/>
          </p:nvSpPr>
          <p:spPr bwMode="auto">
            <a:xfrm>
              <a:off x="285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1" name="Freeform 697"/>
            <p:cNvSpPr>
              <a:spLocks/>
            </p:cNvSpPr>
            <p:nvPr/>
          </p:nvSpPr>
          <p:spPr bwMode="auto">
            <a:xfrm>
              <a:off x="288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2" name="Freeform 698"/>
            <p:cNvSpPr>
              <a:spLocks/>
            </p:cNvSpPr>
            <p:nvPr/>
          </p:nvSpPr>
          <p:spPr bwMode="auto">
            <a:xfrm>
              <a:off x="291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3" name="Freeform 699"/>
            <p:cNvSpPr>
              <a:spLocks/>
            </p:cNvSpPr>
            <p:nvPr/>
          </p:nvSpPr>
          <p:spPr bwMode="auto">
            <a:xfrm>
              <a:off x="294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4" name="Freeform 700"/>
            <p:cNvSpPr>
              <a:spLocks/>
            </p:cNvSpPr>
            <p:nvPr/>
          </p:nvSpPr>
          <p:spPr bwMode="auto">
            <a:xfrm>
              <a:off x="298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5" name="Freeform 701"/>
            <p:cNvSpPr>
              <a:spLocks/>
            </p:cNvSpPr>
            <p:nvPr/>
          </p:nvSpPr>
          <p:spPr bwMode="auto">
            <a:xfrm>
              <a:off x="301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6" name="Freeform 702"/>
            <p:cNvSpPr>
              <a:spLocks/>
            </p:cNvSpPr>
            <p:nvPr/>
          </p:nvSpPr>
          <p:spPr bwMode="auto">
            <a:xfrm>
              <a:off x="304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7" name="Freeform 703"/>
            <p:cNvSpPr>
              <a:spLocks/>
            </p:cNvSpPr>
            <p:nvPr/>
          </p:nvSpPr>
          <p:spPr bwMode="auto">
            <a:xfrm>
              <a:off x="307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8" name="Freeform 704"/>
            <p:cNvSpPr>
              <a:spLocks/>
            </p:cNvSpPr>
            <p:nvPr/>
          </p:nvSpPr>
          <p:spPr bwMode="auto">
            <a:xfrm>
              <a:off x="310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89" name="Freeform 705"/>
            <p:cNvSpPr>
              <a:spLocks/>
            </p:cNvSpPr>
            <p:nvPr/>
          </p:nvSpPr>
          <p:spPr bwMode="auto">
            <a:xfrm>
              <a:off x="314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0" name="Freeform 706"/>
            <p:cNvSpPr>
              <a:spLocks/>
            </p:cNvSpPr>
            <p:nvPr/>
          </p:nvSpPr>
          <p:spPr bwMode="auto">
            <a:xfrm>
              <a:off x="317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1" name="Freeform 707"/>
            <p:cNvSpPr>
              <a:spLocks/>
            </p:cNvSpPr>
            <p:nvPr/>
          </p:nvSpPr>
          <p:spPr bwMode="auto">
            <a:xfrm>
              <a:off x="3204"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2" name="Freeform 708"/>
            <p:cNvSpPr>
              <a:spLocks/>
            </p:cNvSpPr>
            <p:nvPr/>
          </p:nvSpPr>
          <p:spPr bwMode="auto">
            <a:xfrm>
              <a:off x="3236"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3" name="Freeform 709"/>
            <p:cNvSpPr>
              <a:spLocks/>
            </p:cNvSpPr>
            <p:nvPr/>
          </p:nvSpPr>
          <p:spPr bwMode="auto">
            <a:xfrm>
              <a:off x="3268"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4" name="Freeform 710"/>
            <p:cNvSpPr>
              <a:spLocks/>
            </p:cNvSpPr>
            <p:nvPr/>
          </p:nvSpPr>
          <p:spPr bwMode="auto">
            <a:xfrm>
              <a:off x="330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5" name="Freeform 711"/>
            <p:cNvSpPr>
              <a:spLocks/>
            </p:cNvSpPr>
            <p:nvPr/>
          </p:nvSpPr>
          <p:spPr bwMode="auto">
            <a:xfrm>
              <a:off x="333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6" name="Freeform 712"/>
            <p:cNvSpPr>
              <a:spLocks/>
            </p:cNvSpPr>
            <p:nvPr/>
          </p:nvSpPr>
          <p:spPr bwMode="auto">
            <a:xfrm>
              <a:off x="3364"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7" name="Freeform 713"/>
            <p:cNvSpPr>
              <a:spLocks/>
            </p:cNvSpPr>
            <p:nvPr/>
          </p:nvSpPr>
          <p:spPr bwMode="auto">
            <a:xfrm>
              <a:off x="3396"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8" name="Freeform 714"/>
            <p:cNvSpPr>
              <a:spLocks/>
            </p:cNvSpPr>
            <p:nvPr/>
          </p:nvSpPr>
          <p:spPr bwMode="auto">
            <a:xfrm>
              <a:off x="3428"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699" name="Freeform 715"/>
            <p:cNvSpPr>
              <a:spLocks/>
            </p:cNvSpPr>
            <p:nvPr/>
          </p:nvSpPr>
          <p:spPr bwMode="auto">
            <a:xfrm>
              <a:off x="346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0" name="Freeform 716"/>
            <p:cNvSpPr>
              <a:spLocks/>
            </p:cNvSpPr>
            <p:nvPr/>
          </p:nvSpPr>
          <p:spPr bwMode="auto">
            <a:xfrm>
              <a:off x="349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1" name="Freeform 717"/>
            <p:cNvSpPr>
              <a:spLocks/>
            </p:cNvSpPr>
            <p:nvPr/>
          </p:nvSpPr>
          <p:spPr bwMode="auto">
            <a:xfrm>
              <a:off x="3524"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2" name="Freeform 718"/>
            <p:cNvSpPr>
              <a:spLocks/>
            </p:cNvSpPr>
            <p:nvPr/>
          </p:nvSpPr>
          <p:spPr bwMode="auto">
            <a:xfrm>
              <a:off x="3556"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3" name="Freeform 719"/>
            <p:cNvSpPr>
              <a:spLocks/>
            </p:cNvSpPr>
            <p:nvPr/>
          </p:nvSpPr>
          <p:spPr bwMode="auto">
            <a:xfrm>
              <a:off x="3588"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4" name="Freeform 720"/>
            <p:cNvSpPr>
              <a:spLocks/>
            </p:cNvSpPr>
            <p:nvPr/>
          </p:nvSpPr>
          <p:spPr bwMode="auto">
            <a:xfrm>
              <a:off x="362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5" name="Freeform 721"/>
            <p:cNvSpPr>
              <a:spLocks/>
            </p:cNvSpPr>
            <p:nvPr/>
          </p:nvSpPr>
          <p:spPr bwMode="auto">
            <a:xfrm>
              <a:off x="365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6" name="Freeform 722"/>
            <p:cNvSpPr>
              <a:spLocks/>
            </p:cNvSpPr>
            <p:nvPr/>
          </p:nvSpPr>
          <p:spPr bwMode="auto">
            <a:xfrm>
              <a:off x="3684"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7" name="Freeform 723"/>
            <p:cNvSpPr>
              <a:spLocks/>
            </p:cNvSpPr>
            <p:nvPr/>
          </p:nvSpPr>
          <p:spPr bwMode="auto">
            <a:xfrm>
              <a:off x="3716"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8" name="Freeform 724"/>
            <p:cNvSpPr>
              <a:spLocks/>
            </p:cNvSpPr>
            <p:nvPr/>
          </p:nvSpPr>
          <p:spPr bwMode="auto">
            <a:xfrm>
              <a:off x="3748"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09" name="Freeform 725"/>
            <p:cNvSpPr>
              <a:spLocks/>
            </p:cNvSpPr>
            <p:nvPr/>
          </p:nvSpPr>
          <p:spPr bwMode="auto">
            <a:xfrm>
              <a:off x="3780"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0" name="Freeform 726"/>
            <p:cNvSpPr>
              <a:spLocks/>
            </p:cNvSpPr>
            <p:nvPr/>
          </p:nvSpPr>
          <p:spPr bwMode="auto">
            <a:xfrm>
              <a:off x="3812"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1" name="Freeform 727"/>
            <p:cNvSpPr>
              <a:spLocks/>
            </p:cNvSpPr>
            <p:nvPr/>
          </p:nvSpPr>
          <p:spPr bwMode="auto">
            <a:xfrm>
              <a:off x="3844" y="1079"/>
              <a:ext cx="9"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2" name="Freeform 728"/>
            <p:cNvSpPr>
              <a:spLocks/>
            </p:cNvSpPr>
            <p:nvPr/>
          </p:nvSpPr>
          <p:spPr bwMode="auto">
            <a:xfrm>
              <a:off x="387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3" name="Freeform 729"/>
            <p:cNvSpPr>
              <a:spLocks/>
            </p:cNvSpPr>
            <p:nvPr/>
          </p:nvSpPr>
          <p:spPr bwMode="auto">
            <a:xfrm>
              <a:off x="390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4" name="Freeform 730"/>
            <p:cNvSpPr>
              <a:spLocks/>
            </p:cNvSpPr>
            <p:nvPr/>
          </p:nvSpPr>
          <p:spPr bwMode="auto">
            <a:xfrm>
              <a:off x="393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5" name="Freeform 731"/>
            <p:cNvSpPr>
              <a:spLocks/>
            </p:cNvSpPr>
            <p:nvPr/>
          </p:nvSpPr>
          <p:spPr bwMode="auto">
            <a:xfrm>
              <a:off x="397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6" name="Freeform 732"/>
            <p:cNvSpPr>
              <a:spLocks/>
            </p:cNvSpPr>
            <p:nvPr/>
          </p:nvSpPr>
          <p:spPr bwMode="auto">
            <a:xfrm>
              <a:off x="400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7" name="Freeform 733"/>
            <p:cNvSpPr>
              <a:spLocks/>
            </p:cNvSpPr>
            <p:nvPr/>
          </p:nvSpPr>
          <p:spPr bwMode="auto">
            <a:xfrm>
              <a:off x="403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8" name="Freeform 734"/>
            <p:cNvSpPr>
              <a:spLocks/>
            </p:cNvSpPr>
            <p:nvPr/>
          </p:nvSpPr>
          <p:spPr bwMode="auto">
            <a:xfrm>
              <a:off x="406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19" name="Freeform 735"/>
            <p:cNvSpPr>
              <a:spLocks/>
            </p:cNvSpPr>
            <p:nvPr/>
          </p:nvSpPr>
          <p:spPr bwMode="auto">
            <a:xfrm>
              <a:off x="409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0" name="Freeform 736"/>
            <p:cNvSpPr>
              <a:spLocks/>
            </p:cNvSpPr>
            <p:nvPr/>
          </p:nvSpPr>
          <p:spPr bwMode="auto">
            <a:xfrm>
              <a:off x="413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1" name="Freeform 737"/>
            <p:cNvSpPr>
              <a:spLocks/>
            </p:cNvSpPr>
            <p:nvPr/>
          </p:nvSpPr>
          <p:spPr bwMode="auto">
            <a:xfrm>
              <a:off x="416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2" name="Freeform 738"/>
            <p:cNvSpPr>
              <a:spLocks/>
            </p:cNvSpPr>
            <p:nvPr/>
          </p:nvSpPr>
          <p:spPr bwMode="auto">
            <a:xfrm>
              <a:off x="419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3" name="Freeform 739"/>
            <p:cNvSpPr>
              <a:spLocks/>
            </p:cNvSpPr>
            <p:nvPr/>
          </p:nvSpPr>
          <p:spPr bwMode="auto">
            <a:xfrm>
              <a:off x="422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4" name="Freeform 740"/>
            <p:cNvSpPr>
              <a:spLocks/>
            </p:cNvSpPr>
            <p:nvPr/>
          </p:nvSpPr>
          <p:spPr bwMode="auto">
            <a:xfrm>
              <a:off x="4259"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5" name="Freeform 741"/>
            <p:cNvSpPr>
              <a:spLocks/>
            </p:cNvSpPr>
            <p:nvPr/>
          </p:nvSpPr>
          <p:spPr bwMode="auto">
            <a:xfrm>
              <a:off x="4291"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6" name="Freeform 742"/>
            <p:cNvSpPr>
              <a:spLocks/>
            </p:cNvSpPr>
            <p:nvPr/>
          </p:nvSpPr>
          <p:spPr bwMode="auto">
            <a:xfrm>
              <a:off x="4323"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7" name="Freeform 743"/>
            <p:cNvSpPr>
              <a:spLocks/>
            </p:cNvSpPr>
            <p:nvPr/>
          </p:nvSpPr>
          <p:spPr bwMode="auto">
            <a:xfrm>
              <a:off x="4355"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8" name="Freeform 744"/>
            <p:cNvSpPr>
              <a:spLocks/>
            </p:cNvSpPr>
            <p:nvPr/>
          </p:nvSpPr>
          <p:spPr bwMode="auto">
            <a:xfrm>
              <a:off x="4387" y="1079"/>
              <a:ext cx="10" cy="1"/>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29" name="Freeform 745"/>
            <p:cNvSpPr>
              <a:spLocks/>
            </p:cNvSpPr>
            <p:nvPr/>
          </p:nvSpPr>
          <p:spPr bwMode="auto">
            <a:xfrm>
              <a:off x="1471" y="107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0" name="Freeform 746"/>
            <p:cNvSpPr>
              <a:spLocks/>
            </p:cNvSpPr>
            <p:nvPr/>
          </p:nvSpPr>
          <p:spPr bwMode="auto">
            <a:xfrm>
              <a:off x="1471" y="111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1" name="Freeform 747"/>
            <p:cNvSpPr>
              <a:spLocks/>
            </p:cNvSpPr>
            <p:nvPr/>
          </p:nvSpPr>
          <p:spPr bwMode="auto">
            <a:xfrm>
              <a:off x="1471" y="114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2" name="Freeform 748"/>
            <p:cNvSpPr>
              <a:spLocks/>
            </p:cNvSpPr>
            <p:nvPr/>
          </p:nvSpPr>
          <p:spPr bwMode="auto">
            <a:xfrm>
              <a:off x="1471" y="117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3" name="Freeform 749"/>
            <p:cNvSpPr>
              <a:spLocks/>
            </p:cNvSpPr>
            <p:nvPr/>
          </p:nvSpPr>
          <p:spPr bwMode="auto">
            <a:xfrm>
              <a:off x="1471" y="120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4" name="Freeform 750"/>
            <p:cNvSpPr>
              <a:spLocks/>
            </p:cNvSpPr>
            <p:nvPr/>
          </p:nvSpPr>
          <p:spPr bwMode="auto">
            <a:xfrm>
              <a:off x="1471" y="123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5" name="Freeform 751"/>
            <p:cNvSpPr>
              <a:spLocks/>
            </p:cNvSpPr>
            <p:nvPr/>
          </p:nvSpPr>
          <p:spPr bwMode="auto">
            <a:xfrm>
              <a:off x="1471" y="127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6" name="Freeform 752"/>
            <p:cNvSpPr>
              <a:spLocks/>
            </p:cNvSpPr>
            <p:nvPr/>
          </p:nvSpPr>
          <p:spPr bwMode="auto">
            <a:xfrm>
              <a:off x="1471" y="130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7" name="Freeform 753"/>
            <p:cNvSpPr>
              <a:spLocks/>
            </p:cNvSpPr>
            <p:nvPr/>
          </p:nvSpPr>
          <p:spPr bwMode="auto">
            <a:xfrm>
              <a:off x="1471" y="133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8" name="Freeform 754"/>
            <p:cNvSpPr>
              <a:spLocks/>
            </p:cNvSpPr>
            <p:nvPr/>
          </p:nvSpPr>
          <p:spPr bwMode="auto">
            <a:xfrm>
              <a:off x="1471" y="136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39" name="Freeform 755"/>
            <p:cNvSpPr>
              <a:spLocks/>
            </p:cNvSpPr>
            <p:nvPr/>
          </p:nvSpPr>
          <p:spPr bwMode="auto">
            <a:xfrm>
              <a:off x="1471" y="139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0" name="Freeform 756"/>
            <p:cNvSpPr>
              <a:spLocks/>
            </p:cNvSpPr>
            <p:nvPr/>
          </p:nvSpPr>
          <p:spPr bwMode="auto">
            <a:xfrm>
              <a:off x="1471" y="143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1" name="Freeform 757"/>
            <p:cNvSpPr>
              <a:spLocks/>
            </p:cNvSpPr>
            <p:nvPr/>
          </p:nvSpPr>
          <p:spPr bwMode="auto">
            <a:xfrm>
              <a:off x="1471" y="146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2" name="Freeform 758"/>
            <p:cNvSpPr>
              <a:spLocks/>
            </p:cNvSpPr>
            <p:nvPr/>
          </p:nvSpPr>
          <p:spPr bwMode="auto">
            <a:xfrm>
              <a:off x="1471" y="149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3" name="Freeform 759"/>
            <p:cNvSpPr>
              <a:spLocks/>
            </p:cNvSpPr>
            <p:nvPr/>
          </p:nvSpPr>
          <p:spPr bwMode="auto">
            <a:xfrm>
              <a:off x="1471" y="152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4" name="Freeform 760"/>
            <p:cNvSpPr>
              <a:spLocks/>
            </p:cNvSpPr>
            <p:nvPr/>
          </p:nvSpPr>
          <p:spPr bwMode="auto">
            <a:xfrm>
              <a:off x="1471" y="155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5" name="Freeform 761"/>
            <p:cNvSpPr>
              <a:spLocks/>
            </p:cNvSpPr>
            <p:nvPr/>
          </p:nvSpPr>
          <p:spPr bwMode="auto">
            <a:xfrm>
              <a:off x="1471" y="159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6" name="Freeform 762"/>
            <p:cNvSpPr>
              <a:spLocks/>
            </p:cNvSpPr>
            <p:nvPr/>
          </p:nvSpPr>
          <p:spPr bwMode="auto">
            <a:xfrm>
              <a:off x="1471" y="162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7" name="Freeform 763"/>
            <p:cNvSpPr>
              <a:spLocks/>
            </p:cNvSpPr>
            <p:nvPr/>
          </p:nvSpPr>
          <p:spPr bwMode="auto">
            <a:xfrm>
              <a:off x="1471" y="165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8" name="Freeform 764"/>
            <p:cNvSpPr>
              <a:spLocks/>
            </p:cNvSpPr>
            <p:nvPr/>
          </p:nvSpPr>
          <p:spPr bwMode="auto">
            <a:xfrm>
              <a:off x="1471" y="168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49" name="Freeform 765"/>
            <p:cNvSpPr>
              <a:spLocks/>
            </p:cNvSpPr>
            <p:nvPr/>
          </p:nvSpPr>
          <p:spPr bwMode="auto">
            <a:xfrm>
              <a:off x="1471" y="171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0" name="Freeform 766"/>
            <p:cNvSpPr>
              <a:spLocks/>
            </p:cNvSpPr>
            <p:nvPr/>
          </p:nvSpPr>
          <p:spPr bwMode="auto">
            <a:xfrm>
              <a:off x="1471" y="175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1" name="Freeform 767"/>
            <p:cNvSpPr>
              <a:spLocks/>
            </p:cNvSpPr>
            <p:nvPr/>
          </p:nvSpPr>
          <p:spPr bwMode="auto">
            <a:xfrm>
              <a:off x="1471" y="178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2" name="Freeform 768"/>
            <p:cNvSpPr>
              <a:spLocks/>
            </p:cNvSpPr>
            <p:nvPr/>
          </p:nvSpPr>
          <p:spPr bwMode="auto">
            <a:xfrm>
              <a:off x="1471" y="181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3" name="Freeform 769"/>
            <p:cNvSpPr>
              <a:spLocks/>
            </p:cNvSpPr>
            <p:nvPr/>
          </p:nvSpPr>
          <p:spPr bwMode="auto">
            <a:xfrm>
              <a:off x="1471" y="184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4" name="Freeform 770"/>
            <p:cNvSpPr>
              <a:spLocks/>
            </p:cNvSpPr>
            <p:nvPr/>
          </p:nvSpPr>
          <p:spPr bwMode="auto">
            <a:xfrm>
              <a:off x="1471" y="187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5" name="Freeform 771"/>
            <p:cNvSpPr>
              <a:spLocks/>
            </p:cNvSpPr>
            <p:nvPr/>
          </p:nvSpPr>
          <p:spPr bwMode="auto">
            <a:xfrm>
              <a:off x="1471" y="191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6" name="Freeform 772"/>
            <p:cNvSpPr>
              <a:spLocks/>
            </p:cNvSpPr>
            <p:nvPr/>
          </p:nvSpPr>
          <p:spPr bwMode="auto">
            <a:xfrm>
              <a:off x="1471" y="194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7" name="Freeform 773"/>
            <p:cNvSpPr>
              <a:spLocks/>
            </p:cNvSpPr>
            <p:nvPr/>
          </p:nvSpPr>
          <p:spPr bwMode="auto">
            <a:xfrm>
              <a:off x="1471" y="197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8" name="Freeform 774"/>
            <p:cNvSpPr>
              <a:spLocks/>
            </p:cNvSpPr>
            <p:nvPr/>
          </p:nvSpPr>
          <p:spPr bwMode="auto">
            <a:xfrm>
              <a:off x="1471" y="200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59" name="Freeform 775"/>
            <p:cNvSpPr>
              <a:spLocks/>
            </p:cNvSpPr>
            <p:nvPr/>
          </p:nvSpPr>
          <p:spPr bwMode="auto">
            <a:xfrm>
              <a:off x="1471" y="203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0" name="Freeform 776"/>
            <p:cNvSpPr>
              <a:spLocks/>
            </p:cNvSpPr>
            <p:nvPr/>
          </p:nvSpPr>
          <p:spPr bwMode="auto">
            <a:xfrm>
              <a:off x="1471" y="207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1" name="Freeform 777"/>
            <p:cNvSpPr>
              <a:spLocks/>
            </p:cNvSpPr>
            <p:nvPr/>
          </p:nvSpPr>
          <p:spPr bwMode="auto">
            <a:xfrm>
              <a:off x="1471" y="210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2" name="Freeform 778"/>
            <p:cNvSpPr>
              <a:spLocks/>
            </p:cNvSpPr>
            <p:nvPr/>
          </p:nvSpPr>
          <p:spPr bwMode="auto">
            <a:xfrm>
              <a:off x="1471" y="213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3" name="Freeform 779"/>
            <p:cNvSpPr>
              <a:spLocks/>
            </p:cNvSpPr>
            <p:nvPr/>
          </p:nvSpPr>
          <p:spPr bwMode="auto">
            <a:xfrm>
              <a:off x="1471" y="216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4" name="Freeform 780"/>
            <p:cNvSpPr>
              <a:spLocks/>
            </p:cNvSpPr>
            <p:nvPr/>
          </p:nvSpPr>
          <p:spPr bwMode="auto">
            <a:xfrm>
              <a:off x="1471" y="219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5" name="Freeform 781"/>
            <p:cNvSpPr>
              <a:spLocks/>
            </p:cNvSpPr>
            <p:nvPr/>
          </p:nvSpPr>
          <p:spPr bwMode="auto">
            <a:xfrm>
              <a:off x="1471" y="222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6" name="Freeform 782"/>
            <p:cNvSpPr>
              <a:spLocks/>
            </p:cNvSpPr>
            <p:nvPr/>
          </p:nvSpPr>
          <p:spPr bwMode="auto">
            <a:xfrm>
              <a:off x="1471" y="226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7" name="Freeform 783"/>
            <p:cNvSpPr>
              <a:spLocks/>
            </p:cNvSpPr>
            <p:nvPr/>
          </p:nvSpPr>
          <p:spPr bwMode="auto">
            <a:xfrm>
              <a:off x="1471" y="229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8" name="Freeform 784"/>
            <p:cNvSpPr>
              <a:spLocks/>
            </p:cNvSpPr>
            <p:nvPr/>
          </p:nvSpPr>
          <p:spPr bwMode="auto">
            <a:xfrm>
              <a:off x="1471" y="232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69" name="Freeform 785"/>
            <p:cNvSpPr>
              <a:spLocks/>
            </p:cNvSpPr>
            <p:nvPr/>
          </p:nvSpPr>
          <p:spPr bwMode="auto">
            <a:xfrm>
              <a:off x="1471" y="235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0" name="Freeform 786"/>
            <p:cNvSpPr>
              <a:spLocks/>
            </p:cNvSpPr>
            <p:nvPr/>
          </p:nvSpPr>
          <p:spPr bwMode="auto">
            <a:xfrm>
              <a:off x="1471" y="238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1" name="Freeform 787"/>
            <p:cNvSpPr>
              <a:spLocks/>
            </p:cNvSpPr>
            <p:nvPr/>
          </p:nvSpPr>
          <p:spPr bwMode="auto">
            <a:xfrm>
              <a:off x="1471" y="242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2" name="Freeform 788"/>
            <p:cNvSpPr>
              <a:spLocks/>
            </p:cNvSpPr>
            <p:nvPr/>
          </p:nvSpPr>
          <p:spPr bwMode="auto">
            <a:xfrm>
              <a:off x="1471" y="245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3" name="Freeform 789"/>
            <p:cNvSpPr>
              <a:spLocks/>
            </p:cNvSpPr>
            <p:nvPr/>
          </p:nvSpPr>
          <p:spPr bwMode="auto">
            <a:xfrm>
              <a:off x="1471" y="248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4" name="Freeform 790"/>
            <p:cNvSpPr>
              <a:spLocks/>
            </p:cNvSpPr>
            <p:nvPr/>
          </p:nvSpPr>
          <p:spPr bwMode="auto">
            <a:xfrm>
              <a:off x="1471" y="251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5" name="Freeform 791"/>
            <p:cNvSpPr>
              <a:spLocks/>
            </p:cNvSpPr>
            <p:nvPr/>
          </p:nvSpPr>
          <p:spPr bwMode="auto">
            <a:xfrm>
              <a:off x="1471" y="254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6" name="Freeform 792"/>
            <p:cNvSpPr>
              <a:spLocks/>
            </p:cNvSpPr>
            <p:nvPr/>
          </p:nvSpPr>
          <p:spPr bwMode="auto">
            <a:xfrm>
              <a:off x="1471" y="258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7" name="Freeform 793"/>
            <p:cNvSpPr>
              <a:spLocks/>
            </p:cNvSpPr>
            <p:nvPr/>
          </p:nvSpPr>
          <p:spPr bwMode="auto">
            <a:xfrm>
              <a:off x="1471" y="261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8" name="Freeform 794"/>
            <p:cNvSpPr>
              <a:spLocks/>
            </p:cNvSpPr>
            <p:nvPr/>
          </p:nvSpPr>
          <p:spPr bwMode="auto">
            <a:xfrm>
              <a:off x="1471" y="264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79" name="Freeform 795"/>
            <p:cNvSpPr>
              <a:spLocks/>
            </p:cNvSpPr>
            <p:nvPr/>
          </p:nvSpPr>
          <p:spPr bwMode="auto">
            <a:xfrm>
              <a:off x="1471" y="2677"/>
              <a:ext cx="1" cy="9"/>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0" name="Freeform 796"/>
            <p:cNvSpPr>
              <a:spLocks/>
            </p:cNvSpPr>
            <p:nvPr/>
          </p:nvSpPr>
          <p:spPr bwMode="auto">
            <a:xfrm>
              <a:off x="1471" y="270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1" name="Freeform 797"/>
            <p:cNvSpPr>
              <a:spLocks/>
            </p:cNvSpPr>
            <p:nvPr/>
          </p:nvSpPr>
          <p:spPr bwMode="auto">
            <a:xfrm>
              <a:off x="1471" y="274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2" name="Freeform 798"/>
            <p:cNvSpPr>
              <a:spLocks/>
            </p:cNvSpPr>
            <p:nvPr/>
          </p:nvSpPr>
          <p:spPr bwMode="auto">
            <a:xfrm>
              <a:off x="1471" y="277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3" name="Freeform 799"/>
            <p:cNvSpPr>
              <a:spLocks/>
            </p:cNvSpPr>
            <p:nvPr/>
          </p:nvSpPr>
          <p:spPr bwMode="auto">
            <a:xfrm>
              <a:off x="1471" y="280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4" name="Freeform 800"/>
            <p:cNvSpPr>
              <a:spLocks/>
            </p:cNvSpPr>
            <p:nvPr/>
          </p:nvSpPr>
          <p:spPr bwMode="auto">
            <a:xfrm>
              <a:off x="1471" y="283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5" name="Freeform 801"/>
            <p:cNvSpPr>
              <a:spLocks/>
            </p:cNvSpPr>
            <p:nvPr/>
          </p:nvSpPr>
          <p:spPr bwMode="auto">
            <a:xfrm>
              <a:off x="1471" y="286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6" name="Freeform 802"/>
            <p:cNvSpPr>
              <a:spLocks/>
            </p:cNvSpPr>
            <p:nvPr/>
          </p:nvSpPr>
          <p:spPr bwMode="auto">
            <a:xfrm>
              <a:off x="1471" y="290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7" name="Freeform 803"/>
            <p:cNvSpPr>
              <a:spLocks/>
            </p:cNvSpPr>
            <p:nvPr/>
          </p:nvSpPr>
          <p:spPr bwMode="auto">
            <a:xfrm>
              <a:off x="1471" y="293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8" name="Freeform 804"/>
            <p:cNvSpPr>
              <a:spLocks/>
            </p:cNvSpPr>
            <p:nvPr/>
          </p:nvSpPr>
          <p:spPr bwMode="auto">
            <a:xfrm>
              <a:off x="1471" y="296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89" name="Freeform 805"/>
            <p:cNvSpPr>
              <a:spLocks/>
            </p:cNvSpPr>
            <p:nvPr/>
          </p:nvSpPr>
          <p:spPr bwMode="auto">
            <a:xfrm>
              <a:off x="1471" y="299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90" name="Freeform 806"/>
            <p:cNvSpPr>
              <a:spLocks/>
            </p:cNvSpPr>
            <p:nvPr/>
          </p:nvSpPr>
          <p:spPr bwMode="auto">
            <a:xfrm>
              <a:off x="1471" y="302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grpSp>
      <p:grpSp>
        <p:nvGrpSpPr>
          <p:cNvPr id="42992" name="Group 1008"/>
          <p:cNvGrpSpPr>
            <a:grpSpLocks/>
          </p:cNvGrpSpPr>
          <p:nvPr/>
        </p:nvGrpSpPr>
        <p:grpSpPr bwMode="auto">
          <a:xfrm>
            <a:off x="3859213" y="1712915"/>
            <a:ext cx="4011612" cy="3565525"/>
            <a:chOff x="1471" y="1079"/>
            <a:chExt cx="2527" cy="2246"/>
          </a:xfrm>
        </p:grpSpPr>
        <p:sp>
          <p:nvSpPr>
            <p:cNvPr id="42792" name="Freeform 808"/>
            <p:cNvSpPr>
              <a:spLocks/>
            </p:cNvSpPr>
            <p:nvPr/>
          </p:nvSpPr>
          <p:spPr bwMode="auto">
            <a:xfrm>
              <a:off x="1471" y="306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93" name="Freeform 809"/>
            <p:cNvSpPr>
              <a:spLocks/>
            </p:cNvSpPr>
            <p:nvPr/>
          </p:nvSpPr>
          <p:spPr bwMode="auto">
            <a:xfrm>
              <a:off x="1471" y="309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94" name="Freeform 810"/>
            <p:cNvSpPr>
              <a:spLocks/>
            </p:cNvSpPr>
            <p:nvPr/>
          </p:nvSpPr>
          <p:spPr bwMode="auto">
            <a:xfrm>
              <a:off x="1471" y="312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95" name="Freeform 811"/>
            <p:cNvSpPr>
              <a:spLocks/>
            </p:cNvSpPr>
            <p:nvPr/>
          </p:nvSpPr>
          <p:spPr bwMode="auto">
            <a:xfrm>
              <a:off x="1471" y="315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96" name="Freeform 812"/>
            <p:cNvSpPr>
              <a:spLocks/>
            </p:cNvSpPr>
            <p:nvPr/>
          </p:nvSpPr>
          <p:spPr bwMode="auto">
            <a:xfrm>
              <a:off x="1471" y="318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97" name="Freeform 813"/>
            <p:cNvSpPr>
              <a:spLocks/>
            </p:cNvSpPr>
            <p:nvPr/>
          </p:nvSpPr>
          <p:spPr bwMode="auto">
            <a:xfrm>
              <a:off x="1471" y="322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98" name="Freeform 814"/>
            <p:cNvSpPr>
              <a:spLocks/>
            </p:cNvSpPr>
            <p:nvPr/>
          </p:nvSpPr>
          <p:spPr bwMode="auto">
            <a:xfrm>
              <a:off x="1471" y="325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799" name="Freeform 815"/>
            <p:cNvSpPr>
              <a:spLocks/>
            </p:cNvSpPr>
            <p:nvPr/>
          </p:nvSpPr>
          <p:spPr bwMode="auto">
            <a:xfrm>
              <a:off x="1471" y="328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0" name="Freeform 816"/>
            <p:cNvSpPr>
              <a:spLocks/>
            </p:cNvSpPr>
            <p:nvPr/>
          </p:nvSpPr>
          <p:spPr bwMode="auto">
            <a:xfrm>
              <a:off x="1471" y="331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1" name="Freeform 817"/>
            <p:cNvSpPr>
              <a:spLocks/>
            </p:cNvSpPr>
            <p:nvPr/>
          </p:nvSpPr>
          <p:spPr bwMode="auto">
            <a:xfrm>
              <a:off x="2312" y="107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2" name="Freeform 818"/>
            <p:cNvSpPr>
              <a:spLocks/>
            </p:cNvSpPr>
            <p:nvPr/>
          </p:nvSpPr>
          <p:spPr bwMode="auto">
            <a:xfrm>
              <a:off x="2312" y="111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3" name="Freeform 819"/>
            <p:cNvSpPr>
              <a:spLocks/>
            </p:cNvSpPr>
            <p:nvPr/>
          </p:nvSpPr>
          <p:spPr bwMode="auto">
            <a:xfrm>
              <a:off x="2312" y="114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4" name="Freeform 820"/>
            <p:cNvSpPr>
              <a:spLocks/>
            </p:cNvSpPr>
            <p:nvPr/>
          </p:nvSpPr>
          <p:spPr bwMode="auto">
            <a:xfrm>
              <a:off x="2312" y="117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5" name="Freeform 821"/>
            <p:cNvSpPr>
              <a:spLocks/>
            </p:cNvSpPr>
            <p:nvPr/>
          </p:nvSpPr>
          <p:spPr bwMode="auto">
            <a:xfrm>
              <a:off x="2312" y="120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6" name="Freeform 822"/>
            <p:cNvSpPr>
              <a:spLocks/>
            </p:cNvSpPr>
            <p:nvPr/>
          </p:nvSpPr>
          <p:spPr bwMode="auto">
            <a:xfrm>
              <a:off x="2312" y="123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7" name="Freeform 823"/>
            <p:cNvSpPr>
              <a:spLocks/>
            </p:cNvSpPr>
            <p:nvPr/>
          </p:nvSpPr>
          <p:spPr bwMode="auto">
            <a:xfrm>
              <a:off x="2312" y="127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8" name="Freeform 824"/>
            <p:cNvSpPr>
              <a:spLocks/>
            </p:cNvSpPr>
            <p:nvPr/>
          </p:nvSpPr>
          <p:spPr bwMode="auto">
            <a:xfrm>
              <a:off x="2312" y="130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09" name="Freeform 825"/>
            <p:cNvSpPr>
              <a:spLocks/>
            </p:cNvSpPr>
            <p:nvPr/>
          </p:nvSpPr>
          <p:spPr bwMode="auto">
            <a:xfrm>
              <a:off x="2312" y="133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0" name="Freeform 826"/>
            <p:cNvSpPr>
              <a:spLocks/>
            </p:cNvSpPr>
            <p:nvPr/>
          </p:nvSpPr>
          <p:spPr bwMode="auto">
            <a:xfrm>
              <a:off x="2312" y="136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1" name="Freeform 827"/>
            <p:cNvSpPr>
              <a:spLocks/>
            </p:cNvSpPr>
            <p:nvPr/>
          </p:nvSpPr>
          <p:spPr bwMode="auto">
            <a:xfrm>
              <a:off x="2312" y="139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2" name="Freeform 828"/>
            <p:cNvSpPr>
              <a:spLocks/>
            </p:cNvSpPr>
            <p:nvPr/>
          </p:nvSpPr>
          <p:spPr bwMode="auto">
            <a:xfrm>
              <a:off x="2312" y="143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3" name="Freeform 829"/>
            <p:cNvSpPr>
              <a:spLocks/>
            </p:cNvSpPr>
            <p:nvPr/>
          </p:nvSpPr>
          <p:spPr bwMode="auto">
            <a:xfrm>
              <a:off x="2312" y="146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4" name="Freeform 830"/>
            <p:cNvSpPr>
              <a:spLocks/>
            </p:cNvSpPr>
            <p:nvPr/>
          </p:nvSpPr>
          <p:spPr bwMode="auto">
            <a:xfrm>
              <a:off x="2312" y="149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5" name="Freeform 831"/>
            <p:cNvSpPr>
              <a:spLocks/>
            </p:cNvSpPr>
            <p:nvPr/>
          </p:nvSpPr>
          <p:spPr bwMode="auto">
            <a:xfrm>
              <a:off x="2312" y="152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6" name="Freeform 832"/>
            <p:cNvSpPr>
              <a:spLocks/>
            </p:cNvSpPr>
            <p:nvPr/>
          </p:nvSpPr>
          <p:spPr bwMode="auto">
            <a:xfrm>
              <a:off x="2312" y="155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7" name="Freeform 833"/>
            <p:cNvSpPr>
              <a:spLocks/>
            </p:cNvSpPr>
            <p:nvPr/>
          </p:nvSpPr>
          <p:spPr bwMode="auto">
            <a:xfrm>
              <a:off x="2312" y="159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8" name="Freeform 834"/>
            <p:cNvSpPr>
              <a:spLocks/>
            </p:cNvSpPr>
            <p:nvPr/>
          </p:nvSpPr>
          <p:spPr bwMode="auto">
            <a:xfrm>
              <a:off x="2312" y="162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19" name="Freeform 835"/>
            <p:cNvSpPr>
              <a:spLocks/>
            </p:cNvSpPr>
            <p:nvPr/>
          </p:nvSpPr>
          <p:spPr bwMode="auto">
            <a:xfrm>
              <a:off x="2312" y="165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0" name="Freeform 836"/>
            <p:cNvSpPr>
              <a:spLocks/>
            </p:cNvSpPr>
            <p:nvPr/>
          </p:nvSpPr>
          <p:spPr bwMode="auto">
            <a:xfrm>
              <a:off x="2312" y="168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1" name="Freeform 837"/>
            <p:cNvSpPr>
              <a:spLocks/>
            </p:cNvSpPr>
            <p:nvPr/>
          </p:nvSpPr>
          <p:spPr bwMode="auto">
            <a:xfrm>
              <a:off x="2312" y="171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2" name="Freeform 838"/>
            <p:cNvSpPr>
              <a:spLocks/>
            </p:cNvSpPr>
            <p:nvPr/>
          </p:nvSpPr>
          <p:spPr bwMode="auto">
            <a:xfrm>
              <a:off x="2312" y="175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3" name="Freeform 839"/>
            <p:cNvSpPr>
              <a:spLocks/>
            </p:cNvSpPr>
            <p:nvPr/>
          </p:nvSpPr>
          <p:spPr bwMode="auto">
            <a:xfrm>
              <a:off x="2312" y="178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4" name="Freeform 840"/>
            <p:cNvSpPr>
              <a:spLocks/>
            </p:cNvSpPr>
            <p:nvPr/>
          </p:nvSpPr>
          <p:spPr bwMode="auto">
            <a:xfrm>
              <a:off x="2312" y="181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5" name="Freeform 841"/>
            <p:cNvSpPr>
              <a:spLocks/>
            </p:cNvSpPr>
            <p:nvPr/>
          </p:nvSpPr>
          <p:spPr bwMode="auto">
            <a:xfrm>
              <a:off x="2312" y="184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6" name="Freeform 842"/>
            <p:cNvSpPr>
              <a:spLocks/>
            </p:cNvSpPr>
            <p:nvPr/>
          </p:nvSpPr>
          <p:spPr bwMode="auto">
            <a:xfrm>
              <a:off x="2312" y="187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7" name="Freeform 843"/>
            <p:cNvSpPr>
              <a:spLocks/>
            </p:cNvSpPr>
            <p:nvPr/>
          </p:nvSpPr>
          <p:spPr bwMode="auto">
            <a:xfrm>
              <a:off x="2312" y="191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8" name="Freeform 844"/>
            <p:cNvSpPr>
              <a:spLocks/>
            </p:cNvSpPr>
            <p:nvPr/>
          </p:nvSpPr>
          <p:spPr bwMode="auto">
            <a:xfrm>
              <a:off x="2312" y="194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29" name="Freeform 845"/>
            <p:cNvSpPr>
              <a:spLocks/>
            </p:cNvSpPr>
            <p:nvPr/>
          </p:nvSpPr>
          <p:spPr bwMode="auto">
            <a:xfrm>
              <a:off x="2312" y="197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0" name="Freeform 846"/>
            <p:cNvSpPr>
              <a:spLocks/>
            </p:cNvSpPr>
            <p:nvPr/>
          </p:nvSpPr>
          <p:spPr bwMode="auto">
            <a:xfrm>
              <a:off x="2312" y="200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1" name="Freeform 847"/>
            <p:cNvSpPr>
              <a:spLocks/>
            </p:cNvSpPr>
            <p:nvPr/>
          </p:nvSpPr>
          <p:spPr bwMode="auto">
            <a:xfrm>
              <a:off x="2312" y="203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2" name="Freeform 848"/>
            <p:cNvSpPr>
              <a:spLocks/>
            </p:cNvSpPr>
            <p:nvPr/>
          </p:nvSpPr>
          <p:spPr bwMode="auto">
            <a:xfrm>
              <a:off x="2312" y="207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3" name="Freeform 849"/>
            <p:cNvSpPr>
              <a:spLocks/>
            </p:cNvSpPr>
            <p:nvPr/>
          </p:nvSpPr>
          <p:spPr bwMode="auto">
            <a:xfrm>
              <a:off x="2312" y="210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4" name="Freeform 850"/>
            <p:cNvSpPr>
              <a:spLocks/>
            </p:cNvSpPr>
            <p:nvPr/>
          </p:nvSpPr>
          <p:spPr bwMode="auto">
            <a:xfrm>
              <a:off x="2312" y="213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5" name="Freeform 851"/>
            <p:cNvSpPr>
              <a:spLocks/>
            </p:cNvSpPr>
            <p:nvPr/>
          </p:nvSpPr>
          <p:spPr bwMode="auto">
            <a:xfrm>
              <a:off x="2312" y="216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6" name="Freeform 852"/>
            <p:cNvSpPr>
              <a:spLocks/>
            </p:cNvSpPr>
            <p:nvPr/>
          </p:nvSpPr>
          <p:spPr bwMode="auto">
            <a:xfrm>
              <a:off x="2312" y="219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7" name="Freeform 853"/>
            <p:cNvSpPr>
              <a:spLocks/>
            </p:cNvSpPr>
            <p:nvPr/>
          </p:nvSpPr>
          <p:spPr bwMode="auto">
            <a:xfrm>
              <a:off x="2312" y="222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8" name="Freeform 854"/>
            <p:cNvSpPr>
              <a:spLocks/>
            </p:cNvSpPr>
            <p:nvPr/>
          </p:nvSpPr>
          <p:spPr bwMode="auto">
            <a:xfrm>
              <a:off x="2312" y="226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39" name="Freeform 855"/>
            <p:cNvSpPr>
              <a:spLocks/>
            </p:cNvSpPr>
            <p:nvPr/>
          </p:nvSpPr>
          <p:spPr bwMode="auto">
            <a:xfrm>
              <a:off x="2312" y="229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0" name="Freeform 856"/>
            <p:cNvSpPr>
              <a:spLocks/>
            </p:cNvSpPr>
            <p:nvPr/>
          </p:nvSpPr>
          <p:spPr bwMode="auto">
            <a:xfrm>
              <a:off x="2312" y="232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1" name="Freeform 857"/>
            <p:cNvSpPr>
              <a:spLocks/>
            </p:cNvSpPr>
            <p:nvPr/>
          </p:nvSpPr>
          <p:spPr bwMode="auto">
            <a:xfrm>
              <a:off x="2312" y="235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2" name="Freeform 858"/>
            <p:cNvSpPr>
              <a:spLocks/>
            </p:cNvSpPr>
            <p:nvPr/>
          </p:nvSpPr>
          <p:spPr bwMode="auto">
            <a:xfrm>
              <a:off x="2312" y="238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3" name="Freeform 859"/>
            <p:cNvSpPr>
              <a:spLocks/>
            </p:cNvSpPr>
            <p:nvPr/>
          </p:nvSpPr>
          <p:spPr bwMode="auto">
            <a:xfrm>
              <a:off x="2312" y="242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4" name="Freeform 860"/>
            <p:cNvSpPr>
              <a:spLocks/>
            </p:cNvSpPr>
            <p:nvPr/>
          </p:nvSpPr>
          <p:spPr bwMode="auto">
            <a:xfrm>
              <a:off x="2312" y="245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5" name="Freeform 861"/>
            <p:cNvSpPr>
              <a:spLocks/>
            </p:cNvSpPr>
            <p:nvPr/>
          </p:nvSpPr>
          <p:spPr bwMode="auto">
            <a:xfrm>
              <a:off x="2312" y="248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6" name="Freeform 862"/>
            <p:cNvSpPr>
              <a:spLocks/>
            </p:cNvSpPr>
            <p:nvPr/>
          </p:nvSpPr>
          <p:spPr bwMode="auto">
            <a:xfrm>
              <a:off x="2312" y="251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7" name="Freeform 863"/>
            <p:cNvSpPr>
              <a:spLocks/>
            </p:cNvSpPr>
            <p:nvPr/>
          </p:nvSpPr>
          <p:spPr bwMode="auto">
            <a:xfrm>
              <a:off x="2312" y="254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8" name="Freeform 864"/>
            <p:cNvSpPr>
              <a:spLocks/>
            </p:cNvSpPr>
            <p:nvPr/>
          </p:nvSpPr>
          <p:spPr bwMode="auto">
            <a:xfrm>
              <a:off x="2312" y="258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49" name="Freeform 865"/>
            <p:cNvSpPr>
              <a:spLocks/>
            </p:cNvSpPr>
            <p:nvPr/>
          </p:nvSpPr>
          <p:spPr bwMode="auto">
            <a:xfrm>
              <a:off x="2312" y="261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0" name="Freeform 866"/>
            <p:cNvSpPr>
              <a:spLocks/>
            </p:cNvSpPr>
            <p:nvPr/>
          </p:nvSpPr>
          <p:spPr bwMode="auto">
            <a:xfrm>
              <a:off x="2312" y="264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1" name="Freeform 867"/>
            <p:cNvSpPr>
              <a:spLocks/>
            </p:cNvSpPr>
            <p:nvPr/>
          </p:nvSpPr>
          <p:spPr bwMode="auto">
            <a:xfrm>
              <a:off x="2312" y="2677"/>
              <a:ext cx="1" cy="9"/>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2" name="Freeform 868"/>
            <p:cNvSpPr>
              <a:spLocks/>
            </p:cNvSpPr>
            <p:nvPr/>
          </p:nvSpPr>
          <p:spPr bwMode="auto">
            <a:xfrm>
              <a:off x="2312" y="270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3" name="Freeform 869"/>
            <p:cNvSpPr>
              <a:spLocks/>
            </p:cNvSpPr>
            <p:nvPr/>
          </p:nvSpPr>
          <p:spPr bwMode="auto">
            <a:xfrm>
              <a:off x="2312" y="274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4" name="Freeform 870"/>
            <p:cNvSpPr>
              <a:spLocks/>
            </p:cNvSpPr>
            <p:nvPr/>
          </p:nvSpPr>
          <p:spPr bwMode="auto">
            <a:xfrm>
              <a:off x="2312" y="277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5" name="Freeform 871"/>
            <p:cNvSpPr>
              <a:spLocks/>
            </p:cNvSpPr>
            <p:nvPr/>
          </p:nvSpPr>
          <p:spPr bwMode="auto">
            <a:xfrm>
              <a:off x="2312" y="280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6" name="Freeform 872"/>
            <p:cNvSpPr>
              <a:spLocks/>
            </p:cNvSpPr>
            <p:nvPr/>
          </p:nvSpPr>
          <p:spPr bwMode="auto">
            <a:xfrm>
              <a:off x="2312" y="283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7" name="Freeform 873"/>
            <p:cNvSpPr>
              <a:spLocks/>
            </p:cNvSpPr>
            <p:nvPr/>
          </p:nvSpPr>
          <p:spPr bwMode="auto">
            <a:xfrm>
              <a:off x="2312" y="286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8" name="Freeform 874"/>
            <p:cNvSpPr>
              <a:spLocks/>
            </p:cNvSpPr>
            <p:nvPr/>
          </p:nvSpPr>
          <p:spPr bwMode="auto">
            <a:xfrm>
              <a:off x="2312" y="290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59" name="Freeform 875"/>
            <p:cNvSpPr>
              <a:spLocks/>
            </p:cNvSpPr>
            <p:nvPr/>
          </p:nvSpPr>
          <p:spPr bwMode="auto">
            <a:xfrm>
              <a:off x="2312" y="293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0" name="Freeform 876"/>
            <p:cNvSpPr>
              <a:spLocks/>
            </p:cNvSpPr>
            <p:nvPr/>
          </p:nvSpPr>
          <p:spPr bwMode="auto">
            <a:xfrm>
              <a:off x="2312" y="296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1" name="Freeform 877"/>
            <p:cNvSpPr>
              <a:spLocks/>
            </p:cNvSpPr>
            <p:nvPr/>
          </p:nvSpPr>
          <p:spPr bwMode="auto">
            <a:xfrm>
              <a:off x="2312" y="299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2" name="Freeform 878"/>
            <p:cNvSpPr>
              <a:spLocks/>
            </p:cNvSpPr>
            <p:nvPr/>
          </p:nvSpPr>
          <p:spPr bwMode="auto">
            <a:xfrm>
              <a:off x="2312" y="302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3" name="Freeform 879"/>
            <p:cNvSpPr>
              <a:spLocks/>
            </p:cNvSpPr>
            <p:nvPr/>
          </p:nvSpPr>
          <p:spPr bwMode="auto">
            <a:xfrm>
              <a:off x="2312" y="306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4" name="Freeform 880"/>
            <p:cNvSpPr>
              <a:spLocks/>
            </p:cNvSpPr>
            <p:nvPr/>
          </p:nvSpPr>
          <p:spPr bwMode="auto">
            <a:xfrm>
              <a:off x="2312" y="309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5" name="Freeform 881"/>
            <p:cNvSpPr>
              <a:spLocks/>
            </p:cNvSpPr>
            <p:nvPr/>
          </p:nvSpPr>
          <p:spPr bwMode="auto">
            <a:xfrm>
              <a:off x="2312" y="312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6" name="Freeform 882"/>
            <p:cNvSpPr>
              <a:spLocks/>
            </p:cNvSpPr>
            <p:nvPr/>
          </p:nvSpPr>
          <p:spPr bwMode="auto">
            <a:xfrm>
              <a:off x="2312" y="315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7" name="Freeform 883"/>
            <p:cNvSpPr>
              <a:spLocks/>
            </p:cNvSpPr>
            <p:nvPr/>
          </p:nvSpPr>
          <p:spPr bwMode="auto">
            <a:xfrm>
              <a:off x="2312" y="318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8" name="Freeform 884"/>
            <p:cNvSpPr>
              <a:spLocks/>
            </p:cNvSpPr>
            <p:nvPr/>
          </p:nvSpPr>
          <p:spPr bwMode="auto">
            <a:xfrm>
              <a:off x="2312" y="322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69" name="Freeform 885"/>
            <p:cNvSpPr>
              <a:spLocks/>
            </p:cNvSpPr>
            <p:nvPr/>
          </p:nvSpPr>
          <p:spPr bwMode="auto">
            <a:xfrm>
              <a:off x="2312" y="325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0" name="Freeform 886"/>
            <p:cNvSpPr>
              <a:spLocks/>
            </p:cNvSpPr>
            <p:nvPr/>
          </p:nvSpPr>
          <p:spPr bwMode="auto">
            <a:xfrm>
              <a:off x="2312" y="328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1" name="Freeform 887"/>
            <p:cNvSpPr>
              <a:spLocks/>
            </p:cNvSpPr>
            <p:nvPr/>
          </p:nvSpPr>
          <p:spPr bwMode="auto">
            <a:xfrm>
              <a:off x="2312" y="331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2" name="Freeform 888"/>
            <p:cNvSpPr>
              <a:spLocks/>
            </p:cNvSpPr>
            <p:nvPr/>
          </p:nvSpPr>
          <p:spPr bwMode="auto">
            <a:xfrm>
              <a:off x="3155" y="107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3" name="Freeform 889"/>
            <p:cNvSpPr>
              <a:spLocks/>
            </p:cNvSpPr>
            <p:nvPr/>
          </p:nvSpPr>
          <p:spPr bwMode="auto">
            <a:xfrm>
              <a:off x="3155" y="111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4" name="Freeform 890"/>
            <p:cNvSpPr>
              <a:spLocks/>
            </p:cNvSpPr>
            <p:nvPr/>
          </p:nvSpPr>
          <p:spPr bwMode="auto">
            <a:xfrm>
              <a:off x="3155" y="114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5" name="Freeform 891"/>
            <p:cNvSpPr>
              <a:spLocks/>
            </p:cNvSpPr>
            <p:nvPr/>
          </p:nvSpPr>
          <p:spPr bwMode="auto">
            <a:xfrm>
              <a:off x="3155" y="117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6" name="Freeform 892"/>
            <p:cNvSpPr>
              <a:spLocks/>
            </p:cNvSpPr>
            <p:nvPr/>
          </p:nvSpPr>
          <p:spPr bwMode="auto">
            <a:xfrm>
              <a:off x="3155" y="120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7" name="Freeform 893"/>
            <p:cNvSpPr>
              <a:spLocks/>
            </p:cNvSpPr>
            <p:nvPr/>
          </p:nvSpPr>
          <p:spPr bwMode="auto">
            <a:xfrm>
              <a:off x="3155" y="123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8" name="Freeform 894"/>
            <p:cNvSpPr>
              <a:spLocks/>
            </p:cNvSpPr>
            <p:nvPr/>
          </p:nvSpPr>
          <p:spPr bwMode="auto">
            <a:xfrm>
              <a:off x="3155" y="127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79" name="Freeform 895"/>
            <p:cNvSpPr>
              <a:spLocks/>
            </p:cNvSpPr>
            <p:nvPr/>
          </p:nvSpPr>
          <p:spPr bwMode="auto">
            <a:xfrm>
              <a:off x="3155" y="130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0" name="Freeform 896"/>
            <p:cNvSpPr>
              <a:spLocks/>
            </p:cNvSpPr>
            <p:nvPr/>
          </p:nvSpPr>
          <p:spPr bwMode="auto">
            <a:xfrm>
              <a:off x="3155" y="133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1" name="Freeform 897"/>
            <p:cNvSpPr>
              <a:spLocks/>
            </p:cNvSpPr>
            <p:nvPr/>
          </p:nvSpPr>
          <p:spPr bwMode="auto">
            <a:xfrm>
              <a:off x="3155" y="136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2" name="Freeform 898"/>
            <p:cNvSpPr>
              <a:spLocks/>
            </p:cNvSpPr>
            <p:nvPr/>
          </p:nvSpPr>
          <p:spPr bwMode="auto">
            <a:xfrm>
              <a:off x="3155" y="139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3" name="Freeform 899"/>
            <p:cNvSpPr>
              <a:spLocks/>
            </p:cNvSpPr>
            <p:nvPr/>
          </p:nvSpPr>
          <p:spPr bwMode="auto">
            <a:xfrm>
              <a:off x="3155" y="143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4" name="Freeform 900"/>
            <p:cNvSpPr>
              <a:spLocks/>
            </p:cNvSpPr>
            <p:nvPr/>
          </p:nvSpPr>
          <p:spPr bwMode="auto">
            <a:xfrm>
              <a:off x="3155" y="146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5" name="Freeform 901"/>
            <p:cNvSpPr>
              <a:spLocks/>
            </p:cNvSpPr>
            <p:nvPr/>
          </p:nvSpPr>
          <p:spPr bwMode="auto">
            <a:xfrm>
              <a:off x="3155" y="149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6" name="Freeform 902"/>
            <p:cNvSpPr>
              <a:spLocks/>
            </p:cNvSpPr>
            <p:nvPr/>
          </p:nvSpPr>
          <p:spPr bwMode="auto">
            <a:xfrm>
              <a:off x="3155" y="152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7" name="Freeform 903"/>
            <p:cNvSpPr>
              <a:spLocks/>
            </p:cNvSpPr>
            <p:nvPr/>
          </p:nvSpPr>
          <p:spPr bwMode="auto">
            <a:xfrm>
              <a:off x="3155" y="155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8" name="Freeform 904"/>
            <p:cNvSpPr>
              <a:spLocks/>
            </p:cNvSpPr>
            <p:nvPr/>
          </p:nvSpPr>
          <p:spPr bwMode="auto">
            <a:xfrm>
              <a:off x="3155" y="159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89" name="Freeform 905"/>
            <p:cNvSpPr>
              <a:spLocks/>
            </p:cNvSpPr>
            <p:nvPr/>
          </p:nvSpPr>
          <p:spPr bwMode="auto">
            <a:xfrm>
              <a:off x="3155" y="162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0" name="Freeform 906"/>
            <p:cNvSpPr>
              <a:spLocks/>
            </p:cNvSpPr>
            <p:nvPr/>
          </p:nvSpPr>
          <p:spPr bwMode="auto">
            <a:xfrm>
              <a:off x="3155" y="165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1" name="Freeform 907"/>
            <p:cNvSpPr>
              <a:spLocks/>
            </p:cNvSpPr>
            <p:nvPr/>
          </p:nvSpPr>
          <p:spPr bwMode="auto">
            <a:xfrm>
              <a:off x="3155" y="168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2" name="Freeform 908"/>
            <p:cNvSpPr>
              <a:spLocks/>
            </p:cNvSpPr>
            <p:nvPr/>
          </p:nvSpPr>
          <p:spPr bwMode="auto">
            <a:xfrm>
              <a:off x="3155" y="171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3" name="Freeform 909"/>
            <p:cNvSpPr>
              <a:spLocks/>
            </p:cNvSpPr>
            <p:nvPr/>
          </p:nvSpPr>
          <p:spPr bwMode="auto">
            <a:xfrm>
              <a:off x="3155" y="175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4" name="Freeform 910"/>
            <p:cNvSpPr>
              <a:spLocks/>
            </p:cNvSpPr>
            <p:nvPr/>
          </p:nvSpPr>
          <p:spPr bwMode="auto">
            <a:xfrm>
              <a:off x="3155" y="178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5" name="Freeform 911"/>
            <p:cNvSpPr>
              <a:spLocks/>
            </p:cNvSpPr>
            <p:nvPr/>
          </p:nvSpPr>
          <p:spPr bwMode="auto">
            <a:xfrm>
              <a:off x="3155" y="181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6" name="Freeform 912"/>
            <p:cNvSpPr>
              <a:spLocks/>
            </p:cNvSpPr>
            <p:nvPr/>
          </p:nvSpPr>
          <p:spPr bwMode="auto">
            <a:xfrm>
              <a:off x="3155" y="184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7" name="Freeform 913"/>
            <p:cNvSpPr>
              <a:spLocks/>
            </p:cNvSpPr>
            <p:nvPr/>
          </p:nvSpPr>
          <p:spPr bwMode="auto">
            <a:xfrm>
              <a:off x="3155" y="187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8" name="Freeform 914"/>
            <p:cNvSpPr>
              <a:spLocks/>
            </p:cNvSpPr>
            <p:nvPr/>
          </p:nvSpPr>
          <p:spPr bwMode="auto">
            <a:xfrm>
              <a:off x="3155" y="191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899" name="Freeform 915"/>
            <p:cNvSpPr>
              <a:spLocks/>
            </p:cNvSpPr>
            <p:nvPr/>
          </p:nvSpPr>
          <p:spPr bwMode="auto">
            <a:xfrm>
              <a:off x="3155" y="194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0" name="Freeform 916"/>
            <p:cNvSpPr>
              <a:spLocks/>
            </p:cNvSpPr>
            <p:nvPr/>
          </p:nvSpPr>
          <p:spPr bwMode="auto">
            <a:xfrm>
              <a:off x="3155" y="197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1" name="Freeform 917"/>
            <p:cNvSpPr>
              <a:spLocks/>
            </p:cNvSpPr>
            <p:nvPr/>
          </p:nvSpPr>
          <p:spPr bwMode="auto">
            <a:xfrm>
              <a:off x="3155" y="200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2" name="Freeform 918"/>
            <p:cNvSpPr>
              <a:spLocks/>
            </p:cNvSpPr>
            <p:nvPr/>
          </p:nvSpPr>
          <p:spPr bwMode="auto">
            <a:xfrm>
              <a:off x="3155" y="203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3" name="Freeform 919"/>
            <p:cNvSpPr>
              <a:spLocks/>
            </p:cNvSpPr>
            <p:nvPr/>
          </p:nvSpPr>
          <p:spPr bwMode="auto">
            <a:xfrm>
              <a:off x="3155" y="207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4" name="Freeform 920"/>
            <p:cNvSpPr>
              <a:spLocks/>
            </p:cNvSpPr>
            <p:nvPr/>
          </p:nvSpPr>
          <p:spPr bwMode="auto">
            <a:xfrm>
              <a:off x="3155" y="210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5" name="Freeform 921"/>
            <p:cNvSpPr>
              <a:spLocks/>
            </p:cNvSpPr>
            <p:nvPr/>
          </p:nvSpPr>
          <p:spPr bwMode="auto">
            <a:xfrm>
              <a:off x="3155" y="213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6" name="Freeform 922"/>
            <p:cNvSpPr>
              <a:spLocks/>
            </p:cNvSpPr>
            <p:nvPr/>
          </p:nvSpPr>
          <p:spPr bwMode="auto">
            <a:xfrm>
              <a:off x="3155" y="216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7" name="Freeform 923"/>
            <p:cNvSpPr>
              <a:spLocks/>
            </p:cNvSpPr>
            <p:nvPr/>
          </p:nvSpPr>
          <p:spPr bwMode="auto">
            <a:xfrm>
              <a:off x="3155" y="219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8" name="Freeform 924"/>
            <p:cNvSpPr>
              <a:spLocks/>
            </p:cNvSpPr>
            <p:nvPr/>
          </p:nvSpPr>
          <p:spPr bwMode="auto">
            <a:xfrm>
              <a:off x="3155" y="222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09" name="Freeform 925"/>
            <p:cNvSpPr>
              <a:spLocks/>
            </p:cNvSpPr>
            <p:nvPr/>
          </p:nvSpPr>
          <p:spPr bwMode="auto">
            <a:xfrm>
              <a:off x="3155" y="226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0" name="Freeform 926"/>
            <p:cNvSpPr>
              <a:spLocks/>
            </p:cNvSpPr>
            <p:nvPr/>
          </p:nvSpPr>
          <p:spPr bwMode="auto">
            <a:xfrm>
              <a:off x="3155" y="229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1" name="Freeform 927"/>
            <p:cNvSpPr>
              <a:spLocks/>
            </p:cNvSpPr>
            <p:nvPr/>
          </p:nvSpPr>
          <p:spPr bwMode="auto">
            <a:xfrm>
              <a:off x="3155" y="232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2" name="Freeform 928"/>
            <p:cNvSpPr>
              <a:spLocks/>
            </p:cNvSpPr>
            <p:nvPr/>
          </p:nvSpPr>
          <p:spPr bwMode="auto">
            <a:xfrm>
              <a:off x="3155" y="235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3" name="Freeform 929"/>
            <p:cNvSpPr>
              <a:spLocks/>
            </p:cNvSpPr>
            <p:nvPr/>
          </p:nvSpPr>
          <p:spPr bwMode="auto">
            <a:xfrm>
              <a:off x="3155" y="238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4" name="Freeform 930"/>
            <p:cNvSpPr>
              <a:spLocks/>
            </p:cNvSpPr>
            <p:nvPr/>
          </p:nvSpPr>
          <p:spPr bwMode="auto">
            <a:xfrm>
              <a:off x="3155" y="242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5" name="Freeform 931"/>
            <p:cNvSpPr>
              <a:spLocks/>
            </p:cNvSpPr>
            <p:nvPr/>
          </p:nvSpPr>
          <p:spPr bwMode="auto">
            <a:xfrm>
              <a:off x="3155" y="245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6" name="Freeform 932"/>
            <p:cNvSpPr>
              <a:spLocks/>
            </p:cNvSpPr>
            <p:nvPr/>
          </p:nvSpPr>
          <p:spPr bwMode="auto">
            <a:xfrm>
              <a:off x="3155" y="248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7" name="Freeform 933"/>
            <p:cNvSpPr>
              <a:spLocks/>
            </p:cNvSpPr>
            <p:nvPr/>
          </p:nvSpPr>
          <p:spPr bwMode="auto">
            <a:xfrm>
              <a:off x="3155" y="251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8" name="Freeform 934"/>
            <p:cNvSpPr>
              <a:spLocks/>
            </p:cNvSpPr>
            <p:nvPr/>
          </p:nvSpPr>
          <p:spPr bwMode="auto">
            <a:xfrm>
              <a:off x="3155" y="254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19" name="Freeform 935"/>
            <p:cNvSpPr>
              <a:spLocks/>
            </p:cNvSpPr>
            <p:nvPr/>
          </p:nvSpPr>
          <p:spPr bwMode="auto">
            <a:xfrm>
              <a:off x="3155" y="258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0" name="Freeform 936"/>
            <p:cNvSpPr>
              <a:spLocks/>
            </p:cNvSpPr>
            <p:nvPr/>
          </p:nvSpPr>
          <p:spPr bwMode="auto">
            <a:xfrm>
              <a:off x="3155" y="261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1" name="Freeform 937"/>
            <p:cNvSpPr>
              <a:spLocks/>
            </p:cNvSpPr>
            <p:nvPr/>
          </p:nvSpPr>
          <p:spPr bwMode="auto">
            <a:xfrm>
              <a:off x="3155" y="264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2" name="Freeform 938"/>
            <p:cNvSpPr>
              <a:spLocks/>
            </p:cNvSpPr>
            <p:nvPr/>
          </p:nvSpPr>
          <p:spPr bwMode="auto">
            <a:xfrm>
              <a:off x="3155" y="2677"/>
              <a:ext cx="1" cy="9"/>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3" name="Freeform 939"/>
            <p:cNvSpPr>
              <a:spLocks/>
            </p:cNvSpPr>
            <p:nvPr/>
          </p:nvSpPr>
          <p:spPr bwMode="auto">
            <a:xfrm>
              <a:off x="3155" y="270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4" name="Freeform 940"/>
            <p:cNvSpPr>
              <a:spLocks/>
            </p:cNvSpPr>
            <p:nvPr/>
          </p:nvSpPr>
          <p:spPr bwMode="auto">
            <a:xfrm>
              <a:off x="3155" y="274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5" name="Freeform 941"/>
            <p:cNvSpPr>
              <a:spLocks/>
            </p:cNvSpPr>
            <p:nvPr/>
          </p:nvSpPr>
          <p:spPr bwMode="auto">
            <a:xfrm>
              <a:off x="3155" y="277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6" name="Freeform 942"/>
            <p:cNvSpPr>
              <a:spLocks/>
            </p:cNvSpPr>
            <p:nvPr/>
          </p:nvSpPr>
          <p:spPr bwMode="auto">
            <a:xfrm>
              <a:off x="3155" y="280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7" name="Freeform 943"/>
            <p:cNvSpPr>
              <a:spLocks/>
            </p:cNvSpPr>
            <p:nvPr/>
          </p:nvSpPr>
          <p:spPr bwMode="auto">
            <a:xfrm>
              <a:off x="3155" y="283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8" name="Freeform 944"/>
            <p:cNvSpPr>
              <a:spLocks/>
            </p:cNvSpPr>
            <p:nvPr/>
          </p:nvSpPr>
          <p:spPr bwMode="auto">
            <a:xfrm>
              <a:off x="3155" y="286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29" name="Freeform 945"/>
            <p:cNvSpPr>
              <a:spLocks/>
            </p:cNvSpPr>
            <p:nvPr/>
          </p:nvSpPr>
          <p:spPr bwMode="auto">
            <a:xfrm>
              <a:off x="3155" y="290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0" name="Freeform 946"/>
            <p:cNvSpPr>
              <a:spLocks/>
            </p:cNvSpPr>
            <p:nvPr/>
          </p:nvSpPr>
          <p:spPr bwMode="auto">
            <a:xfrm>
              <a:off x="3155" y="293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1" name="Freeform 947"/>
            <p:cNvSpPr>
              <a:spLocks/>
            </p:cNvSpPr>
            <p:nvPr/>
          </p:nvSpPr>
          <p:spPr bwMode="auto">
            <a:xfrm>
              <a:off x="3155" y="296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2" name="Freeform 948"/>
            <p:cNvSpPr>
              <a:spLocks/>
            </p:cNvSpPr>
            <p:nvPr/>
          </p:nvSpPr>
          <p:spPr bwMode="auto">
            <a:xfrm>
              <a:off x="3155" y="299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3" name="Freeform 949"/>
            <p:cNvSpPr>
              <a:spLocks/>
            </p:cNvSpPr>
            <p:nvPr/>
          </p:nvSpPr>
          <p:spPr bwMode="auto">
            <a:xfrm>
              <a:off x="3155" y="302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4" name="Freeform 950"/>
            <p:cNvSpPr>
              <a:spLocks/>
            </p:cNvSpPr>
            <p:nvPr/>
          </p:nvSpPr>
          <p:spPr bwMode="auto">
            <a:xfrm>
              <a:off x="3155" y="306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5" name="Freeform 951"/>
            <p:cNvSpPr>
              <a:spLocks/>
            </p:cNvSpPr>
            <p:nvPr/>
          </p:nvSpPr>
          <p:spPr bwMode="auto">
            <a:xfrm>
              <a:off x="3155" y="309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6" name="Freeform 952"/>
            <p:cNvSpPr>
              <a:spLocks/>
            </p:cNvSpPr>
            <p:nvPr/>
          </p:nvSpPr>
          <p:spPr bwMode="auto">
            <a:xfrm>
              <a:off x="3155" y="312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7" name="Freeform 953"/>
            <p:cNvSpPr>
              <a:spLocks/>
            </p:cNvSpPr>
            <p:nvPr/>
          </p:nvSpPr>
          <p:spPr bwMode="auto">
            <a:xfrm>
              <a:off x="3155" y="315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8" name="Freeform 954"/>
            <p:cNvSpPr>
              <a:spLocks/>
            </p:cNvSpPr>
            <p:nvPr/>
          </p:nvSpPr>
          <p:spPr bwMode="auto">
            <a:xfrm>
              <a:off x="3155" y="318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39" name="Freeform 955"/>
            <p:cNvSpPr>
              <a:spLocks/>
            </p:cNvSpPr>
            <p:nvPr/>
          </p:nvSpPr>
          <p:spPr bwMode="auto">
            <a:xfrm>
              <a:off x="3155" y="322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0" name="Freeform 956"/>
            <p:cNvSpPr>
              <a:spLocks/>
            </p:cNvSpPr>
            <p:nvPr/>
          </p:nvSpPr>
          <p:spPr bwMode="auto">
            <a:xfrm>
              <a:off x="3155" y="325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1" name="Freeform 957"/>
            <p:cNvSpPr>
              <a:spLocks/>
            </p:cNvSpPr>
            <p:nvPr/>
          </p:nvSpPr>
          <p:spPr bwMode="auto">
            <a:xfrm>
              <a:off x="3155" y="328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2" name="Freeform 958"/>
            <p:cNvSpPr>
              <a:spLocks/>
            </p:cNvSpPr>
            <p:nvPr/>
          </p:nvSpPr>
          <p:spPr bwMode="auto">
            <a:xfrm>
              <a:off x="3155" y="331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3" name="Freeform 959"/>
            <p:cNvSpPr>
              <a:spLocks/>
            </p:cNvSpPr>
            <p:nvPr/>
          </p:nvSpPr>
          <p:spPr bwMode="auto">
            <a:xfrm>
              <a:off x="3997" y="107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4" name="Freeform 960"/>
            <p:cNvSpPr>
              <a:spLocks/>
            </p:cNvSpPr>
            <p:nvPr/>
          </p:nvSpPr>
          <p:spPr bwMode="auto">
            <a:xfrm>
              <a:off x="3997" y="111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5" name="Freeform 961"/>
            <p:cNvSpPr>
              <a:spLocks/>
            </p:cNvSpPr>
            <p:nvPr/>
          </p:nvSpPr>
          <p:spPr bwMode="auto">
            <a:xfrm>
              <a:off x="3997" y="114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6" name="Freeform 962"/>
            <p:cNvSpPr>
              <a:spLocks/>
            </p:cNvSpPr>
            <p:nvPr/>
          </p:nvSpPr>
          <p:spPr bwMode="auto">
            <a:xfrm>
              <a:off x="3997" y="117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7" name="Freeform 963"/>
            <p:cNvSpPr>
              <a:spLocks/>
            </p:cNvSpPr>
            <p:nvPr/>
          </p:nvSpPr>
          <p:spPr bwMode="auto">
            <a:xfrm>
              <a:off x="3997" y="120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8" name="Freeform 964"/>
            <p:cNvSpPr>
              <a:spLocks/>
            </p:cNvSpPr>
            <p:nvPr/>
          </p:nvSpPr>
          <p:spPr bwMode="auto">
            <a:xfrm>
              <a:off x="3997" y="123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49" name="Freeform 965"/>
            <p:cNvSpPr>
              <a:spLocks/>
            </p:cNvSpPr>
            <p:nvPr/>
          </p:nvSpPr>
          <p:spPr bwMode="auto">
            <a:xfrm>
              <a:off x="3997" y="127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0" name="Freeform 966"/>
            <p:cNvSpPr>
              <a:spLocks/>
            </p:cNvSpPr>
            <p:nvPr/>
          </p:nvSpPr>
          <p:spPr bwMode="auto">
            <a:xfrm>
              <a:off x="3997" y="130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1" name="Freeform 967"/>
            <p:cNvSpPr>
              <a:spLocks/>
            </p:cNvSpPr>
            <p:nvPr/>
          </p:nvSpPr>
          <p:spPr bwMode="auto">
            <a:xfrm>
              <a:off x="3997" y="133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2" name="Freeform 968"/>
            <p:cNvSpPr>
              <a:spLocks/>
            </p:cNvSpPr>
            <p:nvPr/>
          </p:nvSpPr>
          <p:spPr bwMode="auto">
            <a:xfrm>
              <a:off x="3997" y="136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3" name="Freeform 969"/>
            <p:cNvSpPr>
              <a:spLocks/>
            </p:cNvSpPr>
            <p:nvPr/>
          </p:nvSpPr>
          <p:spPr bwMode="auto">
            <a:xfrm>
              <a:off x="3997" y="139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4" name="Freeform 970"/>
            <p:cNvSpPr>
              <a:spLocks/>
            </p:cNvSpPr>
            <p:nvPr/>
          </p:nvSpPr>
          <p:spPr bwMode="auto">
            <a:xfrm>
              <a:off x="3997" y="143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5" name="Freeform 971"/>
            <p:cNvSpPr>
              <a:spLocks/>
            </p:cNvSpPr>
            <p:nvPr/>
          </p:nvSpPr>
          <p:spPr bwMode="auto">
            <a:xfrm>
              <a:off x="3997" y="146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6" name="Freeform 972"/>
            <p:cNvSpPr>
              <a:spLocks/>
            </p:cNvSpPr>
            <p:nvPr/>
          </p:nvSpPr>
          <p:spPr bwMode="auto">
            <a:xfrm>
              <a:off x="3997" y="149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7" name="Freeform 973"/>
            <p:cNvSpPr>
              <a:spLocks/>
            </p:cNvSpPr>
            <p:nvPr/>
          </p:nvSpPr>
          <p:spPr bwMode="auto">
            <a:xfrm>
              <a:off x="3997" y="152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8" name="Freeform 974"/>
            <p:cNvSpPr>
              <a:spLocks/>
            </p:cNvSpPr>
            <p:nvPr/>
          </p:nvSpPr>
          <p:spPr bwMode="auto">
            <a:xfrm>
              <a:off x="3997" y="155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59" name="Freeform 975"/>
            <p:cNvSpPr>
              <a:spLocks/>
            </p:cNvSpPr>
            <p:nvPr/>
          </p:nvSpPr>
          <p:spPr bwMode="auto">
            <a:xfrm>
              <a:off x="3997" y="159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0" name="Freeform 976"/>
            <p:cNvSpPr>
              <a:spLocks/>
            </p:cNvSpPr>
            <p:nvPr/>
          </p:nvSpPr>
          <p:spPr bwMode="auto">
            <a:xfrm>
              <a:off x="3997" y="162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1" name="Freeform 977"/>
            <p:cNvSpPr>
              <a:spLocks/>
            </p:cNvSpPr>
            <p:nvPr/>
          </p:nvSpPr>
          <p:spPr bwMode="auto">
            <a:xfrm>
              <a:off x="3997" y="165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2" name="Freeform 978"/>
            <p:cNvSpPr>
              <a:spLocks/>
            </p:cNvSpPr>
            <p:nvPr/>
          </p:nvSpPr>
          <p:spPr bwMode="auto">
            <a:xfrm>
              <a:off x="3997" y="168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3" name="Freeform 979"/>
            <p:cNvSpPr>
              <a:spLocks/>
            </p:cNvSpPr>
            <p:nvPr/>
          </p:nvSpPr>
          <p:spPr bwMode="auto">
            <a:xfrm>
              <a:off x="3997" y="171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4" name="Freeform 980"/>
            <p:cNvSpPr>
              <a:spLocks/>
            </p:cNvSpPr>
            <p:nvPr/>
          </p:nvSpPr>
          <p:spPr bwMode="auto">
            <a:xfrm>
              <a:off x="3997" y="175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5" name="Freeform 981"/>
            <p:cNvSpPr>
              <a:spLocks/>
            </p:cNvSpPr>
            <p:nvPr/>
          </p:nvSpPr>
          <p:spPr bwMode="auto">
            <a:xfrm>
              <a:off x="3997" y="178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6" name="Freeform 982"/>
            <p:cNvSpPr>
              <a:spLocks/>
            </p:cNvSpPr>
            <p:nvPr/>
          </p:nvSpPr>
          <p:spPr bwMode="auto">
            <a:xfrm>
              <a:off x="3997" y="181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7" name="Freeform 983"/>
            <p:cNvSpPr>
              <a:spLocks/>
            </p:cNvSpPr>
            <p:nvPr/>
          </p:nvSpPr>
          <p:spPr bwMode="auto">
            <a:xfrm>
              <a:off x="3997" y="184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8" name="Freeform 984"/>
            <p:cNvSpPr>
              <a:spLocks/>
            </p:cNvSpPr>
            <p:nvPr/>
          </p:nvSpPr>
          <p:spPr bwMode="auto">
            <a:xfrm>
              <a:off x="3997" y="187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69" name="Freeform 985"/>
            <p:cNvSpPr>
              <a:spLocks/>
            </p:cNvSpPr>
            <p:nvPr/>
          </p:nvSpPr>
          <p:spPr bwMode="auto">
            <a:xfrm>
              <a:off x="3997" y="191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0" name="Freeform 986"/>
            <p:cNvSpPr>
              <a:spLocks/>
            </p:cNvSpPr>
            <p:nvPr/>
          </p:nvSpPr>
          <p:spPr bwMode="auto">
            <a:xfrm>
              <a:off x="3997" y="194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1" name="Freeform 987"/>
            <p:cNvSpPr>
              <a:spLocks/>
            </p:cNvSpPr>
            <p:nvPr/>
          </p:nvSpPr>
          <p:spPr bwMode="auto">
            <a:xfrm>
              <a:off x="3997" y="197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2" name="Freeform 988"/>
            <p:cNvSpPr>
              <a:spLocks/>
            </p:cNvSpPr>
            <p:nvPr/>
          </p:nvSpPr>
          <p:spPr bwMode="auto">
            <a:xfrm>
              <a:off x="3997" y="200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3" name="Freeform 989"/>
            <p:cNvSpPr>
              <a:spLocks/>
            </p:cNvSpPr>
            <p:nvPr/>
          </p:nvSpPr>
          <p:spPr bwMode="auto">
            <a:xfrm>
              <a:off x="3997" y="203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4" name="Freeform 990"/>
            <p:cNvSpPr>
              <a:spLocks/>
            </p:cNvSpPr>
            <p:nvPr/>
          </p:nvSpPr>
          <p:spPr bwMode="auto">
            <a:xfrm>
              <a:off x="3997" y="207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5" name="Freeform 991"/>
            <p:cNvSpPr>
              <a:spLocks/>
            </p:cNvSpPr>
            <p:nvPr/>
          </p:nvSpPr>
          <p:spPr bwMode="auto">
            <a:xfrm>
              <a:off x="3997" y="210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6" name="Freeform 992"/>
            <p:cNvSpPr>
              <a:spLocks/>
            </p:cNvSpPr>
            <p:nvPr/>
          </p:nvSpPr>
          <p:spPr bwMode="auto">
            <a:xfrm>
              <a:off x="3997" y="213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7" name="Freeform 993"/>
            <p:cNvSpPr>
              <a:spLocks/>
            </p:cNvSpPr>
            <p:nvPr/>
          </p:nvSpPr>
          <p:spPr bwMode="auto">
            <a:xfrm>
              <a:off x="3997" y="216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8" name="Freeform 994"/>
            <p:cNvSpPr>
              <a:spLocks/>
            </p:cNvSpPr>
            <p:nvPr/>
          </p:nvSpPr>
          <p:spPr bwMode="auto">
            <a:xfrm>
              <a:off x="3997" y="219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79" name="Freeform 995"/>
            <p:cNvSpPr>
              <a:spLocks/>
            </p:cNvSpPr>
            <p:nvPr/>
          </p:nvSpPr>
          <p:spPr bwMode="auto">
            <a:xfrm>
              <a:off x="3997" y="222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0" name="Freeform 996"/>
            <p:cNvSpPr>
              <a:spLocks/>
            </p:cNvSpPr>
            <p:nvPr/>
          </p:nvSpPr>
          <p:spPr bwMode="auto">
            <a:xfrm>
              <a:off x="3997" y="226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1" name="Freeform 997"/>
            <p:cNvSpPr>
              <a:spLocks/>
            </p:cNvSpPr>
            <p:nvPr/>
          </p:nvSpPr>
          <p:spPr bwMode="auto">
            <a:xfrm>
              <a:off x="3997" y="229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2" name="Freeform 998"/>
            <p:cNvSpPr>
              <a:spLocks/>
            </p:cNvSpPr>
            <p:nvPr/>
          </p:nvSpPr>
          <p:spPr bwMode="auto">
            <a:xfrm>
              <a:off x="3997" y="232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3" name="Freeform 999"/>
            <p:cNvSpPr>
              <a:spLocks/>
            </p:cNvSpPr>
            <p:nvPr/>
          </p:nvSpPr>
          <p:spPr bwMode="auto">
            <a:xfrm>
              <a:off x="3997" y="235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4" name="Freeform 1000"/>
            <p:cNvSpPr>
              <a:spLocks/>
            </p:cNvSpPr>
            <p:nvPr/>
          </p:nvSpPr>
          <p:spPr bwMode="auto">
            <a:xfrm>
              <a:off x="3997" y="238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5" name="Freeform 1001"/>
            <p:cNvSpPr>
              <a:spLocks/>
            </p:cNvSpPr>
            <p:nvPr/>
          </p:nvSpPr>
          <p:spPr bwMode="auto">
            <a:xfrm>
              <a:off x="3997" y="242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6" name="Freeform 1002"/>
            <p:cNvSpPr>
              <a:spLocks/>
            </p:cNvSpPr>
            <p:nvPr/>
          </p:nvSpPr>
          <p:spPr bwMode="auto">
            <a:xfrm>
              <a:off x="3997" y="245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7" name="Freeform 1003"/>
            <p:cNvSpPr>
              <a:spLocks/>
            </p:cNvSpPr>
            <p:nvPr/>
          </p:nvSpPr>
          <p:spPr bwMode="auto">
            <a:xfrm>
              <a:off x="3997" y="248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8" name="Freeform 1004"/>
            <p:cNvSpPr>
              <a:spLocks/>
            </p:cNvSpPr>
            <p:nvPr/>
          </p:nvSpPr>
          <p:spPr bwMode="auto">
            <a:xfrm>
              <a:off x="3997" y="2517"/>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89" name="Freeform 1005"/>
            <p:cNvSpPr>
              <a:spLocks/>
            </p:cNvSpPr>
            <p:nvPr/>
          </p:nvSpPr>
          <p:spPr bwMode="auto">
            <a:xfrm>
              <a:off x="3997" y="2549"/>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90" name="Freeform 1006"/>
            <p:cNvSpPr>
              <a:spLocks/>
            </p:cNvSpPr>
            <p:nvPr/>
          </p:nvSpPr>
          <p:spPr bwMode="auto">
            <a:xfrm>
              <a:off x="3997" y="258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91" name="Freeform 1007"/>
            <p:cNvSpPr>
              <a:spLocks/>
            </p:cNvSpPr>
            <p:nvPr/>
          </p:nvSpPr>
          <p:spPr bwMode="auto">
            <a:xfrm>
              <a:off x="3997" y="261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grpSp>
      <p:grpSp>
        <p:nvGrpSpPr>
          <p:cNvPr id="47289" name="Group 185"/>
          <p:cNvGrpSpPr>
            <a:grpSpLocks/>
          </p:cNvGrpSpPr>
          <p:nvPr/>
        </p:nvGrpSpPr>
        <p:grpSpPr bwMode="auto">
          <a:xfrm>
            <a:off x="3852868" y="1712920"/>
            <a:ext cx="4687887" cy="3602037"/>
            <a:chOff x="1467" y="1079"/>
            <a:chExt cx="2953" cy="2269"/>
          </a:xfrm>
        </p:grpSpPr>
        <p:sp>
          <p:nvSpPr>
            <p:cNvPr id="42993" name="Freeform 1009"/>
            <p:cNvSpPr>
              <a:spLocks/>
            </p:cNvSpPr>
            <p:nvPr/>
          </p:nvSpPr>
          <p:spPr bwMode="auto">
            <a:xfrm>
              <a:off x="3997" y="264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94" name="Freeform 1010"/>
            <p:cNvSpPr>
              <a:spLocks/>
            </p:cNvSpPr>
            <p:nvPr/>
          </p:nvSpPr>
          <p:spPr bwMode="auto">
            <a:xfrm>
              <a:off x="3997" y="2677"/>
              <a:ext cx="1" cy="9"/>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95" name="Freeform 1011"/>
            <p:cNvSpPr>
              <a:spLocks/>
            </p:cNvSpPr>
            <p:nvPr/>
          </p:nvSpPr>
          <p:spPr bwMode="auto">
            <a:xfrm>
              <a:off x="3997" y="270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96" name="Freeform 1012"/>
            <p:cNvSpPr>
              <a:spLocks/>
            </p:cNvSpPr>
            <p:nvPr/>
          </p:nvSpPr>
          <p:spPr bwMode="auto">
            <a:xfrm>
              <a:off x="3997" y="274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97" name="Freeform 1013"/>
            <p:cNvSpPr>
              <a:spLocks/>
            </p:cNvSpPr>
            <p:nvPr/>
          </p:nvSpPr>
          <p:spPr bwMode="auto">
            <a:xfrm>
              <a:off x="3997" y="277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98" name="Freeform 1014"/>
            <p:cNvSpPr>
              <a:spLocks/>
            </p:cNvSpPr>
            <p:nvPr/>
          </p:nvSpPr>
          <p:spPr bwMode="auto">
            <a:xfrm>
              <a:off x="3997" y="280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2999" name="Freeform 1015"/>
            <p:cNvSpPr>
              <a:spLocks/>
            </p:cNvSpPr>
            <p:nvPr/>
          </p:nvSpPr>
          <p:spPr bwMode="auto">
            <a:xfrm>
              <a:off x="3997" y="283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3000" name="Freeform 1016"/>
            <p:cNvSpPr>
              <a:spLocks/>
            </p:cNvSpPr>
            <p:nvPr/>
          </p:nvSpPr>
          <p:spPr bwMode="auto">
            <a:xfrm>
              <a:off x="3997" y="286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3001" name="Freeform 1017"/>
            <p:cNvSpPr>
              <a:spLocks/>
            </p:cNvSpPr>
            <p:nvPr/>
          </p:nvSpPr>
          <p:spPr bwMode="auto">
            <a:xfrm>
              <a:off x="3997" y="290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3002" name="Freeform 1018"/>
            <p:cNvSpPr>
              <a:spLocks/>
            </p:cNvSpPr>
            <p:nvPr/>
          </p:nvSpPr>
          <p:spPr bwMode="auto">
            <a:xfrm>
              <a:off x="3997" y="293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3003" name="Freeform 1019"/>
            <p:cNvSpPr>
              <a:spLocks/>
            </p:cNvSpPr>
            <p:nvPr/>
          </p:nvSpPr>
          <p:spPr bwMode="auto">
            <a:xfrm>
              <a:off x="3997" y="296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3004" name="Freeform 1020"/>
            <p:cNvSpPr>
              <a:spLocks/>
            </p:cNvSpPr>
            <p:nvPr/>
          </p:nvSpPr>
          <p:spPr bwMode="auto">
            <a:xfrm>
              <a:off x="3997" y="299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3005" name="Freeform 1021"/>
            <p:cNvSpPr>
              <a:spLocks/>
            </p:cNvSpPr>
            <p:nvPr/>
          </p:nvSpPr>
          <p:spPr bwMode="auto">
            <a:xfrm>
              <a:off x="3997" y="302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3006" name="Freeform 1022"/>
            <p:cNvSpPr>
              <a:spLocks/>
            </p:cNvSpPr>
            <p:nvPr/>
          </p:nvSpPr>
          <p:spPr bwMode="auto">
            <a:xfrm>
              <a:off x="3997" y="306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3007" name="Freeform 1023"/>
            <p:cNvSpPr>
              <a:spLocks/>
            </p:cNvSpPr>
            <p:nvPr/>
          </p:nvSpPr>
          <p:spPr bwMode="auto">
            <a:xfrm>
              <a:off x="3997" y="3092"/>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04" name="Freeform 0"/>
            <p:cNvSpPr>
              <a:spLocks/>
            </p:cNvSpPr>
            <p:nvPr/>
          </p:nvSpPr>
          <p:spPr bwMode="auto">
            <a:xfrm>
              <a:off x="3997" y="3124"/>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05" name="Freeform 1"/>
            <p:cNvSpPr>
              <a:spLocks/>
            </p:cNvSpPr>
            <p:nvPr/>
          </p:nvSpPr>
          <p:spPr bwMode="auto">
            <a:xfrm>
              <a:off x="3997" y="3156"/>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06" name="Freeform 2"/>
            <p:cNvSpPr>
              <a:spLocks/>
            </p:cNvSpPr>
            <p:nvPr/>
          </p:nvSpPr>
          <p:spPr bwMode="auto">
            <a:xfrm>
              <a:off x="3997" y="3188"/>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07" name="Freeform 3"/>
            <p:cNvSpPr>
              <a:spLocks/>
            </p:cNvSpPr>
            <p:nvPr/>
          </p:nvSpPr>
          <p:spPr bwMode="auto">
            <a:xfrm>
              <a:off x="3997" y="3220"/>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08" name="Freeform 4"/>
            <p:cNvSpPr>
              <a:spLocks/>
            </p:cNvSpPr>
            <p:nvPr/>
          </p:nvSpPr>
          <p:spPr bwMode="auto">
            <a:xfrm>
              <a:off x="3997" y="3251"/>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09" name="Freeform 5"/>
            <p:cNvSpPr>
              <a:spLocks/>
            </p:cNvSpPr>
            <p:nvPr/>
          </p:nvSpPr>
          <p:spPr bwMode="auto">
            <a:xfrm>
              <a:off x="3997" y="3283"/>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10" name="Freeform 6"/>
            <p:cNvSpPr>
              <a:spLocks/>
            </p:cNvSpPr>
            <p:nvPr/>
          </p:nvSpPr>
          <p:spPr bwMode="auto">
            <a:xfrm>
              <a:off x="3997" y="3315"/>
              <a:ext cx="1" cy="10"/>
            </a:xfrm>
            <a:custGeom>
              <a:avLst/>
              <a:gdLst>
                <a:gd name="T0" fmla="*/ 0 h 5"/>
                <a:gd name="T1" fmla="*/ 4 h 5"/>
                <a:gd name="T2" fmla="*/ 5 h 5"/>
              </a:gdLst>
              <a:ahLst/>
              <a:cxnLst>
                <a:cxn ang="0">
                  <a:pos x="0" y="T0"/>
                </a:cxn>
                <a:cxn ang="0">
                  <a:pos x="0" y="T1"/>
                </a:cxn>
                <a:cxn ang="0">
                  <a:pos x="0" y="T2"/>
                </a:cxn>
              </a:cxnLst>
              <a:rect l="0" t="0" r="r" b="b"/>
              <a:pathLst>
                <a:path h="5">
                  <a:moveTo>
                    <a:pt x="0" y="0"/>
                  </a:moveTo>
                  <a:lnTo>
                    <a:pt x="0" y="4"/>
                  </a:lnTo>
                  <a:lnTo>
                    <a:pt x="0" y="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11" name="Freeform 7"/>
            <p:cNvSpPr>
              <a:spLocks/>
            </p:cNvSpPr>
            <p:nvPr/>
          </p:nvSpPr>
          <p:spPr bwMode="auto">
            <a:xfrm>
              <a:off x="1467" y="3158"/>
              <a:ext cx="50" cy="10"/>
            </a:xfrm>
            <a:custGeom>
              <a:avLst/>
              <a:gdLst>
                <a:gd name="T0" fmla="*/ 8 w 50"/>
                <a:gd name="T1" fmla="*/ 10 h 10"/>
                <a:gd name="T2" fmla="*/ 0 w 50"/>
                <a:gd name="T3" fmla="*/ 10 h 10"/>
                <a:gd name="T4" fmla="*/ 0 w 50"/>
                <a:gd name="T5" fmla="*/ 2 h 10"/>
                <a:gd name="T6" fmla="*/ 42 w 50"/>
                <a:gd name="T7" fmla="*/ 0 h 10"/>
                <a:gd name="T8" fmla="*/ 50 w 50"/>
                <a:gd name="T9" fmla="*/ 0 h 10"/>
                <a:gd name="T10" fmla="*/ 50 w 50"/>
                <a:gd name="T11" fmla="*/ 8 h 10"/>
                <a:gd name="T12" fmla="*/ 8 w 50"/>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0" h="10">
                  <a:moveTo>
                    <a:pt x="8" y="10"/>
                  </a:moveTo>
                  <a:lnTo>
                    <a:pt x="0" y="10"/>
                  </a:lnTo>
                  <a:lnTo>
                    <a:pt x="0" y="2"/>
                  </a:lnTo>
                  <a:lnTo>
                    <a:pt x="42" y="0"/>
                  </a:lnTo>
                  <a:lnTo>
                    <a:pt x="50" y="0"/>
                  </a:lnTo>
                  <a:lnTo>
                    <a:pt x="50" y="8"/>
                  </a:lnTo>
                  <a:lnTo>
                    <a:pt x="8" y="1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12" name="Freeform 8"/>
            <p:cNvSpPr>
              <a:spLocks/>
            </p:cNvSpPr>
            <p:nvPr/>
          </p:nvSpPr>
          <p:spPr bwMode="auto">
            <a:xfrm>
              <a:off x="1509" y="3152"/>
              <a:ext cx="50" cy="14"/>
            </a:xfrm>
            <a:custGeom>
              <a:avLst/>
              <a:gdLst>
                <a:gd name="T0" fmla="*/ 8 w 50"/>
                <a:gd name="T1" fmla="*/ 14 h 14"/>
                <a:gd name="T2" fmla="*/ 0 w 50"/>
                <a:gd name="T3" fmla="*/ 14 h 14"/>
                <a:gd name="T4" fmla="*/ 0 w 50"/>
                <a:gd name="T5" fmla="*/ 6 h 14"/>
                <a:gd name="T6" fmla="*/ 42 w 50"/>
                <a:gd name="T7" fmla="*/ 0 h 14"/>
                <a:gd name="T8" fmla="*/ 50 w 50"/>
                <a:gd name="T9" fmla="*/ 0 h 14"/>
                <a:gd name="T10" fmla="*/ 50 w 50"/>
                <a:gd name="T11" fmla="*/ 8 h 14"/>
                <a:gd name="T12" fmla="*/ 8 w 50"/>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0" h="14">
                  <a:moveTo>
                    <a:pt x="8" y="14"/>
                  </a:moveTo>
                  <a:lnTo>
                    <a:pt x="0" y="14"/>
                  </a:lnTo>
                  <a:lnTo>
                    <a:pt x="0" y="6"/>
                  </a:lnTo>
                  <a:lnTo>
                    <a:pt x="42" y="0"/>
                  </a:lnTo>
                  <a:lnTo>
                    <a:pt x="50" y="0"/>
                  </a:lnTo>
                  <a:lnTo>
                    <a:pt x="50" y="8"/>
                  </a:lnTo>
                  <a:lnTo>
                    <a:pt x="8" y="1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13" name="Freeform 9"/>
            <p:cNvSpPr>
              <a:spLocks/>
            </p:cNvSpPr>
            <p:nvPr/>
          </p:nvSpPr>
          <p:spPr bwMode="auto">
            <a:xfrm>
              <a:off x="1551" y="3142"/>
              <a:ext cx="50" cy="18"/>
            </a:xfrm>
            <a:custGeom>
              <a:avLst/>
              <a:gdLst>
                <a:gd name="T0" fmla="*/ 8 w 50"/>
                <a:gd name="T1" fmla="*/ 18 h 18"/>
                <a:gd name="T2" fmla="*/ 0 w 50"/>
                <a:gd name="T3" fmla="*/ 18 h 18"/>
                <a:gd name="T4" fmla="*/ 0 w 50"/>
                <a:gd name="T5" fmla="*/ 10 h 18"/>
                <a:gd name="T6" fmla="*/ 42 w 50"/>
                <a:gd name="T7" fmla="*/ 0 h 18"/>
                <a:gd name="T8" fmla="*/ 50 w 50"/>
                <a:gd name="T9" fmla="*/ 0 h 18"/>
                <a:gd name="T10" fmla="*/ 50 w 50"/>
                <a:gd name="T11" fmla="*/ 8 h 18"/>
                <a:gd name="T12" fmla="*/ 8 w 5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8" y="18"/>
                  </a:moveTo>
                  <a:lnTo>
                    <a:pt x="0" y="18"/>
                  </a:lnTo>
                  <a:lnTo>
                    <a:pt x="0" y="10"/>
                  </a:lnTo>
                  <a:lnTo>
                    <a:pt x="42" y="0"/>
                  </a:lnTo>
                  <a:lnTo>
                    <a:pt x="50" y="0"/>
                  </a:lnTo>
                  <a:lnTo>
                    <a:pt x="50" y="8"/>
                  </a:lnTo>
                  <a:lnTo>
                    <a:pt x="8" y="1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14" name="Freeform 10"/>
            <p:cNvSpPr>
              <a:spLocks/>
            </p:cNvSpPr>
            <p:nvPr/>
          </p:nvSpPr>
          <p:spPr bwMode="auto">
            <a:xfrm>
              <a:off x="1593" y="3130"/>
              <a:ext cx="50" cy="20"/>
            </a:xfrm>
            <a:custGeom>
              <a:avLst/>
              <a:gdLst>
                <a:gd name="T0" fmla="*/ 8 w 50"/>
                <a:gd name="T1" fmla="*/ 20 h 20"/>
                <a:gd name="T2" fmla="*/ 0 w 50"/>
                <a:gd name="T3" fmla="*/ 20 h 20"/>
                <a:gd name="T4" fmla="*/ 0 w 50"/>
                <a:gd name="T5" fmla="*/ 12 h 20"/>
                <a:gd name="T6" fmla="*/ 42 w 50"/>
                <a:gd name="T7" fmla="*/ 0 h 20"/>
                <a:gd name="T8" fmla="*/ 50 w 50"/>
                <a:gd name="T9" fmla="*/ 0 h 20"/>
                <a:gd name="T10" fmla="*/ 50 w 50"/>
                <a:gd name="T11" fmla="*/ 8 h 20"/>
                <a:gd name="T12" fmla="*/ 8 w 5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0" h="20">
                  <a:moveTo>
                    <a:pt x="8" y="20"/>
                  </a:moveTo>
                  <a:lnTo>
                    <a:pt x="0" y="20"/>
                  </a:lnTo>
                  <a:lnTo>
                    <a:pt x="0" y="12"/>
                  </a:lnTo>
                  <a:lnTo>
                    <a:pt x="42" y="0"/>
                  </a:lnTo>
                  <a:lnTo>
                    <a:pt x="50" y="0"/>
                  </a:lnTo>
                  <a:lnTo>
                    <a:pt x="50" y="8"/>
                  </a:lnTo>
                  <a:lnTo>
                    <a:pt x="8" y="2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15" name="Freeform 11"/>
            <p:cNvSpPr>
              <a:spLocks/>
            </p:cNvSpPr>
            <p:nvPr/>
          </p:nvSpPr>
          <p:spPr bwMode="auto">
            <a:xfrm>
              <a:off x="1635" y="3114"/>
              <a:ext cx="50" cy="24"/>
            </a:xfrm>
            <a:custGeom>
              <a:avLst/>
              <a:gdLst>
                <a:gd name="T0" fmla="*/ 8 w 50"/>
                <a:gd name="T1" fmla="*/ 24 h 24"/>
                <a:gd name="T2" fmla="*/ 0 w 50"/>
                <a:gd name="T3" fmla="*/ 24 h 24"/>
                <a:gd name="T4" fmla="*/ 0 w 50"/>
                <a:gd name="T5" fmla="*/ 16 h 24"/>
                <a:gd name="T6" fmla="*/ 42 w 50"/>
                <a:gd name="T7" fmla="*/ 0 h 24"/>
                <a:gd name="T8" fmla="*/ 50 w 50"/>
                <a:gd name="T9" fmla="*/ 0 h 24"/>
                <a:gd name="T10" fmla="*/ 50 w 50"/>
                <a:gd name="T11" fmla="*/ 8 h 24"/>
                <a:gd name="T12" fmla="*/ 8 w 50"/>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50" h="24">
                  <a:moveTo>
                    <a:pt x="8" y="24"/>
                  </a:moveTo>
                  <a:lnTo>
                    <a:pt x="0" y="24"/>
                  </a:lnTo>
                  <a:lnTo>
                    <a:pt x="0" y="16"/>
                  </a:lnTo>
                  <a:lnTo>
                    <a:pt x="42" y="0"/>
                  </a:lnTo>
                  <a:lnTo>
                    <a:pt x="50" y="0"/>
                  </a:lnTo>
                  <a:lnTo>
                    <a:pt x="50" y="8"/>
                  </a:lnTo>
                  <a:lnTo>
                    <a:pt x="8" y="2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16" name="Freeform 12"/>
            <p:cNvSpPr>
              <a:spLocks/>
            </p:cNvSpPr>
            <p:nvPr/>
          </p:nvSpPr>
          <p:spPr bwMode="auto">
            <a:xfrm>
              <a:off x="1677" y="3094"/>
              <a:ext cx="50" cy="28"/>
            </a:xfrm>
            <a:custGeom>
              <a:avLst/>
              <a:gdLst>
                <a:gd name="T0" fmla="*/ 8 w 50"/>
                <a:gd name="T1" fmla="*/ 28 h 28"/>
                <a:gd name="T2" fmla="*/ 0 w 50"/>
                <a:gd name="T3" fmla="*/ 28 h 28"/>
                <a:gd name="T4" fmla="*/ 0 w 50"/>
                <a:gd name="T5" fmla="*/ 20 h 28"/>
                <a:gd name="T6" fmla="*/ 42 w 50"/>
                <a:gd name="T7" fmla="*/ 0 h 28"/>
                <a:gd name="T8" fmla="*/ 50 w 50"/>
                <a:gd name="T9" fmla="*/ 0 h 28"/>
                <a:gd name="T10" fmla="*/ 50 w 50"/>
                <a:gd name="T11" fmla="*/ 8 h 28"/>
                <a:gd name="T12" fmla="*/ 8 w 5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0" h="28">
                  <a:moveTo>
                    <a:pt x="8" y="28"/>
                  </a:moveTo>
                  <a:lnTo>
                    <a:pt x="0" y="28"/>
                  </a:lnTo>
                  <a:lnTo>
                    <a:pt x="0" y="20"/>
                  </a:lnTo>
                  <a:lnTo>
                    <a:pt x="42" y="0"/>
                  </a:lnTo>
                  <a:lnTo>
                    <a:pt x="50" y="0"/>
                  </a:lnTo>
                  <a:lnTo>
                    <a:pt x="50" y="8"/>
                  </a:lnTo>
                  <a:lnTo>
                    <a:pt x="8" y="2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17" name="Freeform 13"/>
            <p:cNvSpPr>
              <a:spLocks/>
            </p:cNvSpPr>
            <p:nvPr/>
          </p:nvSpPr>
          <p:spPr bwMode="auto">
            <a:xfrm>
              <a:off x="1719" y="3074"/>
              <a:ext cx="50" cy="28"/>
            </a:xfrm>
            <a:custGeom>
              <a:avLst/>
              <a:gdLst>
                <a:gd name="T0" fmla="*/ 8 w 50"/>
                <a:gd name="T1" fmla="*/ 28 h 28"/>
                <a:gd name="T2" fmla="*/ 0 w 50"/>
                <a:gd name="T3" fmla="*/ 28 h 28"/>
                <a:gd name="T4" fmla="*/ 0 w 50"/>
                <a:gd name="T5" fmla="*/ 20 h 28"/>
                <a:gd name="T6" fmla="*/ 42 w 50"/>
                <a:gd name="T7" fmla="*/ 0 h 28"/>
                <a:gd name="T8" fmla="*/ 50 w 50"/>
                <a:gd name="T9" fmla="*/ 0 h 28"/>
                <a:gd name="T10" fmla="*/ 50 w 50"/>
                <a:gd name="T11" fmla="*/ 8 h 28"/>
                <a:gd name="T12" fmla="*/ 8 w 50"/>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0" h="28">
                  <a:moveTo>
                    <a:pt x="8" y="28"/>
                  </a:moveTo>
                  <a:lnTo>
                    <a:pt x="0" y="28"/>
                  </a:lnTo>
                  <a:lnTo>
                    <a:pt x="0" y="20"/>
                  </a:lnTo>
                  <a:lnTo>
                    <a:pt x="42" y="0"/>
                  </a:lnTo>
                  <a:lnTo>
                    <a:pt x="50" y="0"/>
                  </a:lnTo>
                  <a:lnTo>
                    <a:pt x="50" y="8"/>
                  </a:lnTo>
                  <a:lnTo>
                    <a:pt x="8" y="2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18" name="Freeform 14"/>
            <p:cNvSpPr>
              <a:spLocks/>
            </p:cNvSpPr>
            <p:nvPr/>
          </p:nvSpPr>
          <p:spPr bwMode="auto">
            <a:xfrm>
              <a:off x="1761" y="3050"/>
              <a:ext cx="50" cy="32"/>
            </a:xfrm>
            <a:custGeom>
              <a:avLst/>
              <a:gdLst>
                <a:gd name="T0" fmla="*/ 8 w 50"/>
                <a:gd name="T1" fmla="*/ 32 h 32"/>
                <a:gd name="T2" fmla="*/ 0 w 50"/>
                <a:gd name="T3" fmla="*/ 32 h 32"/>
                <a:gd name="T4" fmla="*/ 0 w 50"/>
                <a:gd name="T5" fmla="*/ 24 h 32"/>
                <a:gd name="T6" fmla="*/ 42 w 50"/>
                <a:gd name="T7" fmla="*/ 0 h 32"/>
                <a:gd name="T8" fmla="*/ 50 w 50"/>
                <a:gd name="T9" fmla="*/ 0 h 32"/>
                <a:gd name="T10" fmla="*/ 50 w 50"/>
                <a:gd name="T11" fmla="*/ 8 h 32"/>
                <a:gd name="T12" fmla="*/ 8 w 50"/>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0" h="32">
                  <a:moveTo>
                    <a:pt x="8" y="32"/>
                  </a:moveTo>
                  <a:lnTo>
                    <a:pt x="0" y="32"/>
                  </a:lnTo>
                  <a:lnTo>
                    <a:pt x="0" y="24"/>
                  </a:lnTo>
                  <a:lnTo>
                    <a:pt x="42" y="0"/>
                  </a:lnTo>
                  <a:lnTo>
                    <a:pt x="50" y="0"/>
                  </a:lnTo>
                  <a:lnTo>
                    <a:pt x="50" y="8"/>
                  </a:lnTo>
                  <a:lnTo>
                    <a:pt x="8" y="3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19" name="Freeform 15"/>
            <p:cNvSpPr>
              <a:spLocks/>
            </p:cNvSpPr>
            <p:nvPr/>
          </p:nvSpPr>
          <p:spPr bwMode="auto">
            <a:xfrm>
              <a:off x="1803" y="3024"/>
              <a:ext cx="49" cy="34"/>
            </a:xfrm>
            <a:custGeom>
              <a:avLst/>
              <a:gdLst>
                <a:gd name="T0" fmla="*/ 8 w 49"/>
                <a:gd name="T1" fmla="*/ 34 h 34"/>
                <a:gd name="T2" fmla="*/ 0 w 49"/>
                <a:gd name="T3" fmla="*/ 34 h 34"/>
                <a:gd name="T4" fmla="*/ 0 w 49"/>
                <a:gd name="T5" fmla="*/ 26 h 34"/>
                <a:gd name="T6" fmla="*/ 41 w 49"/>
                <a:gd name="T7" fmla="*/ 0 h 34"/>
                <a:gd name="T8" fmla="*/ 49 w 49"/>
                <a:gd name="T9" fmla="*/ 0 h 34"/>
                <a:gd name="T10" fmla="*/ 49 w 49"/>
                <a:gd name="T11" fmla="*/ 8 h 34"/>
                <a:gd name="T12" fmla="*/ 8 w 4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49" h="34">
                  <a:moveTo>
                    <a:pt x="8" y="34"/>
                  </a:moveTo>
                  <a:lnTo>
                    <a:pt x="0" y="34"/>
                  </a:lnTo>
                  <a:lnTo>
                    <a:pt x="0" y="26"/>
                  </a:lnTo>
                  <a:lnTo>
                    <a:pt x="41" y="0"/>
                  </a:lnTo>
                  <a:lnTo>
                    <a:pt x="49" y="0"/>
                  </a:lnTo>
                  <a:lnTo>
                    <a:pt x="49" y="8"/>
                  </a:lnTo>
                  <a:lnTo>
                    <a:pt x="8" y="3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0" name="Freeform 16"/>
            <p:cNvSpPr>
              <a:spLocks/>
            </p:cNvSpPr>
            <p:nvPr/>
          </p:nvSpPr>
          <p:spPr bwMode="auto">
            <a:xfrm>
              <a:off x="1844" y="2998"/>
              <a:ext cx="52" cy="34"/>
            </a:xfrm>
            <a:custGeom>
              <a:avLst/>
              <a:gdLst>
                <a:gd name="T0" fmla="*/ 8 w 52"/>
                <a:gd name="T1" fmla="*/ 34 h 34"/>
                <a:gd name="T2" fmla="*/ 0 w 52"/>
                <a:gd name="T3" fmla="*/ 34 h 34"/>
                <a:gd name="T4" fmla="*/ 0 w 52"/>
                <a:gd name="T5" fmla="*/ 26 h 34"/>
                <a:gd name="T6" fmla="*/ 44 w 52"/>
                <a:gd name="T7" fmla="*/ 0 h 34"/>
                <a:gd name="T8" fmla="*/ 52 w 52"/>
                <a:gd name="T9" fmla="*/ 0 h 34"/>
                <a:gd name="T10" fmla="*/ 52 w 52"/>
                <a:gd name="T11" fmla="*/ 8 h 34"/>
                <a:gd name="T12" fmla="*/ 8 w 5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8" y="34"/>
                  </a:moveTo>
                  <a:lnTo>
                    <a:pt x="0" y="34"/>
                  </a:lnTo>
                  <a:lnTo>
                    <a:pt x="0" y="26"/>
                  </a:lnTo>
                  <a:lnTo>
                    <a:pt x="44" y="0"/>
                  </a:lnTo>
                  <a:lnTo>
                    <a:pt x="52" y="0"/>
                  </a:lnTo>
                  <a:lnTo>
                    <a:pt x="52" y="8"/>
                  </a:lnTo>
                  <a:lnTo>
                    <a:pt x="8" y="3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1" name="Freeform 17"/>
            <p:cNvSpPr>
              <a:spLocks/>
            </p:cNvSpPr>
            <p:nvPr/>
          </p:nvSpPr>
          <p:spPr bwMode="auto">
            <a:xfrm>
              <a:off x="1888" y="2970"/>
              <a:ext cx="50" cy="36"/>
            </a:xfrm>
            <a:custGeom>
              <a:avLst/>
              <a:gdLst>
                <a:gd name="T0" fmla="*/ 8 w 50"/>
                <a:gd name="T1" fmla="*/ 36 h 36"/>
                <a:gd name="T2" fmla="*/ 0 w 50"/>
                <a:gd name="T3" fmla="*/ 36 h 36"/>
                <a:gd name="T4" fmla="*/ 0 w 50"/>
                <a:gd name="T5" fmla="*/ 28 h 36"/>
                <a:gd name="T6" fmla="*/ 42 w 50"/>
                <a:gd name="T7" fmla="*/ 0 h 36"/>
                <a:gd name="T8" fmla="*/ 50 w 50"/>
                <a:gd name="T9" fmla="*/ 0 h 36"/>
                <a:gd name="T10" fmla="*/ 50 w 50"/>
                <a:gd name="T11" fmla="*/ 8 h 36"/>
                <a:gd name="T12" fmla="*/ 8 w 5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8" y="36"/>
                  </a:moveTo>
                  <a:lnTo>
                    <a:pt x="0" y="36"/>
                  </a:lnTo>
                  <a:lnTo>
                    <a:pt x="0" y="28"/>
                  </a:lnTo>
                  <a:lnTo>
                    <a:pt x="42" y="0"/>
                  </a:lnTo>
                  <a:lnTo>
                    <a:pt x="50" y="0"/>
                  </a:lnTo>
                  <a:lnTo>
                    <a:pt x="50" y="8"/>
                  </a:lnTo>
                  <a:lnTo>
                    <a:pt x="8" y="3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2" name="Freeform 18"/>
            <p:cNvSpPr>
              <a:spLocks/>
            </p:cNvSpPr>
            <p:nvPr/>
          </p:nvSpPr>
          <p:spPr bwMode="auto">
            <a:xfrm>
              <a:off x="1930" y="2940"/>
              <a:ext cx="50" cy="38"/>
            </a:xfrm>
            <a:custGeom>
              <a:avLst/>
              <a:gdLst>
                <a:gd name="T0" fmla="*/ 8 w 50"/>
                <a:gd name="T1" fmla="*/ 38 h 38"/>
                <a:gd name="T2" fmla="*/ 0 w 50"/>
                <a:gd name="T3" fmla="*/ 38 h 38"/>
                <a:gd name="T4" fmla="*/ 0 w 50"/>
                <a:gd name="T5" fmla="*/ 30 h 38"/>
                <a:gd name="T6" fmla="*/ 42 w 50"/>
                <a:gd name="T7" fmla="*/ 0 h 38"/>
                <a:gd name="T8" fmla="*/ 50 w 50"/>
                <a:gd name="T9" fmla="*/ 0 h 38"/>
                <a:gd name="T10" fmla="*/ 50 w 50"/>
                <a:gd name="T11" fmla="*/ 8 h 38"/>
                <a:gd name="T12" fmla="*/ 8 w 5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8" y="38"/>
                  </a:moveTo>
                  <a:lnTo>
                    <a:pt x="0" y="38"/>
                  </a:lnTo>
                  <a:lnTo>
                    <a:pt x="0" y="30"/>
                  </a:lnTo>
                  <a:lnTo>
                    <a:pt x="42" y="0"/>
                  </a:lnTo>
                  <a:lnTo>
                    <a:pt x="50" y="0"/>
                  </a:lnTo>
                  <a:lnTo>
                    <a:pt x="50" y="8"/>
                  </a:lnTo>
                  <a:lnTo>
                    <a:pt x="8" y="3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3" name="Freeform 19"/>
            <p:cNvSpPr>
              <a:spLocks/>
            </p:cNvSpPr>
            <p:nvPr/>
          </p:nvSpPr>
          <p:spPr bwMode="auto">
            <a:xfrm>
              <a:off x="1972" y="2910"/>
              <a:ext cx="50" cy="38"/>
            </a:xfrm>
            <a:custGeom>
              <a:avLst/>
              <a:gdLst>
                <a:gd name="T0" fmla="*/ 8 w 50"/>
                <a:gd name="T1" fmla="*/ 38 h 38"/>
                <a:gd name="T2" fmla="*/ 0 w 50"/>
                <a:gd name="T3" fmla="*/ 38 h 38"/>
                <a:gd name="T4" fmla="*/ 0 w 50"/>
                <a:gd name="T5" fmla="*/ 30 h 38"/>
                <a:gd name="T6" fmla="*/ 42 w 50"/>
                <a:gd name="T7" fmla="*/ 0 h 38"/>
                <a:gd name="T8" fmla="*/ 50 w 50"/>
                <a:gd name="T9" fmla="*/ 0 h 38"/>
                <a:gd name="T10" fmla="*/ 50 w 50"/>
                <a:gd name="T11" fmla="*/ 8 h 38"/>
                <a:gd name="T12" fmla="*/ 8 w 5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8" y="38"/>
                  </a:moveTo>
                  <a:lnTo>
                    <a:pt x="0" y="38"/>
                  </a:lnTo>
                  <a:lnTo>
                    <a:pt x="0" y="30"/>
                  </a:lnTo>
                  <a:lnTo>
                    <a:pt x="42" y="0"/>
                  </a:lnTo>
                  <a:lnTo>
                    <a:pt x="50" y="0"/>
                  </a:lnTo>
                  <a:lnTo>
                    <a:pt x="50" y="8"/>
                  </a:lnTo>
                  <a:lnTo>
                    <a:pt x="8" y="3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4" name="Freeform 20"/>
            <p:cNvSpPr>
              <a:spLocks/>
            </p:cNvSpPr>
            <p:nvPr/>
          </p:nvSpPr>
          <p:spPr bwMode="auto">
            <a:xfrm>
              <a:off x="2014" y="2880"/>
              <a:ext cx="50" cy="38"/>
            </a:xfrm>
            <a:custGeom>
              <a:avLst/>
              <a:gdLst>
                <a:gd name="T0" fmla="*/ 8 w 50"/>
                <a:gd name="T1" fmla="*/ 38 h 38"/>
                <a:gd name="T2" fmla="*/ 0 w 50"/>
                <a:gd name="T3" fmla="*/ 38 h 38"/>
                <a:gd name="T4" fmla="*/ 0 w 50"/>
                <a:gd name="T5" fmla="*/ 30 h 38"/>
                <a:gd name="T6" fmla="*/ 42 w 50"/>
                <a:gd name="T7" fmla="*/ 0 h 38"/>
                <a:gd name="T8" fmla="*/ 50 w 50"/>
                <a:gd name="T9" fmla="*/ 0 h 38"/>
                <a:gd name="T10" fmla="*/ 50 w 50"/>
                <a:gd name="T11" fmla="*/ 8 h 38"/>
                <a:gd name="T12" fmla="*/ 8 w 50"/>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8" y="38"/>
                  </a:moveTo>
                  <a:lnTo>
                    <a:pt x="0" y="38"/>
                  </a:lnTo>
                  <a:lnTo>
                    <a:pt x="0" y="30"/>
                  </a:lnTo>
                  <a:lnTo>
                    <a:pt x="42" y="0"/>
                  </a:lnTo>
                  <a:lnTo>
                    <a:pt x="50" y="0"/>
                  </a:lnTo>
                  <a:lnTo>
                    <a:pt x="50" y="8"/>
                  </a:lnTo>
                  <a:lnTo>
                    <a:pt x="8" y="3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5" name="Freeform 21"/>
            <p:cNvSpPr>
              <a:spLocks/>
            </p:cNvSpPr>
            <p:nvPr/>
          </p:nvSpPr>
          <p:spPr bwMode="auto">
            <a:xfrm>
              <a:off x="2056" y="2848"/>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6" name="Freeform 22"/>
            <p:cNvSpPr>
              <a:spLocks/>
            </p:cNvSpPr>
            <p:nvPr/>
          </p:nvSpPr>
          <p:spPr bwMode="auto">
            <a:xfrm>
              <a:off x="2098" y="2816"/>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7" name="Freeform 23"/>
            <p:cNvSpPr>
              <a:spLocks/>
            </p:cNvSpPr>
            <p:nvPr/>
          </p:nvSpPr>
          <p:spPr bwMode="auto">
            <a:xfrm>
              <a:off x="2140" y="2784"/>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8" name="Freeform 24"/>
            <p:cNvSpPr>
              <a:spLocks/>
            </p:cNvSpPr>
            <p:nvPr/>
          </p:nvSpPr>
          <p:spPr bwMode="auto">
            <a:xfrm>
              <a:off x="2182" y="2752"/>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29" name="Freeform 25"/>
            <p:cNvSpPr>
              <a:spLocks/>
            </p:cNvSpPr>
            <p:nvPr/>
          </p:nvSpPr>
          <p:spPr bwMode="auto">
            <a:xfrm>
              <a:off x="2224" y="2720"/>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0" name="Freeform 26"/>
            <p:cNvSpPr>
              <a:spLocks/>
            </p:cNvSpPr>
            <p:nvPr/>
          </p:nvSpPr>
          <p:spPr bwMode="auto">
            <a:xfrm>
              <a:off x="2266" y="2688"/>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1" name="Freeform 27"/>
            <p:cNvSpPr>
              <a:spLocks/>
            </p:cNvSpPr>
            <p:nvPr/>
          </p:nvSpPr>
          <p:spPr bwMode="auto">
            <a:xfrm>
              <a:off x="2308" y="2657"/>
              <a:ext cx="52" cy="39"/>
            </a:xfrm>
            <a:custGeom>
              <a:avLst/>
              <a:gdLst>
                <a:gd name="T0" fmla="*/ 8 w 52"/>
                <a:gd name="T1" fmla="*/ 39 h 39"/>
                <a:gd name="T2" fmla="*/ 0 w 52"/>
                <a:gd name="T3" fmla="*/ 39 h 39"/>
                <a:gd name="T4" fmla="*/ 0 w 52"/>
                <a:gd name="T5" fmla="*/ 31 h 39"/>
                <a:gd name="T6" fmla="*/ 44 w 52"/>
                <a:gd name="T7" fmla="*/ 0 h 39"/>
                <a:gd name="T8" fmla="*/ 52 w 52"/>
                <a:gd name="T9" fmla="*/ 0 h 39"/>
                <a:gd name="T10" fmla="*/ 52 w 52"/>
                <a:gd name="T11" fmla="*/ 8 h 39"/>
                <a:gd name="T12" fmla="*/ 8 w 5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52" h="39">
                  <a:moveTo>
                    <a:pt x="8" y="39"/>
                  </a:moveTo>
                  <a:lnTo>
                    <a:pt x="0" y="39"/>
                  </a:lnTo>
                  <a:lnTo>
                    <a:pt x="0" y="31"/>
                  </a:lnTo>
                  <a:lnTo>
                    <a:pt x="44" y="0"/>
                  </a:lnTo>
                  <a:lnTo>
                    <a:pt x="52" y="0"/>
                  </a:lnTo>
                  <a:lnTo>
                    <a:pt x="52" y="8"/>
                  </a:lnTo>
                  <a:lnTo>
                    <a:pt x="8" y="3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2" name="Freeform 28"/>
            <p:cNvSpPr>
              <a:spLocks/>
            </p:cNvSpPr>
            <p:nvPr/>
          </p:nvSpPr>
          <p:spPr bwMode="auto">
            <a:xfrm>
              <a:off x="2352" y="2625"/>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3" name="Freeform 29"/>
            <p:cNvSpPr>
              <a:spLocks/>
            </p:cNvSpPr>
            <p:nvPr/>
          </p:nvSpPr>
          <p:spPr bwMode="auto">
            <a:xfrm>
              <a:off x="2394" y="2591"/>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4" name="Freeform 30"/>
            <p:cNvSpPr>
              <a:spLocks/>
            </p:cNvSpPr>
            <p:nvPr/>
          </p:nvSpPr>
          <p:spPr bwMode="auto">
            <a:xfrm>
              <a:off x="2436" y="2559"/>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5" name="Freeform 31"/>
            <p:cNvSpPr>
              <a:spLocks/>
            </p:cNvSpPr>
            <p:nvPr/>
          </p:nvSpPr>
          <p:spPr bwMode="auto">
            <a:xfrm>
              <a:off x="2478" y="2527"/>
              <a:ext cx="49" cy="40"/>
            </a:xfrm>
            <a:custGeom>
              <a:avLst/>
              <a:gdLst>
                <a:gd name="T0" fmla="*/ 8 w 49"/>
                <a:gd name="T1" fmla="*/ 40 h 40"/>
                <a:gd name="T2" fmla="*/ 0 w 49"/>
                <a:gd name="T3" fmla="*/ 40 h 40"/>
                <a:gd name="T4" fmla="*/ 0 w 49"/>
                <a:gd name="T5" fmla="*/ 32 h 40"/>
                <a:gd name="T6" fmla="*/ 41 w 49"/>
                <a:gd name="T7" fmla="*/ 0 h 40"/>
                <a:gd name="T8" fmla="*/ 49 w 49"/>
                <a:gd name="T9" fmla="*/ 0 h 40"/>
                <a:gd name="T10" fmla="*/ 49 w 49"/>
                <a:gd name="T11" fmla="*/ 8 h 40"/>
                <a:gd name="T12" fmla="*/ 8 w 4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9" h="40">
                  <a:moveTo>
                    <a:pt x="8" y="40"/>
                  </a:moveTo>
                  <a:lnTo>
                    <a:pt x="0" y="40"/>
                  </a:lnTo>
                  <a:lnTo>
                    <a:pt x="0" y="32"/>
                  </a:lnTo>
                  <a:lnTo>
                    <a:pt x="41" y="0"/>
                  </a:lnTo>
                  <a:lnTo>
                    <a:pt x="49" y="0"/>
                  </a:lnTo>
                  <a:lnTo>
                    <a:pt x="49"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6" name="Freeform 32"/>
            <p:cNvSpPr>
              <a:spLocks/>
            </p:cNvSpPr>
            <p:nvPr/>
          </p:nvSpPr>
          <p:spPr bwMode="auto">
            <a:xfrm>
              <a:off x="2519" y="2493"/>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7" name="Freeform 33"/>
            <p:cNvSpPr>
              <a:spLocks/>
            </p:cNvSpPr>
            <p:nvPr/>
          </p:nvSpPr>
          <p:spPr bwMode="auto">
            <a:xfrm>
              <a:off x="2561" y="2461"/>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8" name="Freeform 34"/>
            <p:cNvSpPr>
              <a:spLocks/>
            </p:cNvSpPr>
            <p:nvPr/>
          </p:nvSpPr>
          <p:spPr bwMode="auto">
            <a:xfrm>
              <a:off x="2603" y="2427"/>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39" name="Freeform 35"/>
            <p:cNvSpPr>
              <a:spLocks/>
            </p:cNvSpPr>
            <p:nvPr/>
          </p:nvSpPr>
          <p:spPr bwMode="auto">
            <a:xfrm>
              <a:off x="2645" y="2395"/>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0" name="Freeform 36"/>
            <p:cNvSpPr>
              <a:spLocks/>
            </p:cNvSpPr>
            <p:nvPr/>
          </p:nvSpPr>
          <p:spPr bwMode="auto">
            <a:xfrm>
              <a:off x="2687" y="2363"/>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1" name="Freeform 37"/>
            <p:cNvSpPr>
              <a:spLocks/>
            </p:cNvSpPr>
            <p:nvPr/>
          </p:nvSpPr>
          <p:spPr bwMode="auto">
            <a:xfrm>
              <a:off x="2729" y="2329"/>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2" name="Freeform 38"/>
            <p:cNvSpPr>
              <a:spLocks/>
            </p:cNvSpPr>
            <p:nvPr/>
          </p:nvSpPr>
          <p:spPr bwMode="auto">
            <a:xfrm>
              <a:off x="2771" y="2297"/>
              <a:ext cx="52" cy="40"/>
            </a:xfrm>
            <a:custGeom>
              <a:avLst/>
              <a:gdLst>
                <a:gd name="T0" fmla="*/ 8 w 52"/>
                <a:gd name="T1" fmla="*/ 40 h 40"/>
                <a:gd name="T2" fmla="*/ 0 w 52"/>
                <a:gd name="T3" fmla="*/ 40 h 40"/>
                <a:gd name="T4" fmla="*/ 0 w 52"/>
                <a:gd name="T5" fmla="*/ 32 h 40"/>
                <a:gd name="T6" fmla="*/ 44 w 52"/>
                <a:gd name="T7" fmla="*/ 0 h 40"/>
                <a:gd name="T8" fmla="*/ 52 w 52"/>
                <a:gd name="T9" fmla="*/ 0 h 40"/>
                <a:gd name="T10" fmla="*/ 52 w 52"/>
                <a:gd name="T11" fmla="*/ 8 h 40"/>
                <a:gd name="T12" fmla="*/ 8 w 5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2" h="40">
                  <a:moveTo>
                    <a:pt x="8" y="40"/>
                  </a:moveTo>
                  <a:lnTo>
                    <a:pt x="0" y="40"/>
                  </a:lnTo>
                  <a:lnTo>
                    <a:pt x="0" y="32"/>
                  </a:lnTo>
                  <a:lnTo>
                    <a:pt x="44" y="0"/>
                  </a:lnTo>
                  <a:lnTo>
                    <a:pt x="52" y="0"/>
                  </a:lnTo>
                  <a:lnTo>
                    <a:pt x="52"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3" name="Freeform 39"/>
            <p:cNvSpPr>
              <a:spLocks/>
            </p:cNvSpPr>
            <p:nvPr/>
          </p:nvSpPr>
          <p:spPr bwMode="auto">
            <a:xfrm>
              <a:off x="2815" y="2265"/>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4" name="Freeform 40"/>
            <p:cNvSpPr>
              <a:spLocks/>
            </p:cNvSpPr>
            <p:nvPr/>
          </p:nvSpPr>
          <p:spPr bwMode="auto">
            <a:xfrm>
              <a:off x="2857" y="2231"/>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5" name="Freeform 41"/>
            <p:cNvSpPr>
              <a:spLocks/>
            </p:cNvSpPr>
            <p:nvPr/>
          </p:nvSpPr>
          <p:spPr bwMode="auto">
            <a:xfrm>
              <a:off x="2899" y="2199"/>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6" name="Freeform 42"/>
            <p:cNvSpPr>
              <a:spLocks/>
            </p:cNvSpPr>
            <p:nvPr/>
          </p:nvSpPr>
          <p:spPr bwMode="auto">
            <a:xfrm>
              <a:off x="2941" y="2167"/>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7" name="Freeform 43"/>
            <p:cNvSpPr>
              <a:spLocks/>
            </p:cNvSpPr>
            <p:nvPr/>
          </p:nvSpPr>
          <p:spPr bwMode="auto">
            <a:xfrm>
              <a:off x="2983" y="2133"/>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8" name="Freeform 44"/>
            <p:cNvSpPr>
              <a:spLocks/>
            </p:cNvSpPr>
            <p:nvPr/>
          </p:nvSpPr>
          <p:spPr bwMode="auto">
            <a:xfrm>
              <a:off x="3025" y="2102"/>
              <a:ext cx="50" cy="39"/>
            </a:xfrm>
            <a:custGeom>
              <a:avLst/>
              <a:gdLst>
                <a:gd name="T0" fmla="*/ 8 w 50"/>
                <a:gd name="T1" fmla="*/ 39 h 39"/>
                <a:gd name="T2" fmla="*/ 0 w 50"/>
                <a:gd name="T3" fmla="*/ 39 h 39"/>
                <a:gd name="T4" fmla="*/ 0 w 50"/>
                <a:gd name="T5" fmla="*/ 31 h 39"/>
                <a:gd name="T6" fmla="*/ 42 w 50"/>
                <a:gd name="T7" fmla="*/ 0 h 39"/>
                <a:gd name="T8" fmla="*/ 50 w 50"/>
                <a:gd name="T9" fmla="*/ 0 h 39"/>
                <a:gd name="T10" fmla="*/ 50 w 50"/>
                <a:gd name="T11" fmla="*/ 8 h 39"/>
                <a:gd name="T12" fmla="*/ 8 w 5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50" h="39">
                  <a:moveTo>
                    <a:pt x="8" y="39"/>
                  </a:moveTo>
                  <a:lnTo>
                    <a:pt x="0" y="39"/>
                  </a:lnTo>
                  <a:lnTo>
                    <a:pt x="0" y="31"/>
                  </a:lnTo>
                  <a:lnTo>
                    <a:pt x="42" y="0"/>
                  </a:lnTo>
                  <a:lnTo>
                    <a:pt x="50" y="0"/>
                  </a:lnTo>
                  <a:lnTo>
                    <a:pt x="50" y="8"/>
                  </a:lnTo>
                  <a:lnTo>
                    <a:pt x="8" y="3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49" name="Freeform 45"/>
            <p:cNvSpPr>
              <a:spLocks/>
            </p:cNvSpPr>
            <p:nvPr/>
          </p:nvSpPr>
          <p:spPr bwMode="auto">
            <a:xfrm>
              <a:off x="3067" y="2068"/>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0" name="Freeform 46"/>
            <p:cNvSpPr>
              <a:spLocks/>
            </p:cNvSpPr>
            <p:nvPr/>
          </p:nvSpPr>
          <p:spPr bwMode="auto">
            <a:xfrm>
              <a:off x="3109" y="2036"/>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1" name="Freeform 47"/>
            <p:cNvSpPr>
              <a:spLocks/>
            </p:cNvSpPr>
            <p:nvPr/>
          </p:nvSpPr>
          <p:spPr bwMode="auto">
            <a:xfrm>
              <a:off x="3151" y="2004"/>
              <a:ext cx="49" cy="40"/>
            </a:xfrm>
            <a:custGeom>
              <a:avLst/>
              <a:gdLst>
                <a:gd name="T0" fmla="*/ 8 w 49"/>
                <a:gd name="T1" fmla="*/ 40 h 40"/>
                <a:gd name="T2" fmla="*/ 0 w 49"/>
                <a:gd name="T3" fmla="*/ 40 h 40"/>
                <a:gd name="T4" fmla="*/ 0 w 49"/>
                <a:gd name="T5" fmla="*/ 32 h 40"/>
                <a:gd name="T6" fmla="*/ 41 w 49"/>
                <a:gd name="T7" fmla="*/ 0 h 40"/>
                <a:gd name="T8" fmla="*/ 49 w 49"/>
                <a:gd name="T9" fmla="*/ 0 h 40"/>
                <a:gd name="T10" fmla="*/ 49 w 49"/>
                <a:gd name="T11" fmla="*/ 8 h 40"/>
                <a:gd name="T12" fmla="*/ 8 w 4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9" h="40">
                  <a:moveTo>
                    <a:pt x="8" y="40"/>
                  </a:moveTo>
                  <a:lnTo>
                    <a:pt x="0" y="40"/>
                  </a:lnTo>
                  <a:lnTo>
                    <a:pt x="0" y="32"/>
                  </a:lnTo>
                  <a:lnTo>
                    <a:pt x="41" y="0"/>
                  </a:lnTo>
                  <a:lnTo>
                    <a:pt x="49" y="0"/>
                  </a:lnTo>
                  <a:lnTo>
                    <a:pt x="49"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2" name="Freeform 48"/>
            <p:cNvSpPr>
              <a:spLocks/>
            </p:cNvSpPr>
            <p:nvPr/>
          </p:nvSpPr>
          <p:spPr bwMode="auto">
            <a:xfrm>
              <a:off x="3192" y="1970"/>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3" name="Freeform 49"/>
            <p:cNvSpPr>
              <a:spLocks/>
            </p:cNvSpPr>
            <p:nvPr/>
          </p:nvSpPr>
          <p:spPr bwMode="auto">
            <a:xfrm>
              <a:off x="3234" y="1938"/>
              <a:ext cx="52" cy="40"/>
            </a:xfrm>
            <a:custGeom>
              <a:avLst/>
              <a:gdLst>
                <a:gd name="T0" fmla="*/ 8 w 52"/>
                <a:gd name="T1" fmla="*/ 40 h 40"/>
                <a:gd name="T2" fmla="*/ 0 w 52"/>
                <a:gd name="T3" fmla="*/ 40 h 40"/>
                <a:gd name="T4" fmla="*/ 0 w 52"/>
                <a:gd name="T5" fmla="*/ 32 h 40"/>
                <a:gd name="T6" fmla="*/ 44 w 52"/>
                <a:gd name="T7" fmla="*/ 0 h 40"/>
                <a:gd name="T8" fmla="*/ 52 w 52"/>
                <a:gd name="T9" fmla="*/ 0 h 40"/>
                <a:gd name="T10" fmla="*/ 52 w 52"/>
                <a:gd name="T11" fmla="*/ 8 h 40"/>
                <a:gd name="T12" fmla="*/ 8 w 5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2" h="40">
                  <a:moveTo>
                    <a:pt x="8" y="40"/>
                  </a:moveTo>
                  <a:lnTo>
                    <a:pt x="0" y="40"/>
                  </a:lnTo>
                  <a:lnTo>
                    <a:pt x="0" y="32"/>
                  </a:lnTo>
                  <a:lnTo>
                    <a:pt x="44" y="0"/>
                  </a:lnTo>
                  <a:lnTo>
                    <a:pt x="52" y="0"/>
                  </a:lnTo>
                  <a:lnTo>
                    <a:pt x="52"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4" name="Freeform 50"/>
            <p:cNvSpPr>
              <a:spLocks/>
            </p:cNvSpPr>
            <p:nvPr/>
          </p:nvSpPr>
          <p:spPr bwMode="auto">
            <a:xfrm>
              <a:off x="3278" y="1904"/>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5" name="Freeform 51"/>
            <p:cNvSpPr>
              <a:spLocks/>
            </p:cNvSpPr>
            <p:nvPr/>
          </p:nvSpPr>
          <p:spPr bwMode="auto">
            <a:xfrm>
              <a:off x="3320" y="1872"/>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6" name="Freeform 52"/>
            <p:cNvSpPr>
              <a:spLocks/>
            </p:cNvSpPr>
            <p:nvPr/>
          </p:nvSpPr>
          <p:spPr bwMode="auto">
            <a:xfrm>
              <a:off x="3362" y="1840"/>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7" name="Freeform 53"/>
            <p:cNvSpPr>
              <a:spLocks/>
            </p:cNvSpPr>
            <p:nvPr/>
          </p:nvSpPr>
          <p:spPr bwMode="auto">
            <a:xfrm>
              <a:off x="3404" y="1806"/>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8" name="Freeform 54"/>
            <p:cNvSpPr>
              <a:spLocks/>
            </p:cNvSpPr>
            <p:nvPr/>
          </p:nvSpPr>
          <p:spPr bwMode="auto">
            <a:xfrm>
              <a:off x="3446" y="1774"/>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59" name="Freeform 55"/>
            <p:cNvSpPr>
              <a:spLocks/>
            </p:cNvSpPr>
            <p:nvPr/>
          </p:nvSpPr>
          <p:spPr bwMode="auto">
            <a:xfrm>
              <a:off x="3488" y="1740"/>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0" name="Freeform 56"/>
            <p:cNvSpPr>
              <a:spLocks/>
            </p:cNvSpPr>
            <p:nvPr/>
          </p:nvSpPr>
          <p:spPr bwMode="auto">
            <a:xfrm>
              <a:off x="3530" y="1708"/>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1" name="Freeform 57"/>
            <p:cNvSpPr>
              <a:spLocks/>
            </p:cNvSpPr>
            <p:nvPr/>
          </p:nvSpPr>
          <p:spPr bwMode="auto">
            <a:xfrm>
              <a:off x="3572" y="1676"/>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2" name="Freeform 58"/>
            <p:cNvSpPr>
              <a:spLocks/>
            </p:cNvSpPr>
            <p:nvPr/>
          </p:nvSpPr>
          <p:spPr bwMode="auto">
            <a:xfrm>
              <a:off x="3614" y="1642"/>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3" name="Freeform 59"/>
            <p:cNvSpPr>
              <a:spLocks/>
            </p:cNvSpPr>
            <p:nvPr/>
          </p:nvSpPr>
          <p:spPr bwMode="auto">
            <a:xfrm>
              <a:off x="3656" y="1610"/>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4" name="Freeform 60"/>
            <p:cNvSpPr>
              <a:spLocks/>
            </p:cNvSpPr>
            <p:nvPr/>
          </p:nvSpPr>
          <p:spPr bwMode="auto">
            <a:xfrm>
              <a:off x="3698" y="1578"/>
              <a:ext cx="52" cy="40"/>
            </a:xfrm>
            <a:custGeom>
              <a:avLst/>
              <a:gdLst>
                <a:gd name="T0" fmla="*/ 8 w 52"/>
                <a:gd name="T1" fmla="*/ 40 h 40"/>
                <a:gd name="T2" fmla="*/ 0 w 52"/>
                <a:gd name="T3" fmla="*/ 40 h 40"/>
                <a:gd name="T4" fmla="*/ 0 w 52"/>
                <a:gd name="T5" fmla="*/ 32 h 40"/>
                <a:gd name="T6" fmla="*/ 44 w 52"/>
                <a:gd name="T7" fmla="*/ 0 h 40"/>
                <a:gd name="T8" fmla="*/ 52 w 52"/>
                <a:gd name="T9" fmla="*/ 0 h 40"/>
                <a:gd name="T10" fmla="*/ 52 w 52"/>
                <a:gd name="T11" fmla="*/ 8 h 40"/>
                <a:gd name="T12" fmla="*/ 8 w 52"/>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2" h="40">
                  <a:moveTo>
                    <a:pt x="8" y="40"/>
                  </a:moveTo>
                  <a:lnTo>
                    <a:pt x="0" y="40"/>
                  </a:lnTo>
                  <a:lnTo>
                    <a:pt x="0" y="32"/>
                  </a:lnTo>
                  <a:lnTo>
                    <a:pt x="44" y="0"/>
                  </a:lnTo>
                  <a:lnTo>
                    <a:pt x="52" y="0"/>
                  </a:lnTo>
                  <a:lnTo>
                    <a:pt x="52"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5" name="Freeform 61"/>
            <p:cNvSpPr>
              <a:spLocks/>
            </p:cNvSpPr>
            <p:nvPr/>
          </p:nvSpPr>
          <p:spPr bwMode="auto">
            <a:xfrm>
              <a:off x="3742" y="1545"/>
              <a:ext cx="50" cy="41"/>
            </a:xfrm>
            <a:custGeom>
              <a:avLst/>
              <a:gdLst>
                <a:gd name="T0" fmla="*/ 8 w 50"/>
                <a:gd name="T1" fmla="*/ 41 h 41"/>
                <a:gd name="T2" fmla="*/ 0 w 50"/>
                <a:gd name="T3" fmla="*/ 41 h 41"/>
                <a:gd name="T4" fmla="*/ 0 w 50"/>
                <a:gd name="T5" fmla="*/ 33 h 41"/>
                <a:gd name="T6" fmla="*/ 42 w 50"/>
                <a:gd name="T7" fmla="*/ 0 h 41"/>
                <a:gd name="T8" fmla="*/ 50 w 50"/>
                <a:gd name="T9" fmla="*/ 0 h 41"/>
                <a:gd name="T10" fmla="*/ 50 w 50"/>
                <a:gd name="T11" fmla="*/ 7 h 41"/>
                <a:gd name="T12" fmla="*/ 8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8" y="41"/>
                  </a:moveTo>
                  <a:lnTo>
                    <a:pt x="0" y="41"/>
                  </a:lnTo>
                  <a:lnTo>
                    <a:pt x="0" y="33"/>
                  </a:lnTo>
                  <a:lnTo>
                    <a:pt x="42" y="0"/>
                  </a:lnTo>
                  <a:lnTo>
                    <a:pt x="50" y="0"/>
                  </a:lnTo>
                  <a:lnTo>
                    <a:pt x="50" y="7"/>
                  </a:lnTo>
                  <a:lnTo>
                    <a:pt x="8" y="41"/>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6" name="Freeform 62"/>
            <p:cNvSpPr>
              <a:spLocks/>
            </p:cNvSpPr>
            <p:nvPr/>
          </p:nvSpPr>
          <p:spPr bwMode="auto">
            <a:xfrm>
              <a:off x="3784" y="1513"/>
              <a:ext cx="50" cy="39"/>
            </a:xfrm>
            <a:custGeom>
              <a:avLst/>
              <a:gdLst>
                <a:gd name="T0" fmla="*/ 8 w 50"/>
                <a:gd name="T1" fmla="*/ 39 h 39"/>
                <a:gd name="T2" fmla="*/ 0 w 50"/>
                <a:gd name="T3" fmla="*/ 39 h 39"/>
                <a:gd name="T4" fmla="*/ 0 w 50"/>
                <a:gd name="T5" fmla="*/ 32 h 39"/>
                <a:gd name="T6" fmla="*/ 42 w 50"/>
                <a:gd name="T7" fmla="*/ 0 h 39"/>
                <a:gd name="T8" fmla="*/ 50 w 50"/>
                <a:gd name="T9" fmla="*/ 0 h 39"/>
                <a:gd name="T10" fmla="*/ 50 w 50"/>
                <a:gd name="T11" fmla="*/ 8 h 39"/>
                <a:gd name="T12" fmla="*/ 8 w 50"/>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50" h="39">
                  <a:moveTo>
                    <a:pt x="8" y="39"/>
                  </a:moveTo>
                  <a:lnTo>
                    <a:pt x="0" y="39"/>
                  </a:lnTo>
                  <a:lnTo>
                    <a:pt x="0" y="32"/>
                  </a:lnTo>
                  <a:lnTo>
                    <a:pt x="42" y="0"/>
                  </a:lnTo>
                  <a:lnTo>
                    <a:pt x="50" y="0"/>
                  </a:lnTo>
                  <a:lnTo>
                    <a:pt x="50" y="8"/>
                  </a:lnTo>
                  <a:lnTo>
                    <a:pt x="8" y="39"/>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7" name="Freeform 63"/>
            <p:cNvSpPr>
              <a:spLocks/>
            </p:cNvSpPr>
            <p:nvPr/>
          </p:nvSpPr>
          <p:spPr bwMode="auto">
            <a:xfrm>
              <a:off x="3826" y="1481"/>
              <a:ext cx="49" cy="40"/>
            </a:xfrm>
            <a:custGeom>
              <a:avLst/>
              <a:gdLst>
                <a:gd name="T0" fmla="*/ 8 w 49"/>
                <a:gd name="T1" fmla="*/ 40 h 40"/>
                <a:gd name="T2" fmla="*/ 0 w 49"/>
                <a:gd name="T3" fmla="*/ 40 h 40"/>
                <a:gd name="T4" fmla="*/ 0 w 49"/>
                <a:gd name="T5" fmla="*/ 32 h 40"/>
                <a:gd name="T6" fmla="*/ 41 w 49"/>
                <a:gd name="T7" fmla="*/ 0 h 40"/>
                <a:gd name="T8" fmla="*/ 49 w 49"/>
                <a:gd name="T9" fmla="*/ 0 h 40"/>
                <a:gd name="T10" fmla="*/ 49 w 49"/>
                <a:gd name="T11" fmla="*/ 8 h 40"/>
                <a:gd name="T12" fmla="*/ 8 w 4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9" h="40">
                  <a:moveTo>
                    <a:pt x="8" y="40"/>
                  </a:moveTo>
                  <a:lnTo>
                    <a:pt x="0" y="40"/>
                  </a:lnTo>
                  <a:lnTo>
                    <a:pt x="0" y="32"/>
                  </a:lnTo>
                  <a:lnTo>
                    <a:pt x="41" y="0"/>
                  </a:lnTo>
                  <a:lnTo>
                    <a:pt x="49" y="0"/>
                  </a:lnTo>
                  <a:lnTo>
                    <a:pt x="49"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8" name="Freeform 64"/>
            <p:cNvSpPr>
              <a:spLocks/>
            </p:cNvSpPr>
            <p:nvPr/>
          </p:nvSpPr>
          <p:spPr bwMode="auto">
            <a:xfrm>
              <a:off x="3867" y="1447"/>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69" name="Freeform 65"/>
            <p:cNvSpPr>
              <a:spLocks/>
            </p:cNvSpPr>
            <p:nvPr/>
          </p:nvSpPr>
          <p:spPr bwMode="auto">
            <a:xfrm>
              <a:off x="3909" y="1415"/>
              <a:ext cx="50" cy="40"/>
            </a:xfrm>
            <a:custGeom>
              <a:avLst/>
              <a:gdLst>
                <a:gd name="T0" fmla="*/ 8 w 50"/>
                <a:gd name="T1" fmla="*/ 40 h 40"/>
                <a:gd name="T2" fmla="*/ 0 w 50"/>
                <a:gd name="T3" fmla="*/ 40 h 40"/>
                <a:gd name="T4" fmla="*/ 0 w 50"/>
                <a:gd name="T5" fmla="*/ 32 h 40"/>
                <a:gd name="T6" fmla="*/ 42 w 50"/>
                <a:gd name="T7" fmla="*/ 0 h 40"/>
                <a:gd name="T8" fmla="*/ 50 w 50"/>
                <a:gd name="T9" fmla="*/ 0 h 40"/>
                <a:gd name="T10" fmla="*/ 50 w 50"/>
                <a:gd name="T11" fmla="*/ 8 h 40"/>
                <a:gd name="T12" fmla="*/ 8 w 5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0" h="40">
                  <a:moveTo>
                    <a:pt x="8" y="40"/>
                  </a:moveTo>
                  <a:lnTo>
                    <a:pt x="0" y="40"/>
                  </a:lnTo>
                  <a:lnTo>
                    <a:pt x="0" y="32"/>
                  </a:lnTo>
                  <a:lnTo>
                    <a:pt x="42" y="0"/>
                  </a:lnTo>
                  <a:lnTo>
                    <a:pt x="50" y="0"/>
                  </a:lnTo>
                  <a:lnTo>
                    <a:pt x="50" y="8"/>
                  </a:lnTo>
                  <a:lnTo>
                    <a:pt x="8" y="4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70" name="Freeform 66"/>
            <p:cNvSpPr>
              <a:spLocks/>
            </p:cNvSpPr>
            <p:nvPr/>
          </p:nvSpPr>
          <p:spPr bwMode="auto">
            <a:xfrm>
              <a:off x="3951" y="1381"/>
              <a:ext cx="50" cy="42"/>
            </a:xfrm>
            <a:custGeom>
              <a:avLst/>
              <a:gdLst>
                <a:gd name="T0" fmla="*/ 8 w 50"/>
                <a:gd name="T1" fmla="*/ 42 h 42"/>
                <a:gd name="T2" fmla="*/ 0 w 50"/>
                <a:gd name="T3" fmla="*/ 42 h 42"/>
                <a:gd name="T4" fmla="*/ 0 w 50"/>
                <a:gd name="T5" fmla="*/ 34 h 42"/>
                <a:gd name="T6" fmla="*/ 42 w 50"/>
                <a:gd name="T7" fmla="*/ 0 h 42"/>
                <a:gd name="T8" fmla="*/ 50 w 50"/>
                <a:gd name="T9" fmla="*/ 0 h 42"/>
                <a:gd name="T10" fmla="*/ 50 w 50"/>
                <a:gd name="T11" fmla="*/ 8 h 42"/>
                <a:gd name="T12" fmla="*/ 8 w 50"/>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0" h="42">
                  <a:moveTo>
                    <a:pt x="8" y="42"/>
                  </a:moveTo>
                  <a:lnTo>
                    <a:pt x="0" y="42"/>
                  </a:lnTo>
                  <a:lnTo>
                    <a:pt x="0" y="34"/>
                  </a:lnTo>
                  <a:lnTo>
                    <a:pt x="42" y="0"/>
                  </a:lnTo>
                  <a:lnTo>
                    <a:pt x="50" y="0"/>
                  </a:lnTo>
                  <a:lnTo>
                    <a:pt x="50" y="8"/>
                  </a:lnTo>
                  <a:lnTo>
                    <a:pt x="8" y="42"/>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1000" b="0">
                <a:solidFill>
                  <a:srgbClr val="000000"/>
                </a:solidFill>
              </a:endParaRPr>
            </a:p>
          </p:txBody>
        </p:sp>
        <p:sp>
          <p:nvSpPr>
            <p:cNvPr id="47171" name="Freeform 67"/>
            <p:cNvSpPr>
              <a:spLocks/>
            </p:cNvSpPr>
            <p:nvPr/>
          </p:nvSpPr>
          <p:spPr bwMode="auto">
            <a:xfrm>
              <a:off x="1471" y="3347"/>
              <a:ext cx="50" cy="1"/>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72" name="Freeform 68"/>
            <p:cNvSpPr>
              <a:spLocks/>
            </p:cNvSpPr>
            <p:nvPr/>
          </p:nvSpPr>
          <p:spPr bwMode="auto">
            <a:xfrm>
              <a:off x="1471" y="3024"/>
              <a:ext cx="50" cy="1"/>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73" name="Freeform 69"/>
            <p:cNvSpPr>
              <a:spLocks/>
            </p:cNvSpPr>
            <p:nvPr/>
          </p:nvSpPr>
          <p:spPr bwMode="auto">
            <a:xfrm>
              <a:off x="1471" y="2700"/>
              <a:ext cx="50" cy="1"/>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74" name="Freeform 70"/>
            <p:cNvSpPr>
              <a:spLocks/>
            </p:cNvSpPr>
            <p:nvPr/>
          </p:nvSpPr>
          <p:spPr bwMode="auto">
            <a:xfrm>
              <a:off x="1471" y="2375"/>
              <a:ext cx="50" cy="1"/>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75" name="Freeform 71"/>
            <p:cNvSpPr>
              <a:spLocks/>
            </p:cNvSpPr>
            <p:nvPr/>
          </p:nvSpPr>
          <p:spPr bwMode="auto">
            <a:xfrm>
              <a:off x="1471" y="2052"/>
              <a:ext cx="50" cy="1"/>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76" name="Freeform 72"/>
            <p:cNvSpPr>
              <a:spLocks/>
            </p:cNvSpPr>
            <p:nvPr/>
          </p:nvSpPr>
          <p:spPr bwMode="auto">
            <a:xfrm>
              <a:off x="1471" y="1728"/>
              <a:ext cx="50" cy="1"/>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77" name="Freeform 73"/>
            <p:cNvSpPr>
              <a:spLocks/>
            </p:cNvSpPr>
            <p:nvPr/>
          </p:nvSpPr>
          <p:spPr bwMode="auto">
            <a:xfrm>
              <a:off x="1471" y="1405"/>
              <a:ext cx="50" cy="1"/>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78" name="Freeform 74"/>
            <p:cNvSpPr>
              <a:spLocks/>
            </p:cNvSpPr>
            <p:nvPr/>
          </p:nvSpPr>
          <p:spPr bwMode="auto">
            <a:xfrm>
              <a:off x="1471" y="1079"/>
              <a:ext cx="50" cy="1"/>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79" name="Freeform 75"/>
            <p:cNvSpPr>
              <a:spLocks/>
            </p:cNvSpPr>
            <p:nvPr/>
          </p:nvSpPr>
          <p:spPr bwMode="auto">
            <a:xfrm>
              <a:off x="1471" y="3283"/>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0" name="Freeform 76"/>
            <p:cNvSpPr>
              <a:spLocks/>
            </p:cNvSpPr>
            <p:nvPr/>
          </p:nvSpPr>
          <p:spPr bwMode="auto">
            <a:xfrm>
              <a:off x="1471" y="3218"/>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1" name="Freeform 77"/>
            <p:cNvSpPr>
              <a:spLocks/>
            </p:cNvSpPr>
            <p:nvPr/>
          </p:nvSpPr>
          <p:spPr bwMode="auto">
            <a:xfrm>
              <a:off x="1471" y="3154"/>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2" name="Freeform 78"/>
            <p:cNvSpPr>
              <a:spLocks/>
            </p:cNvSpPr>
            <p:nvPr/>
          </p:nvSpPr>
          <p:spPr bwMode="auto">
            <a:xfrm>
              <a:off x="1471" y="3088"/>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3" name="Freeform 79"/>
            <p:cNvSpPr>
              <a:spLocks/>
            </p:cNvSpPr>
            <p:nvPr/>
          </p:nvSpPr>
          <p:spPr bwMode="auto">
            <a:xfrm>
              <a:off x="1471" y="2958"/>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4" name="Freeform 80"/>
            <p:cNvSpPr>
              <a:spLocks/>
            </p:cNvSpPr>
            <p:nvPr/>
          </p:nvSpPr>
          <p:spPr bwMode="auto">
            <a:xfrm>
              <a:off x="1471" y="2894"/>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5" name="Freeform 81"/>
            <p:cNvSpPr>
              <a:spLocks/>
            </p:cNvSpPr>
            <p:nvPr/>
          </p:nvSpPr>
          <p:spPr bwMode="auto">
            <a:xfrm>
              <a:off x="1471" y="2828"/>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6" name="Freeform 82"/>
            <p:cNvSpPr>
              <a:spLocks/>
            </p:cNvSpPr>
            <p:nvPr/>
          </p:nvSpPr>
          <p:spPr bwMode="auto">
            <a:xfrm>
              <a:off x="1471" y="2764"/>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7" name="Freeform 83"/>
            <p:cNvSpPr>
              <a:spLocks/>
            </p:cNvSpPr>
            <p:nvPr/>
          </p:nvSpPr>
          <p:spPr bwMode="auto">
            <a:xfrm>
              <a:off x="1471" y="2635"/>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8" name="Freeform 84"/>
            <p:cNvSpPr>
              <a:spLocks/>
            </p:cNvSpPr>
            <p:nvPr/>
          </p:nvSpPr>
          <p:spPr bwMode="auto">
            <a:xfrm>
              <a:off x="1471" y="2571"/>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89" name="Freeform 85"/>
            <p:cNvSpPr>
              <a:spLocks/>
            </p:cNvSpPr>
            <p:nvPr/>
          </p:nvSpPr>
          <p:spPr bwMode="auto">
            <a:xfrm>
              <a:off x="1471" y="2505"/>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0" name="Freeform 86"/>
            <p:cNvSpPr>
              <a:spLocks/>
            </p:cNvSpPr>
            <p:nvPr/>
          </p:nvSpPr>
          <p:spPr bwMode="auto">
            <a:xfrm>
              <a:off x="1471" y="2441"/>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1" name="Freeform 87"/>
            <p:cNvSpPr>
              <a:spLocks/>
            </p:cNvSpPr>
            <p:nvPr/>
          </p:nvSpPr>
          <p:spPr bwMode="auto">
            <a:xfrm>
              <a:off x="1471" y="2311"/>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2" name="Freeform 88"/>
            <p:cNvSpPr>
              <a:spLocks/>
            </p:cNvSpPr>
            <p:nvPr/>
          </p:nvSpPr>
          <p:spPr bwMode="auto">
            <a:xfrm>
              <a:off x="1471" y="2245"/>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3" name="Freeform 89"/>
            <p:cNvSpPr>
              <a:spLocks/>
            </p:cNvSpPr>
            <p:nvPr/>
          </p:nvSpPr>
          <p:spPr bwMode="auto">
            <a:xfrm>
              <a:off x="1471" y="2181"/>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4" name="Freeform 90"/>
            <p:cNvSpPr>
              <a:spLocks/>
            </p:cNvSpPr>
            <p:nvPr/>
          </p:nvSpPr>
          <p:spPr bwMode="auto">
            <a:xfrm>
              <a:off x="1471" y="2117"/>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5" name="Freeform 91"/>
            <p:cNvSpPr>
              <a:spLocks/>
            </p:cNvSpPr>
            <p:nvPr/>
          </p:nvSpPr>
          <p:spPr bwMode="auto">
            <a:xfrm>
              <a:off x="1471" y="1988"/>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6" name="Freeform 92"/>
            <p:cNvSpPr>
              <a:spLocks/>
            </p:cNvSpPr>
            <p:nvPr/>
          </p:nvSpPr>
          <p:spPr bwMode="auto">
            <a:xfrm>
              <a:off x="1471" y="1922"/>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7" name="Freeform 93"/>
            <p:cNvSpPr>
              <a:spLocks/>
            </p:cNvSpPr>
            <p:nvPr/>
          </p:nvSpPr>
          <p:spPr bwMode="auto">
            <a:xfrm>
              <a:off x="1471" y="1858"/>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8" name="Freeform 94"/>
            <p:cNvSpPr>
              <a:spLocks/>
            </p:cNvSpPr>
            <p:nvPr/>
          </p:nvSpPr>
          <p:spPr bwMode="auto">
            <a:xfrm>
              <a:off x="1471" y="1792"/>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199" name="Freeform 95"/>
            <p:cNvSpPr>
              <a:spLocks/>
            </p:cNvSpPr>
            <p:nvPr/>
          </p:nvSpPr>
          <p:spPr bwMode="auto">
            <a:xfrm>
              <a:off x="1471" y="1662"/>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0" name="Freeform 96"/>
            <p:cNvSpPr>
              <a:spLocks/>
            </p:cNvSpPr>
            <p:nvPr/>
          </p:nvSpPr>
          <p:spPr bwMode="auto">
            <a:xfrm>
              <a:off x="1471" y="1598"/>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1" name="Freeform 97"/>
            <p:cNvSpPr>
              <a:spLocks/>
            </p:cNvSpPr>
            <p:nvPr/>
          </p:nvSpPr>
          <p:spPr bwMode="auto">
            <a:xfrm>
              <a:off x="1471" y="1533"/>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2" name="Freeform 98"/>
            <p:cNvSpPr>
              <a:spLocks/>
            </p:cNvSpPr>
            <p:nvPr/>
          </p:nvSpPr>
          <p:spPr bwMode="auto">
            <a:xfrm>
              <a:off x="1471" y="1469"/>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3" name="Freeform 99"/>
            <p:cNvSpPr>
              <a:spLocks/>
            </p:cNvSpPr>
            <p:nvPr/>
          </p:nvSpPr>
          <p:spPr bwMode="auto">
            <a:xfrm>
              <a:off x="1471" y="1339"/>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4" name="Freeform 100"/>
            <p:cNvSpPr>
              <a:spLocks/>
            </p:cNvSpPr>
            <p:nvPr/>
          </p:nvSpPr>
          <p:spPr bwMode="auto">
            <a:xfrm>
              <a:off x="1471" y="1273"/>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5" name="Freeform 101"/>
            <p:cNvSpPr>
              <a:spLocks/>
            </p:cNvSpPr>
            <p:nvPr/>
          </p:nvSpPr>
          <p:spPr bwMode="auto">
            <a:xfrm>
              <a:off x="1471" y="1209"/>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6" name="Freeform 102"/>
            <p:cNvSpPr>
              <a:spLocks/>
            </p:cNvSpPr>
            <p:nvPr/>
          </p:nvSpPr>
          <p:spPr bwMode="auto">
            <a:xfrm>
              <a:off x="1471" y="1145"/>
              <a:ext cx="26" cy="1"/>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7" name="Freeform 103"/>
            <p:cNvSpPr>
              <a:spLocks/>
            </p:cNvSpPr>
            <p:nvPr/>
          </p:nvSpPr>
          <p:spPr bwMode="auto">
            <a:xfrm>
              <a:off x="4369" y="3347"/>
              <a:ext cx="50" cy="1"/>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8" name="Freeform 104"/>
            <p:cNvSpPr>
              <a:spLocks/>
            </p:cNvSpPr>
            <p:nvPr/>
          </p:nvSpPr>
          <p:spPr bwMode="auto">
            <a:xfrm>
              <a:off x="4369" y="3024"/>
              <a:ext cx="50" cy="1"/>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09" name="Freeform 105"/>
            <p:cNvSpPr>
              <a:spLocks/>
            </p:cNvSpPr>
            <p:nvPr/>
          </p:nvSpPr>
          <p:spPr bwMode="auto">
            <a:xfrm>
              <a:off x="4369" y="2700"/>
              <a:ext cx="50" cy="1"/>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0" name="Freeform 106"/>
            <p:cNvSpPr>
              <a:spLocks/>
            </p:cNvSpPr>
            <p:nvPr/>
          </p:nvSpPr>
          <p:spPr bwMode="auto">
            <a:xfrm>
              <a:off x="4369" y="2375"/>
              <a:ext cx="50" cy="1"/>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1" name="Freeform 107"/>
            <p:cNvSpPr>
              <a:spLocks/>
            </p:cNvSpPr>
            <p:nvPr/>
          </p:nvSpPr>
          <p:spPr bwMode="auto">
            <a:xfrm>
              <a:off x="4369" y="2052"/>
              <a:ext cx="50" cy="1"/>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2" name="Freeform 108"/>
            <p:cNvSpPr>
              <a:spLocks/>
            </p:cNvSpPr>
            <p:nvPr/>
          </p:nvSpPr>
          <p:spPr bwMode="auto">
            <a:xfrm>
              <a:off x="4369" y="1728"/>
              <a:ext cx="50" cy="1"/>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3" name="Freeform 109"/>
            <p:cNvSpPr>
              <a:spLocks/>
            </p:cNvSpPr>
            <p:nvPr/>
          </p:nvSpPr>
          <p:spPr bwMode="auto">
            <a:xfrm>
              <a:off x="4369" y="1405"/>
              <a:ext cx="50" cy="1"/>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4" name="Freeform 110"/>
            <p:cNvSpPr>
              <a:spLocks/>
            </p:cNvSpPr>
            <p:nvPr/>
          </p:nvSpPr>
          <p:spPr bwMode="auto">
            <a:xfrm>
              <a:off x="4369" y="1079"/>
              <a:ext cx="50" cy="1"/>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5" name="Freeform 111"/>
            <p:cNvSpPr>
              <a:spLocks/>
            </p:cNvSpPr>
            <p:nvPr/>
          </p:nvSpPr>
          <p:spPr bwMode="auto">
            <a:xfrm>
              <a:off x="4393" y="3283"/>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6" name="Freeform 112"/>
            <p:cNvSpPr>
              <a:spLocks/>
            </p:cNvSpPr>
            <p:nvPr/>
          </p:nvSpPr>
          <p:spPr bwMode="auto">
            <a:xfrm>
              <a:off x="4393" y="3218"/>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7" name="Freeform 113"/>
            <p:cNvSpPr>
              <a:spLocks/>
            </p:cNvSpPr>
            <p:nvPr/>
          </p:nvSpPr>
          <p:spPr bwMode="auto">
            <a:xfrm>
              <a:off x="4393" y="3154"/>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8" name="Freeform 114"/>
            <p:cNvSpPr>
              <a:spLocks/>
            </p:cNvSpPr>
            <p:nvPr/>
          </p:nvSpPr>
          <p:spPr bwMode="auto">
            <a:xfrm>
              <a:off x="4393" y="3088"/>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19" name="Freeform 115"/>
            <p:cNvSpPr>
              <a:spLocks/>
            </p:cNvSpPr>
            <p:nvPr/>
          </p:nvSpPr>
          <p:spPr bwMode="auto">
            <a:xfrm>
              <a:off x="4393" y="2958"/>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0" name="Freeform 116"/>
            <p:cNvSpPr>
              <a:spLocks/>
            </p:cNvSpPr>
            <p:nvPr/>
          </p:nvSpPr>
          <p:spPr bwMode="auto">
            <a:xfrm>
              <a:off x="4393" y="2894"/>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1" name="Freeform 117"/>
            <p:cNvSpPr>
              <a:spLocks/>
            </p:cNvSpPr>
            <p:nvPr/>
          </p:nvSpPr>
          <p:spPr bwMode="auto">
            <a:xfrm>
              <a:off x="4393" y="2828"/>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2" name="Freeform 118"/>
            <p:cNvSpPr>
              <a:spLocks/>
            </p:cNvSpPr>
            <p:nvPr/>
          </p:nvSpPr>
          <p:spPr bwMode="auto">
            <a:xfrm>
              <a:off x="4393" y="2764"/>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3" name="Freeform 119"/>
            <p:cNvSpPr>
              <a:spLocks/>
            </p:cNvSpPr>
            <p:nvPr/>
          </p:nvSpPr>
          <p:spPr bwMode="auto">
            <a:xfrm>
              <a:off x="4393" y="2635"/>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4" name="Freeform 120"/>
            <p:cNvSpPr>
              <a:spLocks/>
            </p:cNvSpPr>
            <p:nvPr/>
          </p:nvSpPr>
          <p:spPr bwMode="auto">
            <a:xfrm>
              <a:off x="4393" y="2571"/>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5" name="Freeform 121"/>
            <p:cNvSpPr>
              <a:spLocks/>
            </p:cNvSpPr>
            <p:nvPr/>
          </p:nvSpPr>
          <p:spPr bwMode="auto">
            <a:xfrm>
              <a:off x="4393" y="2505"/>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6" name="Freeform 122"/>
            <p:cNvSpPr>
              <a:spLocks/>
            </p:cNvSpPr>
            <p:nvPr/>
          </p:nvSpPr>
          <p:spPr bwMode="auto">
            <a:xfrm>
              <a:off x="4393" y="2441"/>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7" name="Freeform 123"/>
            <p:cNvSpPr>
              <a:spLocks/>
            </p:cNvSpPr>
            <p:nvPr/>
          </p:nvSpPr>
          <p:spPr bwMode="auto">
            <a:xfrm>
              <a:off x="4393" y="2311"/>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8" name="Freeform 124"/>
            <p:cNvSpPr>
              <a:spLocks/>
            </p:cNvSpPr>
            <p:nvPr/>
          </p:nvSpPr>
          <p:spPr bwMode="auto">
            <a:xfrm>
              <a:off x="4393" y="2245"/>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29" name="Freeform 125"/>
            <p:cNvSpPr>
              <a:spLocks/>
            </p:cNvSpPr>
            <p:nvPr/>
          </p:nvSpPr>
          <p:spPr bwMode="auto">
            <a:xfrm>
              <a:off x="4393" y="2181"/>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0" name="Freeform 126"/>
            <p:cNvSpPr>
              <a:spLocks/>
            </p:cNvSpPr>
            <p:nvPr/>
          </p:nvSpPr>
          <p:spPr bwMode="auto">
            <a:xfrm>
              <a:off x="4393" y="2117"/>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1" name="Freeform 127"/>
            <p:cNvSpPr>
              <a:spLocks/>
            </p:cNvSpPr>
            <p:nvPr/>
          </p:nvSpPr>
          <p:spPr bwMode="auto">
            <a:xfrm>
              <a:off x="4393" y="1988"/>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2" name="Freeform 128"/>
            <p:cNvSpPr>
              <a:spLocks/>
            </p:cNvSpPr>
            <p:nvPr/>
          </p:nvSpPr>
          <p:spPr bwMode="auto">
            <a:xfrm>
              <a:off x="4393" y="1922"/>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3" name="Freeform 129"/>
            <p:cNvSpPr>
              <a:spLocks/>
            </p:cNvSpPr>
            <p:nvPr/>
          </p:nvSpPr>
          <p:spPr bwMode="auto">
            <a:xfrm>
              <a:off x="4393" y="1858"/>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4" name="Freeform 130"/>
            <p:cNvSpPr>
              <a:spLocks/>
            </p:cNvSpPr>
            <p:nvPr/>
          </p:nvSpPr>
          <p:spPr bwMode="auto">
            <a:xfrm>
              <a:off x="4393" y="1792"/>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5" name="Freeform 131"/>
            <p:cNvSpPr>
              <a:spLocks/>
            </p:cNvSpPr>
            <p:nvPr/>
          </p:nvSpPr>
          <p:spPr bwMode="auto">
            <a:xfrm>
              <a:off x="4393" y="1662"/>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6" name="Freeform 132"/>
            <p:cNvSpPr>
              <a:spLocks/>
            </p:cNvSpPr>
            <p:nvPr/>
          </p:nvSpPr>
          <p:spPr bwMode="auto">
            <a:xfrm>
              <a:off x="4393" y="1598"/>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7" name="Freeform 133"/>
            <p:cNvSpPr>
              <a:spLocks/>
            </p:cNvSpPr>
            <p:nvPr/>
          </p:nvSpPr>
          <p:spPr bwMode="auto">
            <a:xfrm>
              <a:off x="4393" y="1533"/>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8" name="Freeform 134"/>
            <p:cNvSpPr>
              <a:spLocks/>
            </p:cNvSpPr>
            <p:nvPr/>
          </p:nvSpPr>
          <p:spPr bwMode="auto">
            <a:xfrm>
              <a:off x="4393" y="1469"/>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39" name="Freeform 135"/>
            <p:cNvSpPr>
              <a:spLocks/>
            </p:cNvSpPr>
            <p:nvPr/>
          </p:nvSpPr>
          <p:spPr bwMode="auto">
            <a:xfrm>
              <a:off x="4393" y="1339"/>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0" name="Freeform 136"/>
            <p:cNvSpPr>
              <a:spLocks/>
            </p:cNvSpPr>
            <p:nvPr/>
          </p:nvSpPr>
          <p:spPr bwMode="auto">
            <a:xfrm>
              <a:off x="4393" y="1273"/>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1" name="Freeform 137"/>
            <p:cNvSpPr>
              <a:spLocks/>
            </p:cNvSpPr>
            <p:nvPr/>
          </p:nvSpPr>
          <p:spPr bwMode="auto">
            <a:xfrm>
              <a:off x="4393" y="1209"/>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2" name="Freeform 138"/>
            <p:cNvSpPr>
              <a:spLocks/>
            </p:cNvSpPr>
            <p:nvPr/>
          </p:nvSpPr>
          <p:spPr bwMode="auto">
            <a:xfrm>
              <a:off x="4393" y="1145"/>
              <a:ext cx="26" cy="1"/>
            </a:xfrm>
            <a:custGeom>
              <a:avLst/>
              <a:gdLst>
                <a:gd name="T0" fmla="*/ 13 w 13"/>
                <a:gd name="T1" fmla="*/ 1 w 13"/>
                <a:gd name="T2" fmla="*/ 0 w 13"/>
              </a:gdLst>
              <a:ahLst/>
              <a:cxnLst>
                <a:cxn ang="0">
                  <a:pos x="T0" y="0"/>
                </a:cxn>
                <a:cxn ang="0">
                  <a:pos x="T1" y="0"/>
                </a:cxn>
                <a:cxn ang="0">
                  <a:pos x="T2" y="0"/>
                </a:cxn>
              </a:cxnLst>
              <a:rect l="0" t="0" r="r" b="b"/>
              <a:pathLst>
                <a:path w="13">
                  <a:moveTo>
                    <a:pt x="13" y="0"/>
                  </a:moveTo>
                  <a:lnTo>
                    <a:pt x="1" y="0"/>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3" name="Freeform 139"/>
            <p:cNvSpPr>
              <a:spLocks/>
            </p:cNvSpPr>
            <p:nvPr/>
          </p:nvSpPr>
          <p:spPr bwMode="auto">
            <a:xfrm>
              <a:off x="1471" y="3297"/>
              <a:ext cx="1" cy="50"/>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4" name="Freeform 140"/>
            <p:cNvSpPr>
              <a:spLocks/>
            </p:cNvSpPr>
            <p:nvPr/>
          </p:nvSpPr>
          <p:spPr bwMode="auto">
            <a:xfrm>
              <a:off x="2312" y="3297"/>
              <a:ext cx="1" cy="50"/>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5" name="Freeform 141"/>
            <p:cNvSpPr>
              <a:spLocks/>
            </p:cNvSpPr>
            <p:nvPr/>
          </p:nvSpPr>
          <p:spPr bwMode="auto">
            <a:xfrm>
              <a:off x="3155" y="3297"/>
              <a:ext cx="1" cy="50"/>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6" name="Freeform 142"/>
            <p:cNvSpPr>
              <a:spLocks/>
            </p:cNvSpPr>
            <p:nvPr/>
          </p:nvSpPr>
          <p:spPr bwMode="auto">
            <a:xfrm>
              <a:off x="3997" y="3297"/>
              <a:ext cx="1" cy="50"/>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7" name="Freeform 143"/>
            <p:cNvSpPr>
              <a:spLocks/>
            </p:cNvSpPr>
            <p:nvPr/>
          </p:nvSpPr>
          <p:spPr bwMode="auto">
            <a:xfrm>
              <a:off x="1555"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8" name="Freeform 144"/>
            <p:cNvSpPr>
              <a:spLocks/>
            </p:cNvSpPr>
            <p:nvPr/>
          </p:nvSpPr>
          <p:spPr bwMode="auto">
            <a:xfrm>
              <a:off x="1639"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49" name="Freeform 145"/>
            <p:cNvSpPr>
              <a:spLocks/>
            </p:cNvSpPr>
            <p:nvPr/>
          </p:nvSpPr>
          <p:spPr bwMode="auto">
            <a:xfrm>
              <a:off x="1723"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0" name="Freeform 146"/>
            <p:cNvSpPr>
              <a:spLocks/>
            </p:cNvSpPr>
            <p:nvPr/>
          </p:nvSpPr>
          <p:spPr bwMode="auto">
            <a:xfrm>
              <a:off x="1807"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1" name="Freeform 147"/>
            <p:cNvSpPr>
              <a:spLocks/>
            </p:cNvSpPr>
            <p:nvPr/>
          </p:nvSpPr>
          <p:spPr bwMode="auto">
            <a:xfrm>
              <a:off x="1892"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2" name="Freeform 148"/>
            <p:cNvSpPr>
              <a:spLocks/>
            </p:cNvSpPr>
            <p:nvPr/>
          </p:nvSpPr>
          <p:spPr bwMode="auto">
            <a:xfrm>
              <a:off x="1976"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3" name="Freeform 149"/>
            <p:cNvSpPr>
              <a:spLocks/>
            </p:cNvSpPr>
            <p:nvPr/>
          </p:nvSpPr>
          <p:spPr bwMode="auto">
            <a:xfrm>
              <a:off x="2060"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4" name="Freeform 150"/>
            <p:cNvSpPr>
              <a:spLocks/>
            </p:cNvSpPr>
            <p:nvPr/>
          </p:nvSpPr>
          <p:spPr bwMode="auto">
            <a:xfrm>
              <a:off x="2144"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5" name="Freeform 151"/>
            <p:cNvSpPr>
              <a:spLocks/>
            </p:cNvSpPr>
            <p:nvPr/>
          </p:nvSpPr>
          <p:spPr bwMode="auto">
            <a:xfrm>
              <a:off x="2228"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6" name="Freeform 152"/>
            <p:cNvSpPr>
              <a:spLocks/>
            </p:cNvSpPr>
            <p:nvPr/>
          </p:nvSpPr>
          <p:spPr bwMode="auto">
            <a:xfrm>
              <a:off x="2398"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7" name="Freeform 153"/>
            <p:cNvSpPr>
              <a:spLocks/>
            </p:cNvSpPr>
            <p:nvPr/>
          </p:nvSpPr>
          <p:spPr bwMode="auto">
            <a:xfrm>
              <a:off x="2482"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8" name="Freeform 154"/>
            <p:cNvSpPr>
              <a:spLocks/>
            </p:cNvSpPr>
            <p:nvPr/>
          </p:nvSpPr>
          <p:spPr bwMode="auto">
            <a:xfrm>
              <a:off x="2565"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59" name="Freeform 155"/>
            <p:cNvSpPr>
              <a:spLocks/>
            </p:cNvSpPr>
            <p:nvPr/>
          </p:nvSpPr>
          <p:spPr bwMode="auto">
            <a:xfrm>
              <a:off x="2649"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0" name="Freeform 156"/>
            <p:cNvSpPr>
              <a:spLocks/>
            </p:cNvSpPr>
            <p:nvPr/>
          </p:nvSpPr>
          <p:spPr bwMode="auto">
            <a:xfrm>
              <a:off x="2733"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1" name="Freeform 157"/>
            <p:cNvSpPr>
              <a:spLocks/>
            </p:cNvSpPr>
            <p:nvPr/>
          </p:nvSpPr>
          <p:spPr bwMode="auto">
            <a:xfrm>
              <a:off x="2819"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2" name="Freeform 158"/>
            <p:cNvSpPr>
              <a:spLocks/>
            </p:cNvSpPr>
            <p:nvPr/>
          </p:nvSpPr>
          <p:spPr bwMode="auto">
            <a:xfrm>
              <a:off x="2903"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3" name="Freeform 159"/>
            <p:cNvSpPr>
              <a:spLocks/>
            </p:cNvSpPr>
            <p:nvPr/>
          </p:nvSpPr>
          <p:spPr bwMode="auto">
            <a:xfrm>
              <a:off x="2987"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4" name="Freeform 160"/>
            <p:cNvSpPr>
              <a:spLocks/>
            </p:cNvSpPr>
            <p:nvPr/>
          </p:nvSpPr>
          <p:spPr bwMode="auto">
            <a:xfrm>
              <a:off x="3071"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5" name="Freeform 161"/>
            <p:cNvSpPr>
              <a:spLocks/>
            </p:cNvSpPr>
            <p:nvPr/>
          </p:nvSpPr>
          <p:spPr bwMode="auto">
            <a:xfrm>
              <a:off x="3238"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6" name="Freeform 162"/>
            <p:cNvSpPr>
              <a:spLocks/>
            </p:cNvSpPr>
            <p:nvPr/>
          </p:nvSpPr>
          <p:spPr bwMode="auto">
            <a:xfrm>
              <a:off x="3324"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7" name="Freeform 163"/>
            <p:cNvSpPr>
              <a:spLocks/>
            </p:cNvSpPr>
            <p:nvPr/>
          </p:nvSpPr>
          <p:spPr bwMode="auto">
            <a:xfrm>
              <a:off x="3408"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8" name="Freeform 164"/>
            <p:cNvSpPr>
              <a:spLocks/>
            </p:cNvSpPr>
            <p:nvPr/>
          </p:nvSpPr>
          <p:spPr bwMode="auto">
            <a:xfrm>
              <a:off x="3492"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69" name="Freeform 165"/>
            <p:cNvSpPr>
              <a:spLocks/>
            </p:cNvSpPr>
            <p:nvPr/>
          </p:nvSpPr>
          <p:spPr bwMode="auto">
            <a:xfrm>
              <a:off x="3576"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0" name="Freeform 166"/>
            <p:cNvSpPr>
              <a:spLocks/>
            </p:cNvSpPr>
            <p:nvPr/>
          </p:nvSpPr>
          <p:spPr bwMode="auto">
            <a:xfrm>
              <a:off x="3660"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1" name="Freeform 167"/>
            <p:cNvSpPr>
              <a:spLocks/>
            </p:cNvSpPr>
            <p:nvPr/>
          </p:nvSpPr>
          <p:spPr bwMode="auto">
            <a:xfrm>
              <a:off x="3746"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2" name="Freeform 168"/>
            <p:cNvSpPr>
              <a:spLocks/>
            </p:cNvSpPr>
            <p:nvPr/>
          </p:nvSpPr>
          <p:spPr bwMode="auto">
            <a:xfrm>
              <a:off x="3830"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3" name="Freeform 169"/>
            <p:cNvSpPr>
              <a:spLocks/>
            </p:cNvSpPr>
            <p:nvPr/>
          </p:nvSpPr>
          <p:spPr bwMode="auto">
            <a:xfrm>
              <a:off x="3913"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4" name="Freeform 170"/>
            <p:cNvSpPr>
              <a:spLocks/>
            </p:cNvSpPr>
            <p:nvPr/>
          </p:nvSpPr>
          <p:spPr bwMode="auto">
            <a:xfrm>
              <a:off x="4081"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5" name="Freeform 171"/>
            <p:cNvSpPr>
              <a:spLocks/>
            </p:cNvSpPr>
            <p:nvPr/>
          </p:nvSpPr>
          <p:spPr bwMode="auto">
            <a:xfrm>
              <a:off x="4165"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6" name="Freeform 172"/>
            <p:cNvSpPr>
              <a:spLocks/>
            </p:cNvSpPr>
            <p:nvPr/>
          </p:nvSpPr>
          <p:spPr bwMode="auto">
            <a:xfrm>
              <a:off x="4251"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7" name="Freeform 173"/>
            <p:cNvSpPr>
              <a:spLocks/>
            </p:cNvSpPr>
            <p:nvPr/>
          </p:nvSpPr>
          <p:spPr bwMode="auto">
            <a:xfrm>
              <a:off x="4335"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8" name="Freeform 174"/>
            <p:cNvSpPr>
              <a:spLocks/>
            </p:cNvSpPr>
            <p:nvPr/>
          </p:nvSpPr>
          <p:spPr bwMode="auto">
            <a:xfrm>
              <a:off x="4419" y="3321"/>
              <a:ext cx="1" cy="26"/>
            </a:xfrm>
            <a:custGeom>
              <a:avLst/>
              <a:gdLst>
                <a:gd name="T0" fmla="*/ 13 h 13"/>
                <a:gd name="T1" fmla="*/ 1 h 13"/>
                <a:gd name="T2" fmla="*/ 0 h 13"/>
              </a:gdLst>
              <a:ahLst/>
              <a:cxnLst>
                <a:cxn ang="0">
                  <a:pos x="0" y="T0"/>
                </a:cxn>
                <a:cxn ang="0">
                  <a:pos x="0" y="T1"/>
                </a:cxn>
                <a:cxn ang="0">
                  <a:pos x="0" y="T2"/>
                </a:cxn>
              </a:cxnLst>
              <a:rect l="0" t="0" r="r" b="b"/>
              <a:pathLst>
                <a:path h="13">
                  <a:moveTo>
                    <a:pt x="0" y="13"/>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79" name="Freeform 175"/>
            <p:cNvSpPr>
              <a:spLocks/>
            </p:cNvSpPr>
            <p:nvPr/>
          </p:nvSpPr>
          <p:spPr bwMode="auto">
            <a:xfrm>
              <a:off x="1471" y="1079"/>
              <a:ext cx="1" cy="5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0" name="Freeform 176"/>
            <p:cNvSpPr>
              <a:spLocks/>
            </p:cNvSpPr>
            <p:nvPr/>
          </p:nvSpPr>
          <p:spPr bwMode="auto">
            <a:xfrm>
              <a:off x="2312" y="1079"/>
              <a:ext cx="1" cy="5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1" name="Freeform 177"/>
            <p:cNvSpPr>
              <a:spLocks/>
            </p:cNvSpPr>
            <p:nvPr/>
          </p:nvSpPr>
          <p:spPr bwMode="auto">
            <a:xfrm>
              <a:off x="3155" y="1079"/>
              <a:ext cx="1" cy="5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2" name="Freeform 178"/>
            <p:cNvSpPr>
              <a:spLocks/>
            </p:cNvSpPr>
            <p:nvPr/>
          </p:nvSpPr>
          <p:spPr bwMode="auto">
            <a:xfrm>
              <a:off x="3997" y="1079"/>
              <a:ext cx="1" cy="5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3" name="Freeform 179"/>
            <p:cNvSpPr>
              <a:spLocks/>
            </p:cNvSpPr>
            <p:nvPr/>
          </p:nvSpPr>
          <p:spPr bwMode="auto">
            <a:xfrm>
              <a:off x="1555" y="1079"/>
              <a:ext cx="1" cy="26"/>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4" name="Freeform 180"/>
            <p:cNvSpPr>
              <a:spLocks/>
            </p:cNvSpPr>
            <p:nvPr/>
          </p:nvSpPr>
          <p:spPr bwMode="auto">
            <a:xfrm>
              <a:off x="1639" y="1079"/>
              <a:ext cx="1" cy="26"/>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5" name="Freeform 181"/>
            <p:cNvSpPr>
              <a:spLocks/>
            </p:cNvSpPr>
            <p:nvPr/>
          </p:nvSpPr>
          <p:spPr bwMode="auto">
            <a:xfrm>
              <a:off x="1723" y="1079"/>
              <a:ext cx="1" cy="26"/>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6" name="Freeform 182"/>
            <p:cNvSpPr>
              <a:spLocks/>
            </p:cNvSpPr>
            <p:nvPr/>
          </p:nvSpPr>
          <p:spPr bwMode="auto">
            <a:xfrm>
              <a:off x="1807" y="1079"/>
              <a:ext cx="1" cy="26"/>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7" name="Freeform 183"/>
            <p:cNvSpPr>
              <a:spLocks/>
            </p:cNvSpPr>
            <p:nvPr/>
          </p:nvSpPr>
          <p:spPr bwMode="auto">
            <a:xfrm>
              <a:off x="1892" y="1079"/>
              <a:ext cx="1" cy="26"/>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sp>
          <p:nvSpPr>
            <p:cNvPr id="47288" name="Freeform 184"/>
            <p:cNvSpPr>
              <a:spLocks/>
            </p:cNvSpPr>
            <p:nvPr/>
          </p:nvSpPr>
          <p:spPr bwMode="auto">
            <a:xfrm>
              <a:off x="1976" y="1079"/>
              <a:ext cx="1" cy="26"/>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a:solidFill>
                  <a:srgbClr val="000000"/>
                </a:solidFill>
              </a:endParaRPr>
            </a:p>
          </p:txBody>
        </p:sp>
      </p:grpSp>
      <p:sp>
        <p:nvSpPr>
          <p:cNvPr id="47290" name="Freeform 186"/>
          <p:cNvSpPr>
            <a:spLocks/>
          </p:cNvSpPr>
          <p:nvPr/>
        </p:nvSpPr>
        <p:spPr bwMode="auto">
          <a:xfrm>
            <a:off x="4794252"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1" name="Freeform 187"/>
          <p:cNvSpPr>
            <a:spLocks/>
          </p:cNvSpPr>
          <p:nvPr/>
        </p:nvSpPr>
        <p:spPr bwMode="auto">
          <a:xfrm>
            <a:off x="4927602"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2" name="Freeform 188"/>
          <p:cNvSpPr>
            <a:spLocks/>
          </p:cNvSpPr>
          <p:nvPr/>
        </p:nvSpPr>
        <p:spPr bwMode="auto">
          <a:xfrm>
            <a:off x="5060952"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3" name="Freeform 189"/>
          <p:cNvSpPr>
            <a:spLocks/>
          </p:cNvSpPr>
          <p:nvPr/>
        </p:nvSpPr>
        <p:spPr bwMode="auto">
          <a:xfrm>
            <a:off x="5330826"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4" name="Freeform 190"/>
          <p:cNvSpPr>
            <a:spLocks/>
          </p:cNvSpPr>
          <p:nvPr/>
        </p:nvSpPr>
        <p:spPr bwMode="auto">
          <a:xfrm>
            <a:off x="5464176"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5" name="Freeform 191"/>
          <p:cNvSpPr>
            <a:spLocks/>
          </p:cNvSpPr>
          <p:nvPr/>
        </p:nvSpPr>
        <p:spPr bwMode="auto">
          <a:xfrm>
            <a:off x="5595943"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6" name="Freeform 192"/>
          <p:cNvSpPr>
            <a:spLocks/>
          </p:cNvSpPr>
          <p:nvPr/>
        </p:nvSpPr>
        <p:spPr bwMode="auto">
          <a:xfrm>
            <a:off x="5729293"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7" name="Freeform 193"/>
          <p:cNvSpPr>
            <a:spLocks/>
          </p:cNvSpPr>
          <p:nvPr/>
        </p:nvSpPr>
        <p:spPr bwMode="auto">
          <a:xfrm>
            <a:off x="5862643"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8" name="Freeform 194"/>
          <p:cNvSpPr>
            <a:spLocks/>
          </p:cNvSpPr>
          <p:nvPr/>
        </p:nvSpPr>
        <p:spPr bwMode="auto">
          <a:xfrm>
            <a:off x="5999167"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299" name="Freeform 195"/>
          <p:cNvSpPr>
            <a:spLocks/>
          </p:cNvSpPr>
          <p:nvPr/>
        </p:nvSpPr>
        <p:spPr bwMode="auto">
          <a:xfrm>
            <a:off x="6132517"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0" name="Freeform 196"/>
          <p:cNvSpPr>
            <a:spLocks/>
          </p:cNvSpPr>
          <p:nvPr/>
        </p:nvSpPr>
        <p:spPr bwMode="auto">
          <a:xfrm>
            <a:off x="6265867"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1" name="Freeform 197"/>
          <p:cNvSpPr>
            <a:spLocks/>
          </p:cNvSpPr>
          <p:nvPr/>
        </p:nvSpPr>
        <p:spPr bwMode="auto">
          <a:xfrm>
            <a:off x="6399217"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2" name="Freeform 198"/>
          <p:cNvSpPr>
            <a:spLocks/>
          </p:cNvSpPr>
          <p:nvPr/>
        </p:nvSpPr>
        <p:spPr bwMode="auto">
          <a:xfrm>
            <a:off x="6664326"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3" name="Freeform 199"/>
          <p:cNvSpPr>
            <a:spLocks/>
          </p:cNvSpPr>
          <p:nvPr/>
        </p:nvSpPr>
        <p:spPr bwMode="auto">
          <a:xfrm>
            <a:off x="6800850"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4" name="Freeform 200"/>
          <p:cNvSpPr>
            <a:spLocks/>
          </p:cNvSpPr>
          <p:nvPr/>
        </p:nvSpPr>
        <p:spPr bwMode="auto">
          <a:xfrm>
            <a:off x="6934200"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5" name="Freeform 201"/>
          <p:cNvSpPr>
            <a:spLocks/>
          </p:cNvSpPr>
          <p:nvPr/>
        </p:nvSpPr>
        <p:spPr bwMode="auto">
          <a:xfrm>
            <a:off x="7067550"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6" name="Freeform 202"/>
          <p:cNvSpPr>
            <a:spLocks/>
          </p:cNvSpPr>
          <p:nvPr/>
        </p:nvSpPr>
        <p:spPr bwMode="auto">
          <a:xfrm>
            <a:off x="7200900"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7" name="Freeform 203"/>
          <p:cNvSpPr>
            <a:spLocks/>
          </p:cNvSpPr>
          <p:nvPr/>
        </p:nvSpPr>
        <p:spPr bwMode="auto">
          <a:xfrm>
            <a:off x="7334250"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8" name="Freeform 204"/>
          <p:cNvSpPr>
            <a:spLocks/>
          </p:cNvSpPr>
          <p:nvPr/>
        </p:nvSpPr>
        <p:spPr bwMode="auto">
          <a:xfrm>
            <a:off x="7470777"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09" name="Freeform 205"/>
          <p:cNvSpPr>
            <a:spLocks/>
          </p:cNvSpPr>
          <p:nvPr/>
        </p:nvSpPr>
        <p:spPr bwMode="auto">
          <a:xfrm>
            <a:off x="7604127" y="1712915"/>
            <a:ext cx="1588"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0" name="Freeform 206"/>
          <p:cNvSpPr>
            <a:spLocks/>
          </p:cNvSpPr>
          <p:nvPr/>
        </p:nvSpPr>
        <p:spPr bwMode="auto">
          <a:xfrm>
            <a:off x="7735894"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1" name="Freeform 207"/>
          <p:cNvSpPr>
            <a:spLocks/>
          </p:cNvSpPr>
          <p:nvPr/>
        </p:nvSpPr>
        <p:spPr bwMode="auto">
          <a:xfrm>
            <a:off x="8002594"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2" name="Freeform 208"/>
          <p:cNvSpPr>
            <a:spLocks/>
          </p:cNvSpPr>
          <p:nvPr/>
        </p:nvSpPr>
        <p:spPr bwMode="auto">
          <a:xfrm>
            <a:off x="8135944"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3" name="Freeform 209"/>
          <p:cNvSpPr>
            <a:spLocks/>
          </p:cNvSpPr>
          <p:nvPr/>
        </p:nvSpPr>
        <p:spPr bwMode="auto">
          <a:xfrm>
            <a:off x="8272468"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4" name="Freeform 210"/>
          <p:cNvSpPr>
            <a:spLocks/>
          </p:cNvSpPr>
          <p:nvPr/>
        </p:nvSpPr>
        <p:spPr bwMode="auto">
          <a:xfrm>
            <a:off x="8405818"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5" name="Freeform 211"/>
          <p:cNvSpPr>
            <a:spLocks/>
          </p:cNvSpPr>
          <p:nvPr/>
        </p:nvSpPr>
        <p:spPr bwMode="auto">
          <a:xfrm>
            <a:off x="8539168" y="1712915"/>
            <a:ext cx="1587" cy="41275"/>
          </a:xfrm>
          <a:custGeom>
            <a:avLst/>
            <a:gdLst>
              <a:gd name="T0" fmla="*/ 0 h 13"/>
              <a:gd name="T1" fmla="*/ 12 h 13"/>
              <a:gd name="T2" fmla="*/ 13 h 13"/>
            </a:gdLst>
            <a:ahLst/>
            <a:cxnLst>
              <a:cxn ang="0">
                <a:pos x="0" y="T0"/>
              </a:cxn>
              <a:cxn ang="0">
                <a:pos x="0" y="T1"/>
              </a:cxn>
              <a:cxn ang="0">
                <a:pos x="0" y="T2"/>
              </a:cxn>
            </a:cxnLst>
            <a:rect l="0" t="0" r="r" b="b"/>
            <a:pathLst>
              <a:path h="13">
                <a:moveTo>
                  <a:pt x="0" y="0"/>
                </a:moveTo>
                <a:lnTo>
                  <a:pt x="0" y="12"/>
                </a:lnTo>
                <a:lnTo>
                  <a:pt x="0" y="13"/>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6" name="Freeform 212"/>
          <p:cNvSpPr>
            <a:spLocks/>
          </p:cNvSpPr>
          <p:nvPr/>
        </p:nvSpPr>
        <p:spPr bwMode="auto">
          <a:xfrm>
            <a:off x="3859219" y="1709745"/>
            <a:ext cx="1587" cy="3603625"/>
          </a:xfrm>
          <a:custGeom>
            <a:avLst/>
            <a:gdLst>
              <a:gd name="T0" fmla="*/ 1137 h 1137"/>
              <a:gd name="T1" fmla="*/ 1 h 1137"/>
              <a:gd name="T2" fmla="*/ 0 h 1137"/>
            </a:gdLst>
            <a:ahLst/>
            <a:cxnLst>
              <a:cxn ang="0">
                <a:pos x="0" y="T0"/>
              </a:cxn>
              <a:cxn ang="0">
                <a:pos x="0" y="T1"/>
              </a:cxn>
              <a:cxn ang="0">
                <a:pos x="0" y="T2"/>
              </a:cxn>
            </a:cxnLst>
            <a:rect l="0" t="0" r="r" b="b"/>
            <a:pathLst>
              <a:path h="1137">
                <a:moveTo>
                  <a:pt x="0" y="1137"/>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7" name="Freeform 213"/>
          <p:cNvSpPr>
            <a:spLocks/>
          </p:cNvSpPr>
          <p:nvPr/>
        </p:nvSpPr>
        <p:spPr bwMode="auto">
          <a:xfrm>
            <a:off x="8539168" y="1709745"/>
            <a:ext cx="1587" cy="3603625"/>
          </a:xfrm>
          <a:custGeom>
            <a:avLst/>
            <a:gdLst>
              <a:gd name="T0" fmla="*/ 1137 h 1137"/>
              <a:gd name="T1" fmla="*/ 1 h 1137"/>
              <a:gd name="T2" fmla="*/ 0 h 1137"/>
            </a:gdLst>
            <a:ahLst/>
            <a:cxnLst>
              <a:cxn ang="0">
                <a:pos x="0" y="T0"/>
              </a:cxn>
              <a:cxn ang="0">
                <a:pos x="0" y="T1"/>
              </a:cxn>
              <a:cxn ang="0">
                <a:pos x="0" y="T2"/>
              </a:cxn>
            </a:cxnLst>
            <a:rect l="0" t="0" r="r" b="b"/>
            <a:pathLst>
              <a:path h="1137">
                <a:moveTo>
                  <a:pt x="0" y="1137"/>
                </a:moveTo>
                <a:lnTo>
                  <a:pt x="0" y="1"/>
                </a:lnTo>
                <a:lnTo>
                  <a:pt x="0"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8" name="Freeform 214"/>
          <p:cNvSpPr>
            <a:spLocks/>
          </p:cNvSpPr>
          <p:nvPr/>
        </p:nvSpPr>
        <p:spPr bwMode="auto">
          <a:xfrm>
            <a:off x="3859222" y="5313379"/>
            <a:ext cx="4683125" cy="1587"/>
          </a:xfrm>
          <a:custGeom>
            <a:avLst/>
            <a:gdLst>
              <a:gd name="T0" fmla="*/ 0 w 1477"/>
              <a:gd name="T1" fmla="*/ 1476 w 1477"/>
              <a:gd name="T2" fmla="*/ 1477 w 1477"/>
            </a:gdLst>
            <a:ahLst/>
            <a:cxnLst>
              <a:cxn ang="0">
                <a:pos x="T0" y="0"/>
              </a:cxn>
              <a:cxn ang="0">
                <a:pos x="T1" y="0"/>
              </a:cxn>
              <a:cxn ang="0">
                <a:pos x="T2" y="0"/>
              </a:cxn>
            </a:cxnLst>
            <a:rect l="0" t="0" r="r" b="b"/>
            <a:pathLst>
              <a:path w="1477">
                <a:moveTo>
                  <a:pt x="0" y="0"/>
                </a:moveTo>
                <a:lnTo>
                  <a:pt x="1476" y="0"/>
                </a:lnTo>
                <a:lnTo>
                  <a:pt x="1477"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19" name="Freeform 215"/>
          <p:cNvSpPr>
            <a:spLocks/>
          </p:cNvSpPr>
          <p:nvPr/>
        </p:nvSpPr>
        <p:spPr bwMode="auto">
          <a:xfrm>
            <a:off x="3859222" y="1712929"/>
            <a:ext cx="4683125" cy="1587"/>
          </a:xfrm>
          <a:custGeom>
            <a:avLst/>
            <a:gdLst>
              <a:gd name="T0" fmla="*/ 0 w 1477"/>
              <a:gd name="T1" fmla="*/ 1476 w 1477"/>
              <a:gd name="T2" fmla="*/ 1477 w 1477"/>
            </a:gdLst>
            <a:ahLst/>
            <a:cxnLst>
              <a:cxn ang="0">
                <a:pos x="T0" y="0"/>
              </a:cxn>
              <a:cxn ang="0">
                <a:pos x="T1" y="0"/>
              </a:cxn>
              <a:cxn ang="0">
                <a:pos x="T2" y="0"/>
              </a:cxn>
            </a:cxnLst>
            <a:rect l="0" t="0" r="r" b="b"/>
            <a:pathLst>
              <a:path w="1477">
                <a:moveTo>
                  <a:pt x="0" y="0"/>
                </a:moveTo>
                <a:lnTo>
                  <a:pt x="1476" y="0"/>
                </a:lnTo>
                <a:lnTo>
                  <a:pt x="1477" y="0"/>
                </a:lnTo>
              </a:path>
            </a:pathLst>
          </a:custGeom>
          <a:noFill/>
          <a:ln w="3175">
            <a:solidFill>
              <a:srgbClr val="0000D4"/>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20" name="Oval 216"/>
          <p:cNvSpPr>
            <a:spLocks noChangeArrowheads="1"/>
          </p:cNvSpPr>
          <p:nvPr/>
        </p:nvSpPr>
        <p:spPr bwMode="auto">
          <a:xfrm>
            <a:off x="3821120" y="494349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21" name="Arc 217"/>
          <p:cNvSpPr>
            <a:spLocks/>
          </p:cNvSpPr>
          <p:nvPr/>
        </p:nvSpPr>
        <p:spPr bwMode="auto">
          <a:xfrm>
            <a:off x="3821120" y="494349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22" name="Oval 218"/>
          <p:cNvSpPr>
            <a:spLocks noChangeArrowheads="1"/>
          </p:cNvSpPr>
          <p:nvPr/>
        </p:nvSpPr>
        <p:spPr bwMode="auto">
          <a:xfrm>
            <a:off x="3954472" y="494349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23" name="Arc 219"/>
          <p:cNvSpPr>
            <a:spLocks/>
          </p:cNvSpPr>
          <p:nvPr/>
        </p:nvSpPr>
        <p:spPr bwMode="auto">
          <a:xfrm>
            <a:off x="3954472" y="494349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24" name="Oval 220"/>
          <p:cNvSpPr>
            <a:spLocks noChangeArrowheads="1"/>
          </p:cNvSpPr>
          <p:nvPr/>
        </p:nvSpPr>
        <p:spPr bwMode="auto">
          <a:xfrm>
            <a:off x="4087820" y="491809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25" name="Arc 221"/>
          <p:cNvSpPr>
            <a:spLocks/>
          </p:cNvSpPr>
          <p:nvPr/>
        </p:nvSpPr>
        <p:spPr bwMode="auto">
          <a:xfrm>
            <a:off x="4087820" y="491809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26" name="Oval 222"/>
          <p:cNvSpPr>
            <a:spLocks noChangeArrowheads="1"/>
          </p:cNvSpPr>
          <p:nvPr/>
        </p:nvSpPr>
        <p:spPr bwMode="auto">
          <a:xfrm>
            <a:off x="4221166" y="485459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27" name="Arc 223"/>
          <p:cNvSpPr>
            <a:spLocks/>
          </p:cNvSpPr>
          <p:nvPr/>
        </p:nvSpPr>
        <p:spPr bwMode="auto">
          <a:xfrm>
            <a:off x="4221166" y="485459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28" name="Oval 224"/>
          <p:cNvSpPr>
            <a:spLocks noChangeArrowheads="1"/>
          </p:cNvSpPr>
          <p:nvPr/>
        </p:nvSpPr>
        <p:spPr bwMode="auto">
          <a:xfrm>
            <a:off x="4354518" y="4797441"/>
            <a:ext cx="77787"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29" name="Arc 225"/>
          <p:cNvSpPr>
            <a:spLocks/>
          </p:cNvSpPr>
          <p:nvPr/>
        </p:nvSpPr>
        <p:spPr bwMode="auto">
          <a:xfrm>
            <a:off x="4354518" y="4797441"/>
            <a:ext cx="77787" cy="79375"/>
          </a:xfrm>
          <a:custGeom>
            <a:avLst/>
            <a:gdLst>
              <a:gd name="G0" fmla="+- 21600 0 0"/>
              <a:gd name="G1" fmla="+- 21600 0 0"/>
              <a:gd name="G2" fmla="+- 21600 0 0"/>
              <a:gd name="T0" fmla="*/ 36715 w 43200"/>
              <a:gd name="T1" fmla="*/ 37030 h 43200"/>
              <a:gd name="T2" fmla="*/ 36715 w 43200"/>
              <a:gd name="T3" fmla="*/ 37030 h 43200"/>
              <a:gd name="T4" fmla="*/ 21600 w 43200"/>
              <a:gd name="T5" fmla="*/ 21600 h 43200"/>
            </a:gdLst>
            <a:ahLst/>
            <a:cxnLst>
              <a:cxn ang="0">
                <a:pos x="T0" y="T1"/>
              </a:cxn>
              <a:cxn ang="0">
                <a:pos x="T2" y="T3"/>
              </a:cxn>
              <a:cxn ang="0">
                <a:pos x="T4" y="T5"/>
              </a:cxn>
            </a:cxnLst>
            <a:rect l="0" t="0" r="r" b="b"/>
            <a:pathLst>
              <a:path w="43200" h="43200" fill="none" extrusionOk="0">
                <a:moveTo>
                  <a:pt x="36715" y="37030"/>
                </a:moveTo>
              </a:path>
              <a:path w="43200" h="43200" stroke="0" extrusionOk="0">
                <a:moveTo>
                  <a:pt x="36715" y="37030"/>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30" name="Oval 226"/>
          <p:cNvSpPr>
            <a:spLocks noChangeArrowheads="1"/>
          </p:cNvSpPr>
          <p:nvPr/>
        </p:nvSpPr>
        <p:spPr bwMode="auto">
          <a:xfrm>
            <a:off x="4489457" y="473394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31" name="Arc 227"/>
          <p:cNvSpPr>
            <a:spLocks/>
          </p:cNvSpPr>
          <p:nvPr/>
        </p:nvSpPr>
        <p:spPr bwMode="auto">
          <a:xfrm>
            <a:off x="4489457" y="473394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32" name="Oval 228"/>
          <p:cNvSpPr>
            <a:spLocks noChangeArrowheads="1"/>
          </p:cNvSpPr>
          <p:nvPr/>
        </p:nvSpPr>
        <p:spPr bwMode="auto">
          <a:xfrm>
            <a:off x="4622809" y="463234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33" name="Arc 229"/>
          <p:cNvSpPr>
            <a:spLocks/>
          </p:cNvSpPr>
          <p:nvPr/>
        </p:nvSpPr>
        <p:spPr bwMode="auto">
          <a:xfrm>
            <a:off x="4622809" y="463234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34" name="Oval 230"/>
          <p:cNvSpPr>
            <a:spLocks noChangeArrowheads="1"/>
          </p:cNvSpPr>
          <p:nvPr/>
        </p:nvSpPr>
        <p:spPr bwMode="auto">
          <a:xfrm>
            <a:off x="4756157" y="4514866"/>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35" name="Arc 231"/>
          <p:cNvSpPr>
            <a:spLocks/>
          </p:cNvSpPr>
          <p:nvPr/>
        </p:nvSpPr>
        <p:spPr bwMode="auto">
          <a:xfrm>
            <a:off x="4756157" y="4514866"/>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36" name="Oval 232"/>
          <p:cNvSpPr>
            <a:spLocks noChangeArrowheads="1"/>
          </p:cNvSpPr>
          <p:nvPr/>
        </p:nvSpPr>
        <p:spPr bwMode="auto">
          <a:xfrm>
            <a:off x="4889509" y="4438666"/>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37" name="Arc 233"/>
          <p:cNvSpPr>
            <a:spLocks/>
          </p:cNvSpPr>
          <p:nvPr/>
        </p:nvSpPr>
        <p:spPr bwMode="auto">
          <a:xfrm>
            <a:off x="4889509" y="4438666"/>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38" name="Oval 234"/>
          <p:cNvSpPr>
            <a:spLocks noChangeArrowheads="1"/>
          </p:cNvSpPr>
          <p:nvPr/>
        </p:nvSpPr>
        <p:spPr bwMode="auto">
          <a:xfrm>
            <a:off x="5022857" y="4330716"/>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39" name="Arc 235"/>
          <p:cNvSpPr>
            <a:spLocks/>
          </p:cNvSpPr>
          <p:nvPr/>
        </p:nvSpPr>
        <p:spPr bwMode="auto">
          <a:xfrm>
            <a:off x="5022857" y="4330716"/>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40" name="Oval 236"/>
          <p:cNvSpPr>
            <a:spLocks noChangeArrowheads="1"/>
          </p:cNvSpPr>
          <p:nvPr/>
        </p:nvSpPr>
        <p:spPr bwMode="auto">
          <a:xfrm>
            <a:off x="5156209" y="4211654"/>
            <a:ext cx="79375" cy="77787"/>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41" name="Arc 237"/>
          <p:cNvSpPr>
            <a:spLocks/>
          </p:cNvSpPr>
          <p:nvPr/>
        </p:nvSpPr>
        <p:spPr bwMode="auto">
          <a:xfrm>
            <a:off x="5156209" y="4211654"/>
            <a:ext cx="79375" cy="77787"/>
          </a:xfrm>
          <a:custGeom>
            <a:avLst/>
            <a:gdLst>
              <a:gd name="G0" fmla="+- 21600 0 0"/>
              <a:gd name="G1" fmla="+- 21600 0 0"/>
              <a:gd name="G2" fmla="+- 21600 0 0"/>
              <a:gd name="T0" fmla="*/ 37030 w 43200"/>
              <a:gd name="T1" fmla="*/ 36715 h 43200"/>
              <a:gd name="T2" fmla="*/ 37030 w 43200"/>
              <a:gd name="T3" fmla="*/ 36715 h 43200"/>
              <a:gd name="T4" fmla="*/ 21600 w 43200"/>
              <a:gd name="T5" fmla="*/ 21600 h 43200"/>
            </a:gdLst>
            <a:ahLst/>
            <a:cxnLst>
              <a:cxn ang="0">
                <a:pos x="T0" y="T1"/>
              </a:cxn>
              <a:cxn ang="0">
                <a:pos x="T2" y="T3"/>
              </a:cxn>
              <a:cxn ang="0">
                <a:pos x="T4" y="T5"/>
              </a:cxn>
            </a:cxnLst>
            <a:rect l="0" t="0" r="r" b="b"/>
            <a:pathLst>
              <a:path w="43200" h="43200" fill="none" extrusionOk="0">
                <a:moveTo>
                  <a:pt x="37030" y="36715"/>
                </a:moveTo>
              </a:path>
              <a:path w="43200" h="43200" stroke="0" extrusionOk="0">
                <a:moveTo>
                  <a:pt x="37030" y="36715"/>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42" name="Oval 238"/>
          <p:cNvSpPr>
            <a:spLocks noChangeArrowheads="1"/>
          </p:cNvSpPr>
          <p:nvPr/>
        </p:nvSpPr>
        <p:spPr bwMode="auto">
          <a:xfrm>
            <a:off x="5292734" y="4113215"/>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43" name="Arc 239"/>
          <p:cNvSpPr>
            <a:spLocks/>
          </p:cNvSpPr>
          <p:nvPr/>
        </p:nvSpPr>
        <p:spPr bwMode="auto">
          <a:xfrm>
            <a:off x="5292734" y="4113215"/>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44" name="Oval 240"/>
          <p:cNvSpPr>
            <a:spLocks noChangeArrowheads="1"/>
          </p:cNvSpPr>
          <p:nvPr/>
        </p:nvSpPr>
        <p:spPr bwMode="auto">
          <a:xfrm>
            <a:off x="5426076" y="3986216"/>
            <a:ext cx="77788"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45" name="Arc 241"/>
          <p:cNvSpPr>
            <a:spLocks/>
          </p:cNvSpPr>
          <p:nvPr/>
        </p:nvSpPr>
        <p:spPr bwMode="auto">
          <a:xfrm>
            <a:off x="5426076" y="3986216"/>
            <a:ext cx="77788" cy="79375"/>
          </a:xfrm>
          <a:custGeom>
            <a:avLst/>
            <a:gdLst>
              <a:gd name="G0" fmla="+- 21600 0 0"/>
              <a:gd name="G1" fmla="+- 21600 0 0"/>
              <a:gd name="G2" fmla="+- 21600 0 0"/>
              <a:gd name="T0" fmla="*/ 36715 w 43200"/>
              <a:gd name="T1" fmla="*/ 37030 h 43200"/>
              <a:gd name="T2" fmla="*/ 36715 w 43200"/>
              <a:gd name="T3" fmla="*/ 37030 h 43200"/>
              <a:gd name="T4" fmla="*/ 21600 w 43200"/>
              <a:gd name="T5" fmla="*/ 21600 h 43200"/>
            </a:gdLst>
            <a:ahLst/>
            <a:cxnLst>
              <a:cxn ang="0">
                <a:pos x="T0" y="T1"/>
              </a:cxn>
              <a:cxn ang="0">
                <a:pos x="T2" y="T3"/>
              </a:cxn>
              <a:cxn ang="0">
                <a:pos x="T4" y="T5"/>
              </a:cxn>
            </a:cxnLst>
            <a:rect l="0" t="0" r="r" b="b"/>
            <a:pathLst>
              <a:path w="43200" h="43200" fill="none" extrusionOk="0">
                <a:moveTo>
                  <a:pt x="36715" y="37030"/>
                </a:moveTo>
              </a:path>
              <a:path w="43200" h="43200" stroke="0" extrusionOk="0">
                <a:moveTo>
                  <a:pt x="36715" y="37030"/>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46" name="Oval 242"/>
          <p:cNvSpPr>
            <a:spLocks noChangeArrowheads="1"/>
          </p:cNvSpPr>
          <p:nvPr/>
        </p:nvSpPr>
        <p:spPr bwMode="auto">
          <a:xfrm>
            <a:off x="5557847" y="3894140"/>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47" name="Arc 243"/>
          <p:cNvSpPr>
            <a:spLocks/>
          </p:cNvSpPr>
          <p:nvPr/>
        </p:nvSpPr>
        <p:spPr bwMode="auto">
          <a:xfrm>
            <a:off x="5557847" y="3894140"/>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48" name="Oval 244"/>
          <p:cNvSpPr>
            <a:spLocks noChangeArrowheads="1"/>
          </p:cNvSpPr>
          <p:nvPr/>
        </p:nvSpPr>
        <p:spPr bwMode="auto">
          <a:xfrm>
            <a:off x="5691196" y="3783022"/>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49" name="Arc 245"/>
          <p:cNvSpPr>
            <a:spLocks/>
          </p:cNvSpPr>
          <p:nvPr/>
        </p:nvSpPr>
        <p:spPr bwMode="auto">
          <a:xfrm>
            <a:off x="5691196" y="3783022"/>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50" name="Oval 246"/>
          <p:cNvSpPr>
            <a:spLocks noChangeArrowheads="1"/>
          </p:cNvSpPr>
          <p:nvPr/>
        </p:nvSpPr>
        <p:spPr bwMode="auto">
          <a:xfrm>
            <a:off x="5824547" y="3690945"/>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51" name="Arc 247"/>
          <p:cNvSpPr>
            <a:spLocks/>
          </p:cNvSpPr>
          <p:nvPr/>
        </p:nvSpPr>
        <p:spPr bwMode="auto">
          <a:xfrm>
            <a:off x="5824547" y="3690945"/>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52" name="Oval 248"/>
          <p:cNvSpPr>
            <a:spLocks noChangeArrowheads="1"/>
          </p:cNvSpPr>
          <p:nvPr/>
        </p:nvSpPr>
        <p:spPr bwMode="auto">
          <a:xfrm>
            <a:off x="5961072" y="3579819"/>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53" name="Arc 249"/>
          <p:cNvSpPr>
            <a:spLocks/>
          </p:cNvSpPr>
          <p:nvPr/>
        </p:nvSpPr>
        <p:spPr bwMode="auto">
          <a:xfrm>
            <a:off x="5961072" y="3579819"/>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54" name="Oval 250"/>
          <p:cNvSpPr>
            <a:spLocks noChangeArrowheads="1"/>
          </p:cNvSpPr>
          <p:nvPr/>
        </p:nvSpPr>
        <p:spPr bwMode="auto">
          <a:xfrm>
            <a:off x="6094420" y="348774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55" name="Arc 251"/>
          <p:cNvSpPr>
            <a:spLocks/>
          </p:cNvSpPr>
          <p:nvPr/>
        </p:nvSpPr>
        <p:spPr bwMode="auto">
          <a:xfrm>
            <a:off x="6094420" y="348774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56" name="Oval 252"/>
          <p:cNvSpPr>
            <a:spLocks noChangeArrowheads="1"/>
          </p:cNvSpPr>
          <p:nvPr/>
        </p:nvSpPr>
        <p:spPr bwMode="auto">
          <a:xfrm>
            <a:off x="6227772" y="3327400"/>
            <a:ext cx="79375" cy="77788"/>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57" name="Arc 253"/>
          <p:cNvSpPr>
            <a:spLocks/>
          </p:cNvSpPr>
          <p:nvPr/>
        </p:nvSpPr>
        <p:spPr bwMode="auto">
          <a:xfrm>
            <a:off x="6227772" y="3327400"/>
            <a:ext cx="79375" cy="77788"/>
          </a:xfrm>
          <a:custGeom>
            <a:avLst/>
            <a:gdLst>
              <a:gd name="G0" fmla="+- 21600 0 0"/>
              <a:gd name="G1" fmla="+- 21600 0 0"/>
              <a:gd name="G2" fmla="+- 21600 0 0"/>
              <a:gd name="T0" fmla="*/ 37030 w 43200"/>
              <a:gd name="T1" fmla="*/ 36715 h 43200"/>
              <a:gd name="T2" fmla="*/ 37030 w 43200"/>
              <a:gd name="T3" fmla="*/ 36715 h 43200"/>
              <a:gd name="T4" fmla="*/ 21600 w 43200"/>
              <a:gd name="T5" fmla="*/ 21600 h 43200"/>
            </a:gdLst>
            <a:ahLst/>
            <a:cxnLst>
              <a:cxn ang="0">
                <a:pos x="T0" y="T1"/>
              </a:cxn>
              <a:cxn ang="0">
                <a:pos x="T2" y="T3"/>
              </a:cxn>
              <a:cxn ang="0">
                <a:pos x="T4" y="T5"/>
              </a:cxn>
            </a:cxnLst>
            <a:rect l="0" t="0" r="r" b="b"/>
            <a:pathLst>
              <a:path w="43200" h="43200" fill="none" extrusionOk="0">
                <a:moveTo>
                  <a:pt x="37030" y="36715"/>
                </a:moveTo>
              </a:path>
              <a:path w="43200" h="43200" stroke="0" extrusionOk="0">
                <a:moveTo>
                  <a:pt x="37030" y="36715"/>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58" name="Oval 254"/>
          <p:cNvSpPr>
            <a:spLocks noChangeArrowheads="1"/>
          </p:cNvSpPr>
          <p:nvPr/>
        </p:nvSpPr>
        <p:spPr bwMode="auto">
          <a:xfrm>
            <a:off x="6361120" y="327344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59" name="Arc 255"/>
          <p:cNvSpPr>
            <a:spLocks/>
          </p:cNvSpPr>
          <p:nvPr/>
        </p:nvSpPr>
        <p:spPr bwMode="auto">
          <a:xfrm>
            <a:off x="6361120" y="327344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60" name="Oval 256"/>
          <p:cNvSpPr>
            <a:spLocks noChangeArrowheads="1"/>
          </p:cNvSpPr>
          <p:nvPr/>
        </p:nvSpPr>
        <p:spPr bwMode="auto">
          <a:xfrm>
            <a:off x="6494467" y="3162316"/>
            <a:ext cx="77787"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61" name="Arc 257"/>
          <p:cNvSpPr>
            <a:spLocks/>
          </p:cNvSpPr>
          <p:nvPr/>
        </p:nvSpPr>
        <p:spPr bwMode="auto">
          <a:xfrm>
            <a:off x="6494467" y="3162316"/>
            <a:ext cx="77787" cy="79375"/>
          </a:xfrm>
          <a:custGeom>
            <a:avLst/>
            <a:gdLst>
              <a:gd name="G0" fmla="+- 21600 0 0"/>
              <a:gd name="G1" fmla="+- 21600 0 0"/>
              <a:gd name="G2" fmla="+- 21600 0 0"/>
              <a:gd name="T0" fmla="*/ 36715 w 43200"/>
              <a:gd name="T1" fmla="*/ 37030 h 43200"/>
              <a:gd name="T2" fmla="*/ 36715 w 43200"/>
              <a:gd name="T3" fmla="*/ 37030 h 43200"/>
              <a:gd name="T4" fmla="*/ 21600 w 43200"/>
              <a:gd name="T5" fmla="*/ 21600 h 43200"/>
            </a:gdLst>
            <a:ahLst/>
            <a:cxnLst>
              <a:cxn ang="0">
                <a:pos x="T0" y="T1"/>
              </a:cxn>
              <a:cxn ang="0">
                <a:pos x="T2" y="T3"/>
              </a:cxn>
              <a:cxn ang="0">
                <a:pos x="T4" y="T5"/>
              </a:cxn>
            </a:cxnLst>
            <a:rect l="0" t="0" r="r" b="b"/>
            <a:pathLst>
              <a:path w="43200" h="43200" fill="none" extrusionOk="0">
                <a:moveTo>
                  <a:pt x="36715" y="37030"/>
                </a:moveTo>
              </a:path>
              <a:path w="43200" h="43200" stroke="0" extrusionOk="0">
                <a:moveTo>
                  <a:pt x="36715" y="37030"/>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62" name="Oval 258"/>
          <p:cNvSpPr>
            <a:spLocks noChangeArrowheads="1"/>
          </p:cNvSpPr>
          <p:nvPr/>
        </p:nvSpPr>
        <p:spPr bwMode="auto">
          <a:xfrm>
            <a:off x="6626234" y="3041666"/>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63" name="Arc 259"/>
          <p:cNvSpPr>
            <a:spLocks/>
          </p:cNvSpPr>
          <p:nvPr/>
        </p:nvSpPr>
        <p:spPr bwMode="auto">
          <a:xfrm>
            <a:off x="6626234" y="3041666"/>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64" name="Oval 260"/>
          <p:cNvSpPr>
            <a:spLocks noChangeArrowheads="1"/>
          </p:cNvSpPr>
          <p:nvPr/>
        </p:nvSpPr>
        <p:spPr bwMode="auto">
          <a:xfrm>
            <a:off x="6762759" y="2933716"/>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65" name="Arc 261"/>
          <p:cNvSpPr>
            <a:spLocks/>
          </p:cNvSpPr>
          <p:nvPr/>
        </p:nvSpPr>
        <p:spPr bwMode="auto">
          <a:xfrm>
            <a:off x="6762759" y="2933716"/>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66" name="Oval 262"/>
          <p:cNvSpPr>
            <a:spLocks noChangeArrowheads="1"/>
          </p:cNvSpPr>
          <p:nvPr/>
        </p:nvSpPr>
        <p:spPr bwMode="auto">
          <a:xfrm>
            <a:off x="6896107" y="287974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67" name="Arc 263"/>
          <p:cNvSpPr>
            <a:spLocks/>
          </p:cNvSpPr>
          <p:nvPr/>
        </p:nvSpPr>
        <p:spPr bwMode="auto">
          <a:xfrm>
            <a:off x="6896107" y="287974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68" name="Oval 264"/>
          <p:cNvSpPr>
            <a:spLocks noChangeArrowheads="1"/>
          </p:cNvSpPr>
          <p:nvPr/>
        </p:nvSpPr>
        <p:spPr bwMode="auto">
          <a:xfrm>
            <a:off x="7029459" y="2752741"/>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69" name="Arc 265"/>
          <p:cNvSpPr>
            <a:spLocks/>
          </p:cNvSpPr>
          <p:nvPr/>
        </p:nvSpPr>
        <p:spPr bwMode="auto">
          <a:xfrm>
            <a:off x="7029459" y="2752741"/>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70" name="Oval 266"/>
          <p:cNvSpPr>
            <a:spLocks noChangeArrowheads="1"/>
          </p:cNvSpPr>
          <p:nvPr/>
        </p:nvSpPr>
        <p:spPr bwMode="auto">
          <a:xfrm>
            <a:off x="7162807" y="2635266"/>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71" name="Arc 267"/>
          <p:cNvSpPr>
            <a:spLocks/>
          </p:cNvSpPr>
          <p:nvPr/>
        </p:nvSpPr>
        <p:spPr bwMode="auto">
          <a:xfrm>
            <a:off x="7162807" y="2635266"/>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72" name="Oval 268"/>
          <p:cNvSpPr>
            <a:spLocks noChangeArrowheads="1"/>
          </p:cNvSpPr>
          <p:nvPr/>
        </p:nvSpPr>
        <p:spPr bwMode="auto">
          <a:xfrm>
            <a:off x="7296159" y="2571766"/>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73" name="Arc 269"/>
          <p:cNvSpPr>
            <a:spLocks/>
          </p:cNvSpPr>
          <p:nvPr/>
        </p:nvSpPr>
        <p:spPr bwMode="auto">
          <a:xfrm>
            <a:off x="7296159" y="2571766"/>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74" name="Oval 270"/>
          <p:cNvSpPr>
            <a:spLocks noChangeArrowheads="1"/>
          </p:cNvSpPr>
          <p:nvPr/>
        </p:nvSpPr>
        <p:spPr bwMode="auto">
          <a:xfrm>
            <a:off x="7432684" y="2446353"/>
            <a:ext cx="79375" cy="77787"/>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75" name="Arc 271"/>
          <p:cNvSpPr>
            <a:spLocks/>
          </p:cNvSpPr>
          <p:nvPr/>
        </p:nvSpPr>
        <p:spPr bwMode="auto">
          <a:xfrm>
            <a:off x="7432684" y="2446353"/>
            <a:ext cx="79375" cy="77787"/>
          </a:xfrm>
          <a:custGeom>
            <a:avLst/>
            <a:gdLst>
              <a:gd name="G0" fmla="+- 21600 0 0"/>
              <a:gd name="G1" fmla="+- 21600 0 0"/>
              <a:gd name="G2" fmla="+- 21600 0 0"/>
              <a:gd name="T0" fmla="*/ 37030 w 43200"/>
              <a:gd name="T1" fmla="*/ 36715 h 43200"/>
              <a:gd name="T2" fmla="*/ 37030 w 43200"/>
              <a:gd name="T3" fmla="*/ 36715 h 43200"/>
              <a:gd name="T4" fmla="*/ 21600 w 43200"/>
              <a:gd name="T5" fmla="*/ 21600 h 43200"/>
            </a:gdLst>
            <a:ahLst/>
            <a:cxnLst>
              <a:cxn ang="0">
                <a:pos x="T0" y="T1"/>
              </a:cxn>
              <a:cxn ang="0">
                <a:pos x="T2" y="T3"/>
              </a:cxn>
              <a:cxn ang="0">
                <a:pos x="T4" y="T5"/>
              </a:cxn>
            </a:cxnLst>
            <a:rect l="0" t="0" r="r" b="b"/>
            <a:pathLst>
              <a:path w="43200" h="43200" fill="none" extrusionOk="0">
                <a:moveTo>
                  <a:pt x="37030" y="36715"/>
                </a:moveTo>
              </a:path>
              <a:path w="43200" h="43200" stroke="0" extrusionOk="0">
                <a:moveTo>
                  <a:pt x="37030" y="36715"/>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76" name="Oval 272"/>
          <p:cNvSpPr>
            <a:spLocks noChangeArrowheads="1"/>
          </p:cNvSpPr>
          <p:nvPr/>
        </p:nvSpPr>
        <p:spPr bwMode="auto">
          <a:xfrm>
            <a:off x="7566027" y="2376504"/>
            <a:ext cx="77788"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77" name="Arc 273"/>
          <p:cNvSpPr>
            <a:spLocks/>
          </p:cNvSpPr>
          <p:nvPr/>
        </p:nvSpPr>
        <p:spPr bwMode="auto">
          <a:xfrm>
            <a:off x="7566027" y="2376504"/>
            <a:ext cx="77788" cy="79375"/>
          </a:xfrm>
          <a:custGeom>
            <a:avLst/>
            <a:gdLst>
              <a:gd name="G0" fmla="+- 21600 0 0"/>
              <a:gd name="G1" fmla="+- 21600 0 0"/>
              <a:gd name="G2" fmla="+- 21600 0 0"/>
              <a:gd name="T0" fmla="*/ 36715 w 43200"/>
              <a:gd name="T1" fmla="*/ 37030 h 43200"/>
              <a:gd name="T2" fmla="*/ 36715 w 43200"/>
              <a:gd name="T3" fmla="*/ 37030 h 43200"/>
              <a:gd name="T4" fmla="*/ 21600 w 43200"/>
              <a:gd name="T5" fmla="*/ 21600 h 43200"/>
            </a:gdLst>
            <a:ahLst/>
            <a:cxnLst>
              <a:cxn ang="0">
                <a:pos x="T0" y="T1"/>
              </a:cxn>
              <a:cxn ang="0">
                <a:pos x="T2" y="T3"/>
              </a:cxn>
              <a:cxn ang="0">
                <a:pos x="T4" y="T5"/>
              </a:cxn>
            </a:cxnLst>
            <a:rect l="0" t="0" r="r" b="b"/>
            <a:pathLst>
              <a:path w="43200" h="43200" fill="none" extrusionOk="0">
                <a:moveTo>
                  <a:pt x="36715" y="37030"/>
                </a:moveTo>
              </a:path>
              <a:path w="43200" h="43200" stroke="0" extrusionOk="0">
                <a:moveTo>
                  <a:pt x="36715" y="37030"/>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78" name="Oval 274"/>
          <p:cNvSpPr>
            <a:spLocks noChangeArrowheads="1"/>
          </p:cNvSpPr>
          <p:nvPr/>
        </p:nvSpPr>
        <p:spPr bwMode="auto">
          <a:xfrm>
            <a:off x="7697797" y="2278079"/>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79" name="Arc 275"/>
          <p:cNvSpPr>
            <a:spLocks/>
          </p:cNvSpPr>
          <p:nvPr/>
        </p:nvSpPr>
        <p:spPr bwMode="auto">
          <a:xfrm>
            <a:off x="7697797" y="2278079"/>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80" name="Oval 276"/>
          <p:cNvSpPr>
            <a:spLocks noChangeArrowheads="1"/>
          </p:cNvSpPr>
          <p:nvPr/>
        </p:nvSpPr>
        <p:spPr bwMode="auto">
          <a:xfrm>
            <a:off x="7831145" y="2163779"/>
            <a:ext cx="79375" cy="79375"/>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hangingPunct="0"/>
            <a:endParaRPr lang="en-US" sz="1000" b="0">
              <a:solidFill>
                <a:srgbClr val="000000"/>
              </a:solidFill>
            </a:endParaRPr>
          </a:p>
        </p:txBody>
      </p:sp>
      <p:sp>
        <p:nvSpPr>
          <p:cNvPr id="47381" name="Arc 277"/>
          <p:cNvSpPr>
            <a:spLocks/>
          </p:cNvSpPr>
          <p:nvPr/>
        </p:nvSpPr>
        <p:spPr bwMode="auto">
          <a:xfrm>
            <a:off x="7831145" y="2163779"/>
            <a:ext cx="79375" cy="79375"/>
          </a:xfrm>
          <a:custGeom>
            <a:avLst/>
            <a:gdLst>
              <a:gd name="G0" fmla="+- 21600 0 0"/>
              <a:gd name="G1" fmla="+- 21600 0 0"/>
              <a:gd name="G2" fmla="+- 21600 0 0"/>
              <a:gd name="T0" fmla="*/ 36874 w 43200"/>
              <a:gd name="T1" fmla="*/ 36874 h 43200"/>
              <a:gd name="T2" fmla="*/ 36874 w 43200"/>
              <a:gd name="T3" fmla="*/ 36874 h 43200"/>
              <a:gd name="T4" fmla="*/ 21600 w 43200"/>
              <a:gd name="T5" fmla="*/ 21600 h 43200"/>
            </a:gdLst>
            <a:ahLst/>
            <a:cxnLst>
              <a:cxn ang="0">
                <a:pos x="T0" y="T1"/>
              </a:cxn>
              <a:cxn ang="0">
                <a:pos x="T2" y="T3"/>
              </a:cxn>
              <a:cxn ang="0">
                <a:pos x="T4" y="T5"/>
              </a:cxn>
            </a:cxnLst>
            <a:rect l="0" t="0" r="r" b="b"/>
            <a:pathLst>
              <a:path w="43200" h="43200" fill="none" extrusionOk="0">
                <a:moveTo>
                  <a:pt x="36873" y="36873"/>
                </a:moveTo>
              </a:path>
              <a:path w="43200" h="43200" stroke="0" extrusionOk="0">
                <a:moveTo>
                  <a:pt x="36873" y="36873"/>
                </a:moveTo>
                <a:lnTo>
                  <a:pt x="21600" y="21600"/>
                </a:lnTo>
                <a:close/>
              </a:path>
            </a:pathLst>
          </a:custGeom>
          <a:blipFill dpi="0" rotWithShape="0">
            <a:blip r:embed="rId3"/>
            <a:srcRect/>
            <a:tile tx="0" ty="0" sx="100000" sy="100000" flip="none" algn="tl"/>
          </a:blipFill>
          <a:ln w="3175">
            <a:solidFill>
              <a:srgbClr val="000000"/>
            </a:solidFill>
            <a:round/>
            <a:headEnd/>
            <a:tailEnd/>
          </a:ln>
        </p:spPr>
        <p:txBody>
          <a:bodyPr lIns="91435" tIns="45718" rIns="91435" bIns="45718"/>
          <a:lstStyle/>
          <a:p>
            <a:pPr eaLnBrk="0" hangingPunct="0"/>
            <a:endParaRPr lang="en-US" sz="1000" b="0">
              <a:solidFill>
                <a:srgbClr val="000000"/>
              </a:solidFill>
            </a:endParaRPr>
          </a:p>
        </p:txBody>
      </p:sp>
      <p:sp>
        <p:nvSpPr>
          <p:cNvPr id="47382" name="Freeform 278"/>
          <p:cNvSpPr>
            <a:spLocks/>
          </p:cNvSpPr>
          <p:nvPr/>
        </p:nvSpPr>
        <p:spPr bwMode="auto">
          <a:xfrm>
            <a:off x="3859219" y="50228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83" name="Freeform 279"/>
          <p:cNvSpPr>
            <a:spLocks/>
          </p:cNvSpPr>
          <p:nvPr/>
        </p:nvSpPr>
        <p:spPr bwMode="auto">
          <a:xfrm>
            <a:off x="3925897" y="50196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84" name="Freeform 280"/>
          <p:cNvSpPr>
            <a:spLocks/>
          </p:cNvSpPr>
          <p:nvPr/>
        </p:nvSpPr>
        <p:spPr bwMode="auto">
          <a:xfrm>
            <a:off x="3992572" y="50101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85" name="Freeform 281"/>
          <p:cNvSpPr>
            <a:spLocks/>
          </p:cNvSpPr>
          <p:nvPr/>
        </p:nvSpPr>
        <p:spPr bwMode="auto">
          <a:xfrm>
            <a:off x="4059244" y="49942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86" name="Freeform 282"/>
          <p:cNvSpPr>
            <a:spLocks/>
          </p:cNvSpPr>
          <p:nvPr/>
        </p:nvSpPr>
        <p:spPr bwMode="auto">
          <a:xfrm>
            <a:off x="4125919" y="49752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87" name="Freeform 283"/>
          <p:cNvSpPr>
            <a:spLocks/>
          </p:cNvSpPr>
          <p:nvPr/>
        </p:nvSpPr>
        <p:spPr bwMode="auto">
          <a:xfrm>
            <a:off x="4192597" y="49498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88" name="Freeform 284"/>
          <p:cNvSpPr>
            <a:spLocks/>
          </p:cNvSpPr>
          <p:nvPr/>
        </p:nvSpPr>
        <p:spPr bwMode="auto">
          <a:xfrm>
            <a:off x="4259266" y="49180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89" name="Freeform 285"/>
          <p:cNvSpPr>
            <a:spLocks/>
          </p:cNvSpPr>
          <p:nvPr/>
        </p:nvSpPr>
        <p:spPr bwMode="auto">
          <a:xfrm>
            <a:off x="4325944" y="48863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0" name="Freeform 286"/>
          <p:cNvSpPr>
            <a:spLocks/>
          </p:cNvSpPr>
          <p:nvPr/>
        </p:nvSpPr>
        <p:spPr bwMode="auto">
          <a:xfrm>
            <a:off x="4392620" y="48482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1" name="Freeform 287"/>
          <p:cNvSpPr>
            <a:spLocks/>
          </p:cNvSpPr>
          <p:nvPr/>
        </p:nvSpPr>
        <p:spPr bwMode="auto">
          <a:xfrm>
            <a:off x="4457707" y="48069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2" name="Freeform 288"/>
          <p:cNvSpPr>
            <a:spLocks/>
          </p:cNvSpPr>
          <p:nvPr/>
        </p:nvSpPr>
        <p:spPr bwMode="auto">
          <a:xfrm>
            <a:off x="4527556" y="47656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3" name="Freeform 289"/>
          <p:cNvSpPr>
            <a:spLocks/>
          </p:cNvSpPr>
          <p:nvPr/>
        </p:nvSpPr>
        <p:spPr bwMode="auto">
          <a:xfrm>
            <a:off x="4594232" y="47212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4" name="Freeform 290"/>
          <p:cNvSpPr>
            <a:spLocks/>
          </p:cNvSpPr>
          <p:nvPr/>
        </p:nvSpPr>
        <p:spPr bwMode="auto">
          <a:xfrm>
            <a:off x="4660908" y="46736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5" name="Freeform 291"/>
          <p:cNvSpPr>
            <a:spLocks/>
          </p:cNvSpPr>
          <p:nvPr/>
        </p:nvSpPr>
        <p:spPr bwMode="auto">
          <a:xfrm>
            <a:off x="4727584" y="46259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6" name="Freeform 292"/>
          <p:cNvSpPr>
            <a:spLocks/>
          </p:cNvSpPr>
          <p:nvPr/>
        </p:nvSpPr>
        <p:spPr bwMode="auto">
          <a:xfrm>
            <a:off x="4794257" y="45783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7" name="Freeform 293"/>
          <p:cNvSpPr>
            <a:spLocks/>
          </p:cNvSpPr>
          <p:nvPr/>
        </p:nvSpPr>
        <p:spPr bwMode="auto">
          <a:xfrm>
            <a:off x="4860931" y="45275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8" name="Freeform 294"/>
          <p:cNvSpPr>
            <a:spLocks/>
          </p:cNvSpPr>
          <p:nvPr/>
        </p:nvSpPr>
        <p:spPr bwMode="auto">
          <a:xfrm>
            <a:off x="4927609" y="44767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399" name="Freeform 295"/>
          <p:cNvSpPr>
            <a:spLocks/>
          </p:cNvSpPr>
          <p:nvPr/>
        </p:nvSpPr>
        <p:spPr bwMode="auto">
          <a:xfrm>
            <a:off x="4994284" y="44259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0" name="Freeform 296"/>
          <p:cNvSpPr>
            <a:spLocks/>
          </p:cNvSpPr>
          <p:nvPr/>
        </p:nvSpPr>
        <p:spPr bwMode="auto">
          <a:xfrm>
            <a:off x="5060956" y="43751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1" name="Freeform 297"/>
          <p:cNvSpPr>
            <a:spLocks/>
          </p:cNvSpPr>
          <p:nvPr/>
        </p:nvSpPr>
        <p:spPr bwMode="auto">
          <a:xfrm>
            <a:off x="5127631" y="43243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2" name="Freeform 298"/>
          <p:cNvSpPr>
            <a:spLocks/>
          </p:cNvSpPr>
          <p:nvPr/>
        </p:nvSpPr>
        <p:spPr bwMode="auto">
          <a:xfrm>
            <a:off x="5194309" y="42735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3" name="Freeform 299"/>
          <p:cNvSpPr>
            <a:spLocks/>
          </p:cNvSpPr>
          <p:nvPr/>
        </p:nvSpPr>
        <p:spPr bwMode="auto">
          <a:xfrm>
            <a:off x="5264159" y="4224354"/>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4" name="Freeform 300"/>
          <p:cNvSpPr>
            <a:spLocks/>
          </p:cNvSpPr>
          <p:nvPr/>
        </p:nvSpPr>
        <p:spPr bwMode="auto">
          <a:xfrm>
            <a:off x="5330834" y="4173548"/>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5" name="Freeform 301"/>
          <p:cNvSpPr>
            <a:spLocks/>
          </p:cNvSpPr>
          <p:nvPr/>
        </p:nvSpPr>
        <p:spPr bwMode="auto">
          <a:xfrm>
            <a:off x="5397508" y="411956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6" name="Freeform 302"/>
          <p:cNvSpPr>
            <a:spLocks/>
          </p:cNvSpPr>
          <p:nvPr/>
        </p:nvSpPr>
        <p:spPr bwMode="auto">
          <a:xfrm>
            <a:off x="5464181" y="4068768"/>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7" name="Freeform 303"/>
          <p:cNvSpPr>
            <a:spLocks/>
          </p:cNvSpPr>
          <p:nvPr/>
        </p:nvSpPr>
        <p:spPr bwMode="auto">
          <a:xfrm>
            <a:off x="5529270" y="4017967"/>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8" name="Freeform 304"/>
          <p:cNvSpPr>
            <a:spLocks/>
          </p:cNvSpPr>
          <p:nvPr/>
        </p:nvSpPr>
        <p:spPr bwMode="auto">
          <a:xfrm>
            <a:off x="5595946" y="3963998"/>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09" name="Freeform 305"/>
          <p:cNvSpPr>
            <a:spLocks/>
          </p:cNvSpPr>
          <p:nvPr/>
        </p:nvSpPr>
        <p:spPr bwMode="auto">
          <a:xfrm>
            <a:off x="5662622" y="3913197"/>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0" name="Freeform 306"/>
          <p:cNvSpPr>
            <a:spLocks/>
          </p:cNvSpPr>
          <p:nvPr/>
        </p:nvSpPr>
        <p:spPr bwMode="auto">
          <a:xfrm>
            <a:off x="5729295" y="3859218"/>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1" name="Freeform 307"/>
          <p:cNvSpPr>
            <a:spLocks/>
          </p:cNvSpPr>
          <p:nvPr/>
        </p:nvSpPr>
        <p:spPr bwMode="auto">
          <a:xfrm>
            <a:off x="5795969" y="3808417"/>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2" name="Freeform 308"/>
          <p:cNvSpPr>
            <a:spLocks/>
          </p:cNvSpPr>
          <p:nvPr/>
        </p:nvSpPr>
        <p:spPr bwMode="auto">
          <a:xfrm>
            <a:off x="5862647" y="3757616"/>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3" name="Freeform 309"/>
          <p:cNvSpPr>
            <a:spLocks/>
          </p:cNvSpPr>
          <p:nvPr/>
        </p:nvSpPr>
        <p:spPr bwMode="auto">
          <a:xfrm>
            <a:off x="5929321" y="3703647"/>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4" name="Freeform 310"/>
          <p:cNvSpPr>
            <a:spLocks/>
          </p:cNvSpPr>
          <p:nvPr/>
        </p:nvSpPr>
        <p:spPr bwMode="auto">
          <a:xfrm>
            <a:off x="5999172" y="3652846"/>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5" name="Freeform 311"/>
          <p:cNvSpPr>
            <a:spLocks/>
          </p:cNvSpPr>
          <p:nvPr/>
        </p:nvSpPr>
        <p:spPr bwMode="auto">
          <a:xfrm>
            <a:off x="6065846" y="3602045"/>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6" name="Freeform 312"/>
          <p:cNvSpPr>
            <a:spLocks/>
          </p:cNvSpPr>
          <p:nvPr/>
        </p:nvSpPr>
        <p:spPr bwMode="auto">
          <a:xfrm>
            <a:off x="6132519" y="3548066"/>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7" name="Freeform 313"/>
          <p:cNvSpPr>
            <a:spLocks/>
          </p:cNvSpPr>
          <p:nvPr/>
        </p:nvSpPr>
        <p:spPr bwMode="auto">
          <a:xfrm>
            <a:off x="6199195" y="3497265"/>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8" name="Freeform 314"/>
          <p:cNvSpPr>
            <a:spLocks/>
          </p:cNvSpPr>
          <p:nvPr/>
        </p:nvSpPr>
        <p:spPr bwMode="auto">
          <a:xfrm>
            <a:off x="6265871" y="3446465"/>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19" name="Freeform 315"/>
          <p:cNvSpPr>
            <a:spLocks/>
          </p:cNvSpPr>
          <p:nvPr/>
        </p:nvSpPr>
        <p:spPr bwMode="auto">
          <a:xfrm>
            <a:off x="6332546" y="3392504"/>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0" name="Freeform 316"/>
          <p:cNvSpPr>
            <a:spLocks/>
          </p:cNvSpPr>
          <p:nvPr/>
        </p:nvSpPr>
        <p:spPr bwMode="auto">
          <a:xfrm>
            <a:off x="6399220" y="33432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1" name="Freeform 317"/>
          <p:cNvSpPr>
            <a:spLocks/>
          </p:cNvSpPr>
          <p:nvPr/>
        </p:nvSpPr>
        <p:spPr bwMode="auto">
          <a:xfrm>
            <a:off x="6465895" y="32893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2" name="Freeform 318"/>
          <p:cNvSpPr>
            <a:spLocks/>
          </p:cNvSpPr>
          <p:nvPr/>
        </p:nvSpPr>
        <p:spPr bwMode="auto">
          <a:xfrm>
            <a:off x="6532571" y="32385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3" name="Freeform 319"/>
          <p:cNvSpPr>
            <a:spLocks/>
          </p:cNvSpPr>
          <p:nvPr/>
        </p:nvSpPr>
        <p:spPr bwMode="auto">
          <a:xfrm>
            <a:off x="6597658" y="31877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4" name="Freeform 320"/>
          <p:cNvSpPr>
            <a:spLocks/>
          </p:cNvSpPr>
          <p:nvPr/>
        </p:nvSpPr>
        <p:spPr bwMode="auto">
          <a:xfrm>
            <a:off x="6664334" y="31337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5" name="Freeform 321"/>
          <p:cNvSpPr>
            <a:spLocks/>
          </p:cNvSpPr>
          <p:nvPr/>
        </p:nvSpPr>
        <p:spPr bwMode="auto">
          <a:xfrm>
            <a:off x="6734183" y="30829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6" name="Freeform 322"/>
          <p:cNvSpPr>
            <a:spLocks/>
          </p:cNvSpPr>
          <p:nvPr/>
        </p:nvSpPr>
        <p:spPr bwMode="auto">
          <a:xfrm>
            <a:off x="6800859" y="30289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7" name="Freeform 323"/>
          <p:cNvSpPr>
            <a:spLocks/>
          </p:cNvSpPr>
          <p:nvPr/>
        </p:nvSpPr>
        <p:spPr bwMode="auto">
          <a:xfrm>
            <a:off x="6867532" y="29781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8" name="Freeform 324"/>
          <p:cNvSpPr>
            <a:spLocks/>
          </p:cNvSpPr>
          <p:nvPr/>
        </p:nvSpPr>
        <p:spPr bwMode="auto">
          <a:xfrm>
            <a:off x="6934206" y="29273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29" name="Freeform 325"/>
          <p:cNvSpPr>
            <a:spLocks/>
          </p:cNvSpPr>
          <p:nvPr/>
        </p:nvSpPr>
        <p:spPr bwMode="auto">
          <a:xfrm>
            <a:off x="7000884" y="28733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0" name="Freeform 326"/>
          <p:cNvSpPr>
            <a:spLocks/>
          </p:cNvSpPr>
          <p:nvPr/>
        </p:nvSpPr>
        <p:spPr bwMode="auto">
          <a:xfrm>
            <a:off x="7067558" y="28225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1" name="Freeform 327"/>
          <p:cNvSpPr>
            <a:spLocks/>
          </p:cNvSpPr>
          <p:nvPr/>
        </p:nvSpPr>
        <p:spPr bwMode="auto">
          <a:xfrm>
            <a:off x="7134231" y="27686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2" name="Freeform 328"/>
          <p:cNvSpPr>
            <a:spLocks/>
          </p:cNvSpPr>
          <p:nvPr/>
        </p:nvSpPr>
        <p:spPr bwMode="auto">
          <a:xfrm>
            <a:off x="7200907" y="27178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3" name="Freeform 329"/>
          <p:cNvSpPr>
            <a:spLocks/>
          </p:cNvSpPr>
          <p:nvPr/>
        </p:nvSpPr>
        <p:spPr bwMode="auto">
          <a:xfrm>
            <a:off x="7267583" y="26670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4" name="Freeform 330"/>
          <p:cNvSpPr>
            <a:spLocks/>
          </p:cNvSpPr>
          <p:nvPr/>
        </p:nvSpPr>
        <p:spPr bwMode="auto">
          <a:xfrm>
            <a:off x="7334258" y="26130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5" name="Freeform 331"/>
          <p:cNvSpPr>
            <a:spLocks/>
          </p:cNvSpPr>
          <p:nvPr/>
        </p:nvSpPr>
        <p:spPr bwMode="auto">
          <a:xfrm>
            <a:off x="7400932" y="25622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6" name="Freeform 332"/>
          <p:cNvSpPr>
            <a:spLocks/>
          </p:cNvSpPr>
          <p:nvPr/>
        </p:nvSpPr>
        <p:spPr bwMode="auto">
          <a:xfrm>
            <a:off x="7470784" y="25114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7" name="Freeform 333"/>
          <p:cNvSpPr>
            <a:spLocks/>
          </p:cNvSpPr>
          <p:nvPr/>
        </p:nvSpPr>
        <p:spPr bwMode="auto">
          <a:xfrm>
            <a:off x="7537457" y="24574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8" name="Freeform 334"/>
          <p:cNvSpPr>
            <a:spLocks/>
          </p:cNvSpPr>
          <p:nvPr/>
        </p:nvSpPr>
        <p:spPr bwMode="auto">
          <a:xfrm>
            <a:off x="7604131" y="2408254"/>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39" name="Freeform 335"/>
          <p:cNvSpPr>
            <a:spLocks/>
          </p:cNvSpPr>
          <p:nvPr/>
        </p:nvSpPr>
        <p:spPr bwMode="auto">
          <a:xfrm>
            <a:off x="7669219" y="2357454"/>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40" name="Freeform 336"/>
          <p:cNvSpPr>
            <a:spLocks/>
          </p:cNvSpPr>
          <p:nvPr/>
        </p:nvSpPr>
        <p:spPr bwMode="auto">
          <a:xfrm>
            <a:off x="7735897" y="230347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41" name="Freeform 337"/>
          <p:cNvSpPr>
            <a:spLocks/>
          </p:cNvSpPr>
          <p:nvPr/>
        </p:nvSpPr>
        <p:spPr bwMode="auto">
          <a:xfrm>
            <a:off x="7802571" y="225267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42" name="Freeform 338"/>
          <p:cNvSpPr>
            <a:spLocks/>
          </p:cNvSpPr>
          <p:nvPr/>
        </p:nvSpPr>
        <p:spPr bwMode="auto">
          <a:xfrm>
            <a:off x="7869244" y="2198704"/>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pPr eaLnBrk="0" hangingPunct="0"/>
            <a:endParaRPr lang="en-US" sz="1000" b="0">
              <a:solidFill>
                <a:srgbClr val="000000"/>
              </a:solidFill>
            </a:endParaRPr>
          </a:p>
        </p:txBody>
      </p:sp>
      <p:sp>
        <p:nvSpPr>
          <p:cNvPr id="47443" name="Rectangle 339"/>
          <p:cNvSpPr>
            <a:spLocks noChangeArrowheads="1"/>
          </p:cNvSpPr>
          <p:nvPr/>
        </p:nvSpPr>
        <p:spPr bwMode="auto">
          <a:xfrm>
            <a:off x="3576639" y="5205429"/>
            <a:ext cx="128490"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0">
                <a:solidFill>
                  <a:srgbClr val="000000"/>
                </a:solidFill>
              </a:rPr>
              <a:t>0</a:t>
            </a:r>
            <a:endParaRPr lang="en-US" altLang="en-US" b="0">
              <a:solidFill>
                <a:srgbClr val="000000"/>
              </a:solidFill>
            </a:endParaRPr>
          </a:p>
        </p:txBody>
      </p:sp>
      <p:sp>
        <p:nvSpPr>
          <p:cNvPr id="47444" name="Rectangle 340"/>
          <p:cNvSpPr>
            <a:spLocks noChangeArrowheads="1"/>
          </p:cNvSpPr>
          <p:nvPr/>
        </p:nvSpPr>
        <p:spPr bwMode="auto">
          <a:xfrm>
            <a:off x="3576639" y="4175140"/>
            <a:ext cx="128490"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0">
                <a:solidFill>
                  <a:srgbClr val="000000"/>
                </a:solidFill>
              </a:rPr>
              <a:t>2</a:t>
            </a:r>
            <a:endParaRPr lang="en-US" altLang="en-US" b="0">
              <a:solidFill>
                <a:srgbClr val="000000"/>
              </a:solidFill>
            </a:endParaRPr>
          </a:p>
        </p:txBody>
      </p:sp>
      <p:sp>
        <p:nvSpPr>
          <p:cNvPr id="47445" name="Rectangle 341"/>
          <p:cNvSpPr>
            <a:spLocks noChangeArrowheads="1"/>
          </p:cNvSpPr>
          <p:nvPr/>
        </p:nvSpPr>
        <p:spPr bwMode="auto">
          <a:xfrm>
            <a:off x="3576639" y="3149614"/>
            <a:ext cx="128490"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0">
                <a:solidFill>
                  <a:srgbClr val="000000"/>
                </a:solidFill>
              </a:rPr>
              <a:t>4</a:t>
            </a:r>
            <a:endParaRPr lang="en-US" altLang="en-US" b="0">
              <a:solidFill>
                <a:srgbClr val="000000"/>
              </a:solidFill>
            </a:endParaRPr>
          </a:p>
        </p:txBody>
      </p:sp>
      <p:sp>
        <p:nvSpPr>
          <p:cNvPr id="47446" name="Rectangle 342"/>
          <p:cNvSpPr>
            <a:spLocks noChangeArrowheads="1"/>
          </p:cNvSpPr>
          <p:nvPr/>
        </p:nvSpPr>
        <p:spPr bwMode="auto">
          <a:xfrm>
            <a:off x="3576639" y="2119329"/>
            <a:ext cx="128490"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0">
                <a:solidFill>
                  <a:srgbClr val="000000"/>
                </a:solidFill>
              </a:rPr>
              <a:t>6</a:t>
            </a:r>
            <a:endParaRPr lang="en-US" altLang="en-US" b="0">
              <a:solidFill>
                <a:srgbClr val="000000"/>
              </a:solidFill>
            </a:endParaRPr>
          </a:p>
        </p:txBody>
      </p:sp>
      <p:sp>
        <p:nvSpPr>
          <p:cNvPr id="47447" name="Rectangle 343"/>
          <p:cNvSpPr>
            <a:spLocks noChangeArrowheads="1"/>
          </p:cNvSpPr>
          <p:nvPr/>
        </p:nvSpPr>
        <p:spPr bwMode="auto">
          <a:xfrm>
            <a:off x="3795713" y="5554679"/>
            <a:ext cx="128490"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0">
                <a:solidFill>
                  <a:srgbClr val="000000"/>
                </a:solidFill>
              </a:rPr>
              <a:t>0</a:t>
            </a:r>
            <a:endParaRPr lang="en-US" altLang="en-US" b="0">
              <a:solidFill>
                <a:srgbClr val="000000"/>
              </a:solidFill>
            </a:endParaRPr>
          </a:p>
        </p:txBody>
      </p:sp>
      <p:sp>
        <p:nvSpPr>
          <p:cNvPr id="47448" name="Rectangle 344"/>
          <p:cNvSpPr>
            <a:spLocks noChangeArrowheads="1"/>
          </p:cNvSpPr>
          <p:nvPr/>
        </p:nvSpPr>
        <p:spPr bwMode="auto">
          <a:xfrm>
            <a:off x="5130800" y="5554679"/>
            <a:ext cx="128490"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0">
                <a:solidFill>
                  <a:srgbClr val="000000"/>
                </a:solidFill>
              </a:rPr>
              <a:t>1</a:t>
            </a:r>
            <a:endParaRPr lang="en-US" altLang="en-US" b="0">
              <a:solidFill>
                <a:srgbClr val="000000"/>
              </a:solidFill>
            </a:endParaRPr>
          </a:p>
        </p:txBody>
      </p:sp>
      <p:sp>
        <p:nvSpPr>
          <p:cNvPr id="47449" name="Rectangle 345"/>
          <p:cNvSpPr>
            <a:spLocks noChangeArrowheads="1"/>
          </p:cNvSpPr>
          <p:nvPr/>
        </p:nvSpPr>
        <p:spPr bwMode="auto">
          <a:xfrm>
            <a:off x="6469064" y="5554679"/>
            <a:ext cx="128490"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0">
                <a:solidFill>
                  <a:srgbClr val="000000"/>
                </a:solidFill>
              </a:rPr>
              <a:t>2</a:t>
            </a:r>
            <a:endParaRPr lang="en-US" altLang="en-US" b="0">
              <a:solidFill>
                <a:srgbClr val="000000"/>
              </a:solidFill>
            </a:endParaRPr>
          </a:p>
        </p:txBody>
      </p:sp>
      <p:sp>
        <p:nvSpPr>
          <p:cNvPr id="47450" name="Rectangle 346"/>
          <p:cNvSpPr>
            <a:spLocks noChangeArrowheads="1"/>
          </p:cNvSpPr>
          <p:nvPr/>
        </p:nvSpPr>
        <p:spPr bwMode="auto">
          <a:xfrm>
            <a:off x="7805739" y="5554679"/>
            <a:ext cx="128490"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0">
                <a:solidFill>
                  <a:srgbClr val="000000"/>
                </a:solidFill>
              </a:rPr>
              <a:t>3</a:t>
            </a:r>
            <a:endParaRPr lang="en-US" altLang="en-US" b="0">
              <a:solidFill>
                <a:srgbClr val="000000"/>
              </a:solidFill>
            </a:endParaRPr>
          </a:p>
        </p:txBody>
      </p:sp>
      <p:sp>
        <p:nvSpPr>
          <p:cNvPr id="47451" name="Rectangle 347"/>
          <p:cNvSpPr>
            <a:spLocks noChangeArrowheads="1"/>
          </p:cNvSpPr>
          <p:nvPr/>
        </p:nvSpPr>
        <p:spPr bwMode="auto">
          <a:xfrm rot="16200000">
            <a:off x="2060141" y="4241290"/>
            <a:ext cx="2210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b="0">
                <a:solidFill>
                  <a:srgbClr val="000000"/>
                </a:solidFill>
              </a:rPr>
              <a:t>current noise, </a:t>
            </a:r>
            <a:r>
              <a:rPr lang="en-US" altLang="en-US" sz="2400" b="0" i="1">
                <a:solidFill>
                  <a:srgbClr val="000000"/>
                </a:solidFill>
              </a:rPr>
              <a:t>S</a:t>
            </a:r>
          </a:p>
        </p:txBody>
      </p:sp>
      <p:sp>
        <p:nvSpPr>
          <p:cNvPr id="47453" name="Rectangle 349"/>
          <p:cNvSpPr>
            <a:spLocks noChangeArrowheads="1"/>
          </p:cNvSpPr>
          <p:nvPr/>
        </p:nvSpPr>
        <p:spPr bwMode="auto">
          <a:xfrm rot="16200000">
            <a:off x="2885333" y="2825468"/>
            <a:ext cx="579336" cy="38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500" b="0">
                <a:solidFill>
                  <a:srgbClr val="000000"/>
                </a:solidFill>
              </a:rPr>
              <a:t> (10</a:t>
            </a:r>
            <a:endParaRPr lang="en-US" altLang="en-US" b="0">
              <a:solidFill>
                <a:srgbClr val="000000"/>
              </a:solidFill>
            </a:endParaRPr>
          </a:p>
        </p:txBody>
      </p:sp>
      <p:sp>
        <p:nvSpPr>
          <p:cNvPr id="47454" name="Rectangle 350"/>
          <p:cNvSpPr>
            <a:spLocks noChangeArrowheads="1"/>
          </p:cNvSpPr>
          <p:nvPr/>
        </p:nvSpPr>
        <p:spPr bwMode="auto">
          <a:xfrm rot="16200000">
            <a:off x="2940328" y="2491802"/>
            <a:ext cx="2709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0">
                <a:solidFill>
                  <a:srgbClr val="000000"/>
                </a:solidFill>
              </a:rPr>
              <a:t> -28</a:t>
            </a:r>
            <a:endParaRPr lang="en-US" altLang="en-US" b="0">
              <a:solidFill>
                <a:srgbClr val="000000"/>
              </a:solidFill>
            </a:endParaRPr>
          </a:p>
        </p:txBody>
      </p:sp>
      <p:sp>
        <p:nvSpPr>
          <p:cNvPr id="47455" name="Rectangle 351"/>
          <p:cNvSpPr>
            <a:spLocks noChangeArrowheads="1"/>
          </p:cNvSpPr>
          <p:nvPr/>
        </p:nvSpPr>
        <p:spPr bwMode="auto">
          <a:xfrm rot="16200000">
            <a:off x="3026785" y="2200786"/>
            <a:ext cx="296430" cy="38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500" b="0">
                <a:solidFill>
                  <a:srgbClr val="000000"/>
                </a:solidFill>
              </a:rPr>
              <a:t> A</a:t>
            </a:r>
            <a:endParaRPr lang="en-US" altLang="en-US" b="0">
              <a:solidFill>
                <a:srgbClr val="000000"/>
              </a:solidFill>
            </a:endParaRPr>
          </a:p>
        </p:txBody>
      </p:sp>
      <p:sp>
        <p:nvSpPr>
          <p:cNvPr id="47456" name="Rectangle 352"/>
          <p:cNvSpPr>
            <a:spLocks noChangeArrowheads="1"/>
          </p:cNvSpPr>
          <p:nvPr/>
        </p:nvSpPr>
        <p:spPr bwMode="auto">
          <a:xfrm rot="16200000">
            <a:off x="3072204" y="2128582"/>
            <a:ext cx="83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b="0">
                <a:solidFill>
                  <a:srgbClr val="000000"/>
                </a:solidFill>
              </a:rPr>
              <a:t>2</a:t>
            </a:r>
            <a:endParaRPr lang="en-US" altLang="en-US" b="0">
              <a:solidFill>
                <a:srgbClr val="000000"/>
              </a:solidFill>
            </a:endParaRPr>
          </a:p>
        </p:txBody>
      </p:sp>
      <p:sp>
        <p:nvSpPr>
          <p:cNvPr id="47457" name="Rectangle 353"/>
          <p:cNvSpPr>
            <a:spLocks noChangeArrowheads="1"/>
          </p:cNvSpPr>
          <p:nvPr/>
        </p:nvSpPr>
        <p:spPr bwMode="auto">
          <a:xfrm rot="16200000">
            <a:off x="2869561" y="1714208"/>
            <a:ext cx="610895" cy="38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500" b="0">
                <a:solidFill>
                  <a:srgbClr val="000000"/>
                </a:solidFill>
              </a:rPr>
              <a:t>/Hz)</a:t>
            </a:r>
            <a:endParaRPr lang="en-US" altLang="en-US" b="0">
              <a:solidFill>
                <a:srgbClr val="000000"/>
              </a:solidFill>
            </a:endParaRPr>
          </a:p>
        </p:txBody>
      </p:sp>
      <p:sp>
        <p:nvSpPr>
          <p:cNvPr id="47458" name="Rectangle 354"/>
          <p:cNvSpPr>
            <a:spLocks noChangeArrowheads="1"/>
          </p:cNvSpPr>
          <p:nvPr/>
        </p:nvSpPr>
        <p:spPr bwMode="auto">
          <a:xfrm>
            <a:off x="5159377" y="5883276"/>
            <a:ext cx="2751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altLang="en-US" sz="2400" b="0">
                <a:solidFill>
                  <a:srgbClr val="000000"/>
                </a:solidFill>
              </a:rPr>
              <a:t>current, </a:t>
            </a:r>
            <a:r>
              <a:rPr lang="en-US" altLang="en-US" sz="2400" b="0" i="1">
                <a:solidFill>
                  <a:srgbClr val="000000"/>
                </a:solidFill>
              </a:rPr>
              <a:t>I</a:t>
            </a:r>
            <a:r>
              <a:rPr lang="en-US" altLang="en-US" sz="2400" b="0">
                <a:solidFill>
                  <a:srgbClr val="000000"/>
                </a:solidFill>
              </a:rPr>
              <a:t>  (</a:t>
            </a:r>
            <a:r>
              <a:rPr lang="en-US" altLang="en-US" sz="2400" b="0" err="1">
                <a:solidFill>
                  <a:srgbClr val="000000"/>
                </a:solidFill>
              </a:rPr>
              <a:t>nA</a:t>
            </a:r>
            <a:r>
              <a:rPr lang="en-US" altLang="en-US" sz="2400" b="0">
                <a:solidFill>
                  <a:srgbClr val="000000"/>
                </a:solidFill>
              </a:rPr>
              <a:t>)</a:t>
            </a:r>
          </a:p>
        </p:txBody>
      </p:sp>
      <p:sp>
        <p:nvSpPr>
          <p:cNvPr id="47459" name="Rectangle 355"/>
          <p:cNvSpPr>
            <a:spLocks noChangeArrowheads="1"/>
          </p:cNvSpPr>
          <p:nvPr/>
        </p:nvSpPr>
        <p:spPr bwMode="auto">
          <a:xfrm>
            <a:off x="4075113" y="2463815"/>
            <a:ext cx="1139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b="0" i="1">
                <a:solidFill>
                  <a:srgbClr val="000000"/>
                </a:solidFill>
              </a:rPr>
              <a:t>T </a:t>
            </a:r>
            <a:r>
              <a:rPr lang="en-US" altLang="en-US" sz="2000" b="0">
                <a:solidFill>
                  <a:srgbClr val="000000"/>
                </a:solidFill>
              </a:rPr>
              <a:t>=57 mK</a:t>
            </a:r>
            <a:endParaRPr lang="en-US" altLang="en-US" b="0">
              <a:solidFill>
                <a:srgbClr val="000000"/>
              </a:solidFill>
            </a:endParaRPr>
          </a:p>
        </p:txBody>
      </p:sp>
      <p:sp>
        <p:nvSpPr>
          <p:cNvPr id="47460" name="Rectangle 356"/>
          <p:cNvSpPr>
            <a:spLocks noChangeArrowheads="1"/>
          </p:cNvSpPr>
          <p:nvPr/>
        </p:nvSpPr>
        <p:spPr bwMode="auto">
          <a:xfrm>
            <a:off x="4075122" y="2759090"/>
            <a:ext cx="8479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b="0" i="1">
                <a:solidFill>
                  <a:srgbClr val="000000"/>
                </a:solidFill>
              </a:rPr>
              <a:t>t </a:t>
            </a:r>
            <a:r>
              <a:rPr lang="en-US" altLang="en-US" sz="2000" b="0">
                <a:solidFill>
                  <a:srgbClr val="000000"/>
                </a:solidFill>
              </a:rPr>
              <a:t>=0.37</a:t>
            </a:r>
            <a:endParaRPr lang="en-US" altLang="en-US" b="0">
              <a:solidFill>
                <a:srgbClr val="000000"/>
              </a:solidFill>
            </a:endParaRPr>
          </a:p>
        </p:txBody>
      </p:sp>
      <p:grpSp>
        <p:nvGrpSpPr>
          <p:cNvPr id="47467" name="Group 363"/>
          <p:cNvGrpSpPr>
            <a:grpSpLocks/>
          </p:cNvGrpSpPr>
          <p:nvPr/>
        </p:nvGrpSpPr>
        <p:grpSpPr bwMode="auto">
          <a:xfrm>
            <a:off x="8915404" y="2819400"/>
            <a:ext cx="1438275" cy="1600200"/>
            <a:chOff x="1062" y="1911"/>
            <a:chExt cx="906" cy="1008"/>
          </a:xfrm>
        </p:grpSpPr>
        <p:sp>
          <p:nvSpPr>
            <p:cNvPr id="47462" name="Rectangle 358"/>
            <p:cNvSpPr>
              <a:spLocks noChangeArrowheads="1"/>
            </p:cNvSpPr>
            <p:nvPr/>
          </p:nvSpPr>
          <p:spPr bwMode="auto">
            <a:xfrm>
              <a:off x="1413" y="1974"/>
              <a:ext cx="214" cy="87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47463" name="Rectangle 359"/>
            <p:cNvSpPr>
              <a:spLocks noChangeArrowheads="1"/>
            </p:cNvSpPr>
            <p:nvPr/>
          </p:nvSpPr>
          <p:spPr bwMode="auto">
            <a:xfrm>
              <a:off x="1328" y="1911"/>
              <a:ext cx="379" cy="139"/>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47464" name="Rectangle 360"/>
            <p:cNvSpPr>
              <a:spLocks noChangeArrowheads="1"/>
            </p:cNvSpPr>
            <p:nvPr/>
          </p:nvSpPr>
          <p:spPr bwMode="auto">
            <a:xfrm>
              <a:off x="1330" y="2780"/>
              <a:ext cx="379" cy="139"/>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47465" name="AutoShape 361"/>
            <p:cNvSpPr>
              <a:spLocks noChangeArrowheads="1"/>
            </p:cNvSpPr>
            <p:nvPr/>
          </p:nvSpPr>
          <p:spPr bwMode="auto">
            <a:xfrm rot="5400000">
              <a:off x="1158" y="2201"/>
              <a:ext cx="240" cy="432"/>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sp>
          <p:nvSpPr>
            <p:cNvPr id="47466" name="AutoShape 362"/>
            <p:cNvSpPr>
              <a:spLocks noChangeArrowheads="1"/>
            </p:cNvSpPr>
            <p:nvPr/>
          </p:nvSpPr>
          <p:spPr bwMode="auto">
            <a:xfrm rot="16200000" flipH="1">
              <a:off x="1632" y="2201"/>
              <a:ext cx="240" cy="432"/>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endParaRPr>
            </a:p>
          </p:txBody>
        </p:sp>
      </p:grpSp>
      <p:sp>
        <p:nvSpPr>
          <p:cNvPr id="47468" name="Text Box 364"/>
          <p:cNvSpPr txBox="1">
            <a:spLocks noChangeArrowheads="1"/>
          </p:cNvSpPr>
          <p:nvPr/>
        </p:nvSpPr>
        <p:spPr bwMode="auto">
          <a:xfrm>
            <a:off x="9509125" y="3162302"/>
            <a:ext cx="272578"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800" b="0" i="1">
                <a:solidFill>
                  <a:srgbClr val="000000"/>
                </a:solidFill>
              </a:rPr>
              <a:t>I</a:t>
            </a:r>
          </a:p>
        </p:txBody>
      </p:sp>
      <p:sp>
        <p:nvSpPr>
          <p:cNvPr id="47469" name="Line 365"/>
          <p:cNvSpPr>
            <a:spLocks noChangeShapeType="1"/>
          </p:cNvSpPr>
          <p:nvPr/>
        </p:nvSpPr>
        <p:spPr bwMode="auto">
          <a:xfrm>
            <a:off x="9639300" y="3517900"/>
            <a:ext cx="0" cy="431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graphicFrame>
        <p:nvGraphicFramePr>
          <p:cNvPr id="47470" name="Object 366"/>
          <p:cNvGraphicFramePr>
            <a:graphicFrameLocks noChangeAspect="1"/>
          </p:cNvGraphicFramePr>
          <p:nvPr/>
        </p:nvGraphicFramePr>
        <p:xfrm>
          <a:off x="4808547" y="4691063"/>
          <a:ext cx="3722687" cy="609600"/>
        </p:xfrm>
        <a:graphic>
          <a:graphicData uri="http://schemas.openxmlformats.org/presentationml/2006/ole">
            <mc:AlternateContent xmlns:mc="http://schemas.openxmlformats.org/markup-compatibility/2006">
              <mc:Choice xmlns:v="urn:schemas-microsoft-com:vml" Requires="v">
                <p:oleObj name="Equation" r:id="rId4" imgW="3111480" imgH="507960" progId="Equation.3">
                  <p:embed/>
                </p:oleObj>
              </mc:Choice>
              <mc:Fallback>
                <p:oleObj name="Equation" r:id="rId4" imgW="3111480" imgH="507960" progId="Equation.3">
                  <p:embed/>
                  <p:pic>
                    <p:nvPicPr>
                      <p:cNvPr id="47470" name="Object 3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47" y="4691063"/>
                        <a:ext cx="37226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471" name="Freeform 367"/>
          <p:cNvSpPr>
            <a:spLocks/>
          </p:cNvSpPr>
          <p:nvPr/>
        </p:nvSpPr>
        <p:spPr bwMode="auto">
          <a:xfrm>
            <a:off x="5953129" y="3695700"/>
            <a:ext cx="455613" cy="1047750"/>
          </a:xfrm>
          <a:custGeom>
            <a:avLst/>
            <a:gdLst>
              <a:gd name="T0" fmla="*/ 246 w 287"/>
              <a:gd name="T1" fmla="*/ 660 h 660"/>
              <a:gd name="T2" fmla="*/ 246 w 287"/>
              <a:gd name="T3" fmla="*/ 324 h 660"/>
              <a:gd name="T4" fmla="*/ 0 w 287"/>
              <a:gd name="T5" fmla="*/ 0 h 660"/>
            </a:gdLst>
            <a:ahLst/>
            <a:cxnLst>
              <a:cxn ang="0">
                <a:pos x="T0" y="T1"/>
              </a:cxn>
              <a:cxn ang="0">
                <a:pos x="T2" y="T3"/>
              </a:cxn>
              <a:cxn ang="0">
                <a:pos x="T4" y="T5"/>
              </a:cxn>
            </a:cxnLst>
            <a:rect l="0" t="0" r="r" b="b"/>
            <a:pathLst>
              <a:path w="287" h="660">
                <a:moveTo>
                  <a:pt x="246" y="660"/>
                </a:moveTo>
                <a:cubicBezTo>
                  <a:pt x="266" y="547"/>
                  <a:pt x="287" y="434"/>
                  <a:pt x="246" y="324"/>
                </a:cubicBezTo>
                <a:cubicBezTo>
                  <a:pt x="205" y="214"/>
                  <a:pt x="102" y="107"/>
                  <a:pt x="0" y="0"/>
                </a:cubicBezTo>
              </a:path>
            </a:pathLst>
          </a:custGeom>
          <a:noFill/>
          <a:ln w="12700" cap="flat" cmpd="sng">
            <a:solidFill>
              <a:schemeClr val="tx1"/>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endParaRPr>
          </a:p>
        </p:txBody>
      </p:sp>
    </p:spTree>
    <p:extLst>
      <p:ext uri="{BB962C8B-B14F-4D97-AF65-F5344CB8AC3E}">
        <p14:creationId xmlns:p14="http://schemas.microsoft.com/office/powerpoint/2010/main" val="316486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89428" y="2070100"/>
            <a:ext cx="3944937" cy="3676650"/>
            <a:chOff x="2765426" y="2070100"/>
            <a:chExt cx="3944937" cy="3676650"/>
          </a:xfrm>
        </p:grpSpPr>
        <p:sp>
          <p:nvSpPr>
            <p:cNvPr id="709635" name="Rectangle 3"/>
            <p:cNvSpPr>
              <a:spLocks noChangeArrowheads="1"/>
            </p:cNvSpPr>
            <p:nvPr/>
          </p:nvSpPr>
          <p:spPr bwMode="auto">
            <a:xfrm>
              <a:off x="2779713" y="2292350"/>
              <a:ext cx="3925888" cy="328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sp>
          <p:nvSpPr>
            <p:cNvPr id="709636" name="AutoShape 4"/>
            <p:cNvSpPr>
              <a:spLocks noChangeArrowheads="1"/>
            </p:cNvSpPr>
            <p:nvPr/>
          </p:nvSpPr>
          <p:spPr bwMode="auto">
            <a:xfrm>
              <a:off x="4406901" y="4737100"/>
              <a:ext cx="654050" cy="1009650"/>
            </a:xfrm>
            <a:prstGeom prst="triangle">
              <a:avLst>
                <a:gd name="adj" fmla="val 50000"/>
              </a:avLst>
            </a:prstGeom>
            <a:solidFill>
              <a:srgbClr val="33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sp>
          <p:nvSpPr>
            <p:cNvPr id="709637" name="AutoShape 5"/>
            <p:cNvSpPr>
              <a:spLocks noChangeArrowheads="1"/>
            </p:cNvSpPr>
            <p:nvPr/>
          </p:nvSpPr>
          <p:spPr bwMode="auto">
            <a:xfrm flipV="1">
              <a:off x="4414838" y="2070100"/>
              <a:ext cx="654050" cy="1006475"/>
            </a:xfrm>
            <a:prstGeom prst="triangle">
              <a:avLst>
                <a:gd name="adj" fmla="val 50000"/>
              </a:avLst>
            </a:prstGeom>
            <a:solidFill>
              <a:srgbClr val="33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sp>
          <p:nvSpPr>
            <p:cNvPr id="709638" name="Freeform 6"/>
            <p:cNvSpPr>
              <a:spLocks/>
            </p:cNvSpPr>
            <p:nvPr/>
          </p:nvSpPr>
          <p:spPr bwMode="auto">
            <a:xfrm>
              <a:off x="2765426" y="2379663"/>
              <a:ext cx="3930650" cy="792162"/>
            </a:xfrm>
            <a:custGeom>
              <a:avLst/>
              <a:gdLst>
                <a:gd name="T0" fmla="*/ 1248 w 1248"/>
                <a:gd name="T1" fmla="*/ 12 h 340"/>
                <a:gd name="T2" fmla="*/ 782 w 1248"/>
                <a:gd name="T3" fmla="*/ 65 h 340"/>
                <a:gd name="T4" fmla="*/ 624 w 1248"/>
                <a:gd name="T5" fmla="*/ 338 h 340"/>
                <a:gd name="T6" fmla="*/ 466 w 1248"/>
                <a:gd name="T7" fmla="*/ 55 h 340"/>
                <a:gd name="T8" fmla="*/ 0 w 1248"/>
                <a:gd name="T9" fmla="*/ 7 h 340"/>
              </a:gdLst>
              <a:ahLst/>
              <a:cxnLst>
                <a:cxn ang="0">
                  <a:pos x="T0" y="T1"/>
                </a:cxn>
                <a:cxn ang="0">
                  <a:pos x="T2" y="T3"/>
                </a:cxn>
                <a:cxn ang="0">
                  <a:pos x="T4" y="T5"/>
                </a:cxn>
                <a:cxn ang="0">
                  <a:pos x="T6" y="T7"/>
                </a:cxn>
                <a:cxn ang="0">
                  <a:pos x="T8" y="T9"/>
                </a:cxn>
              </a:cxnLst>
              <a:rect l="0" t="0" r="r" b="b"/>
              <a:pathLst>
                <a:path w="1248" h="340">
                  <a:moveTo>
                    <a:pt x="1248" y="12"/>
                  </a:moveTo>
                  <a:cubicBezTo>
                    <a:pt x="1170" y="21"/>
                    <a:pt x="886" y="11"/>
                    <a:pt x="782" y="65"/>
                  </a:cubicBezTo>
                  <a:cubicBezTo>
                    <a:pt x="678" y="119"/>
                    <a:pt x="677" y="340"/>
                    <a:pt x="624" y="338"/>
                  </a:cubicBezTo>
                  <a:cubicBezTo>
                    <a:pt x="571" y="336"/>
                    <a:pt x="570" y="110"/>
                    <a:pt x="466" y="55"/>
                  </a:cubicBezTo>
                  <a:cubicBezTo>
                    <a:pt x="362" y="0"/>
                    <a:pt x="97" y="17"/>
                    <a:pt x="0" y="7"/>
                  </a:cubicBezTo>
                </a:path>
              </a:pathLst>
            </a:custGeom>
            <a:noFill/>
            <a:ln w="50800">
              <a:solidFill>
                <a:srgbClr val="1D12B2"/>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sp>
          <p:nvSpPr>
            <p:cNvPr id="709639" name="Freeform 7"/>
            <p:cNvSpPr>
              <a:spLocks/>
            </p:cNvSpPr>
            <p:nvPr/>
          </p:nvSpPr>
          <p:spPr bwMode="auto">
            <a:xfrm flipV="1">
              <a:off x="2779713" y="4349750"/>
              <a:ext cx="3930650" cy="727075"/>
            </a:xfrm>
            <a:custGeom>
              <a:avLst/>
              <a:gdLst>
                <a:gd name="T0" fmla="*/ 1248 w 1248"/>
                <a:gd name="T1" fmla="*/ 12 h 340"/>
                <a:gd name="T2" fmla="*/ 782 w 1248"/>
                <a:gd name="T3" fmla="*/ 65 h 340"/>
                <a:gd name="T4" fmla="*/ 624 w 1248"/>
                <a:gd name="T5" fmla="*/ 338 h 340"/>
                <a:gd name="T6" fmla="*/ 466 w 1248"/>
                <a:gd name="T7" fmla="*/ 55 h 340"/>
                <a:gd name="T8" fmla="*/ 0 w 1248"/>
                <a:gd name="T9" fmla="*/ 7 h 340"/>
              </a:gdLst>
              <a:ahLst/>
              <a:cxnLst>
                <a:cxn ang="0">
                  <a:pos x="T0" y="T1"/>
                </a:cxn>
                <a:cxn ang="0">
                  <a:pos x="T2" y="T3"/>
                </a:cxn>
                <a:cxn ang="0">
                  <a:pos x="T4" y="T5"/>
                </a:cxn>
                <a:cxn ang="0">
                  <a:pos x="T6" y="T7"/>
                </a:cxn>
                <a:cxn ang="0">
                  <a:pos x="T8" y="T9"/>
                </a:cxn>
              </a:cxnLst>
              <a:rect l="0" t="0" r="r" b="b"/>
              <a:pathLst>
                <a:path w="1248" h="340">
                  <a:moveTo>
                    <a:pt x="1248" y="12"/>
                  </a:moveTo>
                  <a:cubicBezTo>
                    <a:pt x="1170" y="21"/>
                    <a:pt x="886" y="11"/>
                    <a:pt x="782" y="65"/>
                  </a:cubicBezTo>
                  <a:cubicBezTo>
                    <a:pt x="678" y="119"/>
                    <a:pt x="677" y="340"/>
                    <a:pt x="624" y="338"/>
                  </a:cubicBezTo>
                  <a:cubicBezTo>
                    <a:pt x="571" y="336"/>
                    <a:pt x="570" y="110"/>
                    <a:pt x="466" y="55"/>
                  </a:cubicBezTo>
                  <a:cubicBezTo>
                    <a:pt x="362" y="0"/>
                    <a:pt x="97" y="17"/>
                    <a:pt x="0" y="7"/>
                  </a:cubicBezTo>
                </a:path>
              </a:pathLst>
            </a:custGeom>
            <a:noFill/>
            <a:ln w="50800">
              <a:solidFill>
                <a:schemeClr val="accent2"/>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grpSp>
          <p:nvGrpSpPr>
            <p:cNvPr id="709847" name="Group 215"/>
            <p:cNvGrpSpPr>
              <a:grpSpLocks/>
            </p:cNvGrpSpPr>
            <p:nvPr/>
          </p:nvGrpSpPr>
          <p:grpSpPr bwMode="auto">
            <a:xfrm>
              <a:off x="2779713" y="2978150"/>
              <a:ext cx="3930650" cy="1870075"/>
              <a:chOff x="3168" y="2016"/>
              <a:chExt cx="2476" cy="1178"/>
            </a:xfrm>
          </p:grpSpPr>
          <p:sp>
            <p:nvSpPr>
              <p:cNvPr id="709848" name="Freeform 216"/>
              <p:cNvSpPr>
                <a:spLocks/>
              </p:cNvSpPr>
              <p:nvPr/>
            </p:nvSpPr>
            <p:spPr bwMode="auto">
              <a:xfrm>
                <a:off x="3168" y="2016"/>
                <a:ext cx="2476" cy="499"/>
              </a:xfrm>
              <a:custGeom>
                <a:avLst/>
                <a:gdLst>
                  <a:gd name="T0" fmla="*/ 1248 w 1248"/>
                  <a:gd name="T1" fmla="*/ 12 h 340"/>
                  <a:gd name="T2" fmla="*/ 782 w 1248"/>
                  <a:gd name="T3" fmla="*/ 65 h 340"/>
                  <a:gd name="T4" fmla="*/ 624 w 1248"/>
                  <a:gd name="T5" fmla="*/ 338 h 340"/>
                  <a:gd name="T6" fmla="*/ 466 w 1248"/>
                  <a:gd name="T7" fmla="*/ 55 h 340"/>
                  <a:gd name="T8" fmla="*/ 0 w 1248"/>
                  <a:gd name="T9" fmla="*/ 7 h 340"/>
                </a:gdLst>
                <a:ahLst/>
                <a:cxnLst>
                  <a:cxn ang="0">
                    <a:pos x="T0" y="T1"/>
                  </a:cxn>
                  <a:cxn ang="0">
                    <a:pos x="T2" y="T3"/>
                  </a:cxn>
                  <a:cxn ang="0">
                    <a:pos x="T4" y="T5"/>
                  </a:cxn>
                  <a:cxn ang="0">
                    <a:pos x="T6" y="T7"/>
                  </a:cxn>
                  <a:cxn ang="0">
                    <a:pos x="T8" y="T9"/>
                  </a:cxn>
                </a:cxnLst>
                <a:rect l="0" t="0" r="r" b="b"/>
                <a:pathLst>
                  <a:path w="1248" h="340">
                    <a:moveTo>
                      <a:pt x="1248" y="12"/>
                    </a:moveTo>
                    <a:cubicBezTo>
                      <a:pt x="1170" y="21"/>
                      <a:pt x="886" y="11"/>
                      <a:pt x="782" y="65"/>
                    </a:cubicBezTo>
                    <a:cubicBezTo>
                      <a:pt x="678" y="119"/>
                      <a:pt x="677" y="340"/>
                      <a:pt x="624" y="338"/>
                    </a:cubicBezTo>
                    <a:cubicBezTo>
                      <a:pt x="571" y="336"/>
                      <a:pt x="570" y="110"/>
                      <a:pt x="466" y="55"/>
                    </a:cubicBezTo>
                    <a:cubicBezTo>
                      <a:pt x="362" y="0"/>
                      <a:pt x="97" y="17"/>
                      <a:pt x="0" y="7"/>
                    </a:cubicBezTo>
                  </a:path>
                </a:pathLst>
              </a:custGeom>
              <a:noFill/>
              <a:ln w="50800">
                <a:solidFill>
                  <a:schemeClr val="accent1"/>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sp>
            <p:nvSpPr>
              <p:cNvPr id="709849" name="Freeform 217"/>
              <p:cNvSpPr>
                <a:spLocks/>
              </p:cNvSpPr>
              <p:nvPr/>
            </p:nvSpPr>
            <p:spPr bwMode="auto">
              <a:xfrm flipV="1">
                <a:off x="3168" y="2736"/>
                <a:ext cx="2476" cy="458"/>
              </a:xfrm>
              <a:custGeom>
                <a:avLst/>
                <a:gdLst>
                  <a:gd name="T0" fmla="*/ 1248 w 1248"/>
                  <a:gd name="T1" fmla="*/ 12 h 340"/>
                  <a:gd name="T2" fmla="*/ 782 w 1248"/>
                  <a:gd name="T3" fmla="*/ 65 h 340"/>
                  <a:gd name="T4" fmla="*/ 624 w 1248"/>
                  <a:gd name="T5" fmla="*/ 338 h 340"/>
                  <a:gd name="T6" fmla="*/ 466 w 1248"/>
                  <a:gd name="T7" fmla="*/ 55 h 340"/>
                  <a:gd name="T8" fmla="*/ 0 w 1248"/>
                  <a:gd name="T9" fmla="*/ 7 h 340"/>
                </a:gdLst>
                <a:ahLst/>
                <a:cxnLst>
                  <a:cxn ang="0">
                    <a:pos x="T0" y="T1"/>
                  </a:cxn>
                  <a:cxn ang="0">
                    <a:pos x="T2" y="T3"/>
                  </a:cxn>
                  <a:cxn ang="0">
                    <a:pos x="T4" y="T5"/>
                  </a:cxn>
                  <a:cxn ang="0">
                    <a:pos x="T6" y="T7"/>
                  </a:cxn>
                  <a:cxn ang="0">
                    <a:pos x="T8" y="T9"/>
                  </a:cxn>
                </a:cxnLst>
                <a:rect l="0" t="0" r="r" b="b"/>
                <a:pathLst>
                  <a:path w="1248" h="340">
                    <a:moveTo>
                      <a:pt x="1248" y="12"/>
                    </a:moveTo>
                    <a:cubicBezTo>
                      <a:pt x="1170" y="21"/>
                      <a:pt x="886" y="11"/>
                      <a:pt x="782" y="65"/>
                    </a:cubicBezTo>
                    <a:cubicBezTo>
                      <a:pt x="678" y="119"/>
                      <a:pt x="677" y="340"/>
                      <a:pt x="624" y="338"/>
                    </a:cubicBezTo>
                    <a:cubicBezTo>
                      <a:pt x="571" y="336"/>
                      <a:pt x="570" y="110"/>
                      <a:pt x="466" y="55"/>
                    </a:cubicBezTo>
                    <a:cubicBezTo>
                      <a:pt x="362" y="0"/>
                      <a:pt x="97" y="17"/>
                      <a:pt x="0" y="7"/>
                    </a:cubicBezTo>
                  </a:path>
                </a:pathLst>
              </a:custGeom>
              <a:noFill/>
              <a:ln w="50800">
                <a:solidFill>
                  <a:schemeClr val="accent1"/>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sp>
            <p:nvSpPr>
              <p:cNvPr id="709850" name="Line 218"/>
              <p:cNvSpPr>
                <a:spLocks noChangeShapeType="1"/>
              </p:cNvSpPr>
              <p:nvPr/>
            </p:nvSpPr>
            <p:spPr bwMode="auto">
              <a:xfrm flipV="1">
                <a:off x="4408" y="2496"/>
                <a:ext cx="0" cy="240"/>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a:endParaRPr lang="en-US" sz="2000" b="0">
                  <a:solidFill>
                    <a:srgbClr val="000000"/>
                  </a:solidFill>
                  <a:cs typeface="Times New Roman" pitchFamily="18" charset="0"/>
                </a:endParaRPr>
              </a:p>
            </p:txBody>
          </p:sp>
        </p:grpSp>
        <p:sp>
          <p:nvSpPr>
            <p:cNvPr id="709851" name="Freeform 219"/>
            <p:cNvSpPr>
              <a:spLocks/>
            </p:cNvSpPr>
            <p:nvPr/>
          </p:nvSpPr>
          <p:spPr bwMode="auto">
            <a:xfrm>
              <a:off x="2779713" y="2673350"/>
              <a:ext cx="3930650" cy="792163"/>
            </a:xfrm>
            <a:custGeom>
              <a:avLst/>
              <a:gdLst>
                <a:gd name="T0" fmla="*/ 1248 w 1248"/>
                <a:gd name="T1" fmla="*/ 12 h 340"/>
                <a:gd name="T2" fmla="*/ 782 w 1248"/>
                <a:gd name="T3" fmla="*/ 65 h 340"/>
                <a:gd name="T4" fmla="*/ 624 w 1248"/>
                <a:gd name="T5" fmla="*/ 338 h 340"/>
                <a:gd name="T6" fmla="*/ 466 w 1248"/>
                <a:gd name="T7" fmla="*/ 55 h 340"/>
                <a:gd name="T8" fmla="*/ 0 w 1248"/>
                <a:gd name="T9" fmla="*/ 7 h 340"/>
              </a:gdLst>
              <a:ahLst/>
              <a:cxnLst>
                <a:cxn ang="0">
                  <a:pos x="T0" y="T1"/>
                </a:cxn>
                <a:cxn ang="0">
                  <a:pos x="T2" y="T3"/>
                </a:cxn>
                <a:cxn ang="0">
                  <a:pos x="T4" y="T5"/>
                </a:cxn>
                <a:cxn ang="0">
                  <a:pos x="T6" y="T7"/>
                </a:cxn>
                <a:cxn ang="0">
                  <a:pos x="T8" y="T9"/>
                </a:cxn>
              </a:cxnLst>
              <a:rect l="0" t="0" r="r" b="b"/>
              <a:pathLst>
                <a:path w="1248" h="340">
                  <a:moveTo>
                    <a:pt x="1248" y="12"/>
                  </a:moveTo>
                  <a:cubicBezTo>
                    <a:pt x="1170" y="21"/>
                    <a:pt x="886" y="11"/>
                    <a:pt x="782" y="65"/>
                  </a:cubicBezTo>
                  <a:cubicBezTo>
                    <a:pt x="678" y="119"/>
                    <a:pt x="677" y="340"/>
                    <a:pt x="624" y="338"/>
                  </a:cubicBezTo>
                  <a:cubicBezTo>
                    <a:pt x="571" y="336"/>
                    <a:pt x="570" y="110"/>
                    <a:pt x="466" y="55"/>
                  </a:cubicBezTo>
                  <a:cubicBezTo>
                    <a:pt x="362" y="0"/>
                    <a:pt x="97" y="17"/>
                    <a:pt x="0" y="7"/>
                  </a:cubicBezTo>
                </a:path>
              </a:pathLst>
            </a:custGeom>
            <a:noFill/>
            <a:ln w="50800">
              <a:solidFill>
                <a:schemeClr val="accent2"/>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sp>
          <p:nvSpPr>
            <p:cNvPr id="709852" name="Freeform 220"/>
            <p:cNvSpPr>
              <a:spLocks/>
            </p:cNvSpPr>
            <p:nvPr/>
          </p:nvSpPr>
          <p:spPr bwMode="auto">
            <a:xfrm flipV="1">
              <a:off x="2779713" y="4578350"/>
              <a:ext cx="3930650" cy="727075"/>
            </a:xfrm>
            <a:custGeom>
              <a:avLst/>
              <a:gdLst>
                <a:gd name="T0" fmla="*/ 1248 w 1248"/>
                <a:gd name="T1" fmla="*/ 12 h 340"/>
                <a:gd name="T2" fmla="*/ 782 w 1248"/>
                <a:gd name="T3" fmla="*/ 65 h 340"/>
                <a:gd name="T4" fmla="*/ 624 w 1248"/>
                <a:gd name="T5" fmla="*/ 338 h 340"/>
                <a:gd name="T6" fmla="*/ 466 w 1248"/>
                <a:gd name="T7" fmla="*/ 55 h 340"/>
                <a:gd name="T8" fmla="*/ 0 w 1248"/>
                <a:gd name="T9" fmla="*/ 7 h 340"/>
              </a:gdLst>
              <a:ahLst/>
              <a:cxnLst>
                <a:cxn ang="0">
                  <a:pos x="T0" y="T1"/>
                </a:cxn>
                <a:cxn ang="0">
                  <a:pos x="T2" y="T3"/>
                </a:cxn>
                <a:cxn ang="0">
                  <a:pos x="T4" y="T5"/>
                </a:cxn>
                <a:cxn ang="0">
                  <a:pos x="T6" y="T7"/>
                </a:cxn>
                <a:cxn ang="0">
                  <a:pos x="T8" y="T9"/>
                </a:cxn>
              </a:cxnLst>
              <a:rect l="0" t="0" r="r" b="b"/>
              <a:pathLst>
                <a:path w="1248" h="340">
                  <a:moveTo>
                    <a:pt x="1248" y="12"/>
                  </a:moveTo>
                  <a:cubicBezTo>
                    <a:pt x="1170" y="21"/>
                    <a:pt x="886" y="11"/>
                    <a:pt x="782" y="65"/>
                  </a:cubicBezTo>
                  <a:cubicBezTo>
                    <a:pt x="678" y="119"/>
                    <a:pt x="677" y="340"/>
                    <a:pt x="624" y="338"/>
                  </a:cubicBezTo>
                  <a:cubicBezTo>
                    <a:pt x="571" y="336"/>
                    <a:pt x="570" y="110"/>
                    <a:pt x="466" y="55"/>
                  </a:cubicBezTo>
                  <a:cubicBezTo>
                    <a:pt x="362" y="0"/>
                    <a:pt x="97" y="17"/>
                    <a:pt x="0" y="7"/>
                  </a:cubicBezTo>
                </a:path>
              </a:pathLst>
            </a:custGeom>
            <a:noFill/>
            <a:ln w="50800">
              <a:solidFill>
                <a:srgbClr val="1D12B2"/>
              </a:solidFill>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cs typeface="Times New Roman" pitchFamily="18" charset="0"/>
              </a:endParaRPr>
            </a:p>
          </p:txBody>
        </p:sp>
        <p:sp>
          <p:nvSpPr>
            <p:cNvPr id="709857" name="Freeform 225"/>
            <p:cNvSpPr>
              <a:spLocks/>
            </p:cNvSpPr>
            <p:nvPr/>
          </p:nvSpPr>
          <p:spPr bwMode="auto">
            <a:xfrm>
              <a:off x="2779713" y="3206750"/>
              <a:ext cx="1219200" cy="1447800"/>
            </a:xfrm>
            <a:custGeom>
              <a:avLst/>
              <a:gdLst>
                <a:gd name="T0" fmla="*/ 0 w 968"/>
                <a:gd name="T1" fmla="*/ 0 h 1176"/>
                <a:gd name="T2" fmla="*/ 480 w 968"/>
                <a:gd name="T3" fmla="*/ 48 h 1176"/>
                <a:gd name="T4" fmla="*/ 864 w 968"/>
                <a:gd name="T5" fmla="*/ 192 h 1176"/>
                <a:gd name="T6" fmla="*/ 960 w 968"/>
                <a:gd name="T7" fmla="*/ 624 h 1176"/>
                <a:gd name="T8" fmla="*/ 816 w 968"/>
                <a:gd name="T9" fmla="*/ 1008 h 1176"/>
                <a:gd name="T10" fmla="*/ 336 w 968"/>
                <a:gd name="T11" fmla="*/ 1152 h 1176"/>
                <a:gd name="T12" fmla="*/ 0 w 968"/>
                <a:gd name="T13" fmla="*/ 1152 h 1176"/>
              </a:gdLst>
              <a:ahLst/>
              <a:cxnLst>
                <a:cxn ang="0">
                  <a:pos x="T0" y="T1"/>
                </a:cxn>
                <a:cxn ang="0">
                  <a:pos x="T2" y="T3"/>
                </a:cxn>
                <a:cxn ang="0">
                  <a:pos x="T4" y="T5"/>
                </a:cxn>
                <a:cxn ang="0">
                  <a:pos x="T6" y="T7"/>
                </a:cxn>
                <a:cxn ang="0">
                  <a:pos x="T8" y="T9"/>
                </a:cxn>
                <a:cxn ang="0">
                  <a:pos x="T10" y="T11"/>
                </a:cxn>
                <a:cxn ang="0">
                  <a:pos x="T12" y="T13"/>
                </a:cxn>
              </a:cxnLst>
              <a:rect l="0" t="0" r="r" b="b"/>
              <a:pathLst>
                <a:path w="968" h="1176">
                  <a:moveTo>
                    <a:pt x="0" y="0"/>
                  </a:moveTo>
                  <a:cubicBezTo>
                    <a:pt x="168" y="8"/>
                    <a:pt x="336" y="16"/>
                    <a:pt x="480" y="48"/>
                  </a:cubicBezTo>
                  <a:cubicBezTo>
                    <a:pt x="624" y="80"/>
                    <a:pt x="784" y="96"/>
                    <a:pt x="864" y="192"/>
                  </a:cubicBezTo>
                  <a:cubicBezTo>
                    <a:pt x="944" y="288"/>
                    <a:pt x="968" y="488"/>
                    <a:pt x="960" y="624"/>
                  </a:cubicBezTo>
                  <a:cubicBezTo>
                    <a:pt x="952" y="760"/>
                    <a:pt x="920" y="920"/>
                    <a:pt x="816" y="1008"/>
                  </a:cubicBezTo>
                  <a:cubicBezTo>
                    <a:pt x="712" y="1096"/>
                    <a:pt x="472" y="1128"/>
                    <a:pt x="336" y="1152"/>
                  </a:cubicBezTo>
                  <a:cubicBezTo>
                    <a:pt x="200" y="1176"/>
                    <a:pt x="100" y="1164"/>
                    <a:pt x="0" y="1152"/>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a:endParaRPr lang="en-US" sz="2000" b="0">
                <a:solidFill>
                  <a:srgbClr val="000000"/>
                </a:solidFill>
                <a:cs typeface="Times New Roman" pitchFamily="18" charset="0"/>
              </a:endParaRPr>
            </a:p>
          </p:txBody>
        </p:sp>
        <p:sp>
          <p:nvSpPr>
            <p:cNvPr id="709858" name="Freeform 226"/>
            <p:cNvSpPr>
              <a:spLocks/>
            </p:cNvSpPr>
            <p:nvPr/>
          </p:nvSpPr>
          <p:spPr bwMode="auto">
            <a:xfrm flipH="1">
              <a:off x="5446713" y="3130550"/>
              <a:ext cx="1246188" cy="1524000"/>
            </a:xfrm>
            <a:custGeom>
              <a:avLst/>
              <a:gdLst>
                <a:gd name="T0" fmla="*/ 0 w 968"/>
                <a:gd name="T1" fmla="*/ 0 h 1176"/>
                <a:gd name="T2" fmla="*/ 480 w 968"/>
                <a:gd name="T3" fmla="*/ 48 h 1176"/>
                <a:gd name="T4" fmla="*/ 864 w 968"/>
                <a:gd name="T5" fmla="*/ 192 h 1176"/>
                <a:gd name="T6" fmla="*/ 960 w 968"/>
                <a:gd name="T7" fmla="*/ 624 h 1176"/>
                <a:gd name="T8" fmla="*/ 816 w 968"/>
                <a:gd name="T9" fmla="*/ 1008 h 1176"/>
                <a:gd name="T10" fmla="*/ 336 w 968"/>
                <a:gd name="T11" fmla="*/ 1152 h 1176"/>
                <a:gd name="T12" fmla="*/ 0 w 968"/>
                <a:gd name="T13" fmla="*/ 1152 h 1176"/>
              </a:gdLst>
              <a:ahLst/>
              <a:cxnLst>
                <a:cxn ang="0">
                  <a:pos x="T0" y="T1"/>
                </a:cxn>
                <a:cxn ang="0">
                  <a:pos x="T2" y="T3"/>
                </a:cxn>
                <a:cxn ang="0">
                  <a:pos x="T4" y="T5"/>
                </a:cxn>
                <a:cxn ang="0">
                  <a:pos x="T6" y="T7"/>
                </a:cxn>
                <a:cxn ang="0">
                  <a:pos x="T8" y="T9"/>
                </a:cxn>
                <a:cxn ang="0">
                  <a:pos x="T10" y="T11"/>
                </a:cxn>
                <a:cxn ang="0">
                  <a:pos x="T12" y="T13"/>
                </a:cxn>
              </a:cxnLst>
              <a:rect l="0" t="0" r="r" b="b"/>
              <a:pathLst>
                <a:path w="968" h="1176">
                  <a:moveTo>
                    <a:pt x="0" y="0"/>
                  </a:moveTo>
                  <a:cubicBezTo>
                    <a:pt x="168" y="8"/>
                    <a:pt x="336" y="16"/>
                    <a:pt x="480" y="48"/>
                  </a:cubicBezTo>
                  <a:cubicBezTo>
                    <a:pt x="624" y="80"/>
                    <a:pt x="784" y="96"/>
                    <a:pt x="864" y="192"/>
                  </a:cubicBezTo>
                  <a:cubicBezTo>
                    <a:pt x="944" y="288"/>
                    <a:pt x="968" y="488"/>
                    <a:pt x="960" y="624"/>
                  </a:cubicBezTo>
                  <a:cubicBezTo>
                    <a:pt x="952" y="760"/>
                    <a:pt x="920" y="920"/>
                    <a:pt x="816" y="1008"/>
                  </a:cubicBezTo>
                  <a:cubicBezTo>
                    <a:pt x="712" y="1096"/>
                    <a:pt x="472" y="1128"/>
                    <a:pt x="336" y="1152"/>
                  </a:cubicBezTo>
                  <a:cubicBezTo>
                    <a:pt x="200" y="1176"/>
                    <a:pt x="100" y="1164"/>
                    <a:pt x="0" y="1152"/>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a:endParaRPr lang="en-US" sz="2000" b="0">
                <a:solidFill>
                  <a:srgbClr val="000000"/>
                </a:solidFill>
                <a:cs typeface="Times New Roman" pitchFamily="18" charset="0"/>
              </a:endParaRPr>
            </a:p>
          </p:txBody>
        </p:sp>
        <p:sp>
          <p:nvSpPr>
            <p:cNvPr id="709860" name="Freeform 228"/>
            <p:cNvSpPr>
              <a:spLocks/>
            </p:cNvSpPr>
            <p:nvPr/>
          </p:nvSpPr>
          <p:spPr bwMode="auto">
            <a:xfrm>
              <a:off x="2779713" y="3359150"/>
              <a:ext cx="990600" cy="1143000"/>
            </a:xfrm>
            <a:custGeom>
              <a:avLst/>
              <a:gdLst>
                <a:gd name="T0" fmla="*/ 0 w 968"/>
                <a:gd name="T1" fmla="*/ 0 h 1176"/>
                <a:gd name="T2" fmla="*/ 480 w 968"/>
                <a:gd name="T3" fmla="*/ 48 h 1176"/>
                <a:gd name="T4" fmla="*/ 864 w 968"/>
                <a:gd name="T5" fmla="*/ 192 h 1176"/>
                <a:gd name="T6" fmla="*/ 960 w 968"/>
                <a:gd name="T7" fmla="*/ 624 h 1176"/>
                <a:gd name="T8" fmla="*/ 816 w 968"/>
                <a:gd name="T9" fmla="*/ 1008 h 1176"/>
                <a:gd name="T10" fmla="*/ 336 w 968"/>
                <a:gd name="T11" fmla="*/ 1152 h 1176"/>
                <a:gd name="T12" fmla="*/ 0 w 968"/>
                <a:gd name="T13" fmla="*/ 1152 h 1176"/>
              </a:gdLst>
              <a:ahLst/>
              <a:cxnLst>
                <a:cxn ang="0">
                  <a:pos x="T0" y="T1"/>
                </a:cxn>
                <a:cxn ang="0">
                  <a:pos x="T2" y="T3"/>
                </a:cxn>
                <a:cxn ang="0">
                  <a:pos x="T4" y="T5"/>
                </a:cxn>
                <a:cxn ang="0">
                  <a:pos x="T6" y="T7"/>
                </a:cxn>
                <a:cxn ang="0">
                  <a:pos x="T8" y="T9"/>
                </a:cxn>
                <a:cxn ang="0">
                  <a:pos x="T10" y="T11"/>
                </a:cxn>
                <a:cxn ang="0">
                  <a:pos x="T12" y="T13"/>
                </a:cxn>
              </a:cxnLst>
              <a:rect l="0" t="0" r="r" b="b"/>
              <a:pathLst>
                <a:path w="968" h="1176">
                  <a:moveTo>
                    <a:pt x="0" y="0"/>
                  </a:moveTo>
                  <a:cubicBezTo>
                    <a:pt x="168" y="8"/>
                    <a:pt x="336" y="16"/>
                    <a:pt x="480" y="48"/>
                  </a:cubicBezTo>
                  <a:cubicBezTo>
                    <a:pt x="624" y="80"/>
                    <a:pt x="784" y="96"/>
                    <a:pt x="864" y="192"/>
                  </a:cubicBezTo>
                  <a:cubicBezTo>
                    <a:pt x="944" y="288"/>
                    <a:pt x="968" y="488"/>
                    <a:pt x="960" y="624"/>
                  </a:cubicBezTo>
                  <a:cubicBezTo>
                    <a:pt x="952" y="760"/>
                    <a:pt x="920" y="920"/>
                    <a:pt x="816" y="1008"/>
                  </a:cubicBezTo>
                  <a:cubicBezTo>
                    <a:pt x="712" y="1096"/>
                    <a:pt x="472" y="1128"/>
                    <a:pt x="336" y="1152"/>
                  </a:cubicBezTo>
                  <a:cubicBezTo>
                    <a:pt x="200" y="1176"/>
                    <a:pt x="100" y="1164"/>
                    <a:pt x="0" y="1152"/>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a:endParaRPr lang="en-US" sz="2000" b="0">
                <a:solidFill>
                  <a:srgbClr val="000000"/>
                </a:solidFill>
                <a:cs typeface="Times New Roman" pitchFamily="18" charset="0"/>
              </a:endParaRPr>
            </a:p>
          </p:txBody>
        </p:sp>
        <p:sp>
          <p:nvSpPr>
            <p:cNvPr id="709861" name="Freeform 229"/>
            <p:cNvSpPr>
              <a:spLocks/>
            </p:cNvSpPr>
            <p:nvPr/>
          </p:nvSpPr>
          <p:spPr bwMode="auto">
            <a:xfrm flipH="1">
              <a:off x="5675313" y="3282950"/>
              <a:ext cx="1017588" cy="1219200"/>
            </a:xfrm>
            <a:custGeom>
              <a:avLst/>
              <a:gdLst>
                <a:gd name="T0" fmla="*/ 0 w 968"/>
                <a:gd name="T1" fmla="*/ 0 h 1176"/>
                <a:gd name="T2" fmla="*/ 480 w 968"/>
                <a:gd name="T3" fmla="*/ 48 h 1176"/>
                <a:gd name="T4" fmla="*/ 864 w 968"/>
                <a:gd name="T5" fmla="*/ 192 h 1176"/>
                <a:gd name="T6" fmla="*/ 960 w 968"/>
                <a:gd name="T7" fmla="*/ 624 h 1176"/>
                <a:gd name="T8" fmla="*/ 816 w 968"/>
                <a:gd name="T9" fmla="*/ 1008 h 1176"/>
                <a:gd name="T10" fmla="*/ 336 w 968"/>
                <a:gd name="T11" fmla="*/ 1152 h 1176"/>
                <a:gd name="T12" fmla="*/ 0 w 968"/>
                <a:gd name="T13" fmla="*/ 1152 h 1176"/>
              </a:gdLst>
              <a:ahLst/>
              <a:cxnLst>
                <a:cxn ang="0">
                  <a:pos x="T0" y="T1"/>
                </a:cxn>
                <a:cxn ang="0">
                  <a:pos x="T2" y="T3"/>
                </a:cxn>
                <a:cxn ang="0">
                  <a:pos x="T4" y="T5"/>
                </a:cxn>
                <a:cxn ang="0">
                  <a:pos x="T6" y="T7"/>
                </a:cxn>
                <a:cxn ang="0">
                  <a:pos x="T8" y="T9"/>
                </a:cxn>
                <a:cxn ang="0">
                  <a:pos x="T10" y="T11"/>
                </a:cxn>
                <a:cxn ang="0">
                  <a:pos x="T12" y="T13"/>
                </a:cxn>
              </a:cxnLst>
              <a:rect l="0" t="0" r="r" b="b"/>
              <a:pathLst>
                <a:path w="968" h="1176">
                  <a:moveTo>
                    <a:pt x="0" y="0"/>
                  </a:moveTo>
                  <a:cubicBezTo>
                    <a:pt x="168" y="8"/>
                    <a:pt x="336" y="16"/>
                    <a:pt x="480" y="48"/>
                  </a:cubicBezTo>
                  <a:cubicBezTo>
                    <a:pt x="624" y="80"/>
                    <a:pt x="784" y="96"/>
                    <a:pt x="864" y="192"/>
                  </a:cubicBezTo>
                  <a:cubicBezTo>
                    <a:pt x="944" y="288"/>
                    <a:pt x="968" y="488"/>
                    <a:pt x="960" y="624"/>
                  </a:cubicBezTo>
                  <a:cubicBezTo>
                    <a:pt x="952" y="760"/>
                    <a:pt x="920" y="920"/>
                    <a:pt x="816" y="1008"/>
                  </a:cubicBezTo>
                  <a:cubicBezTo>
                    <a:pt x="712" y="1096"/>
                    <a:pt x="472" y="1128"/>
                    <a:pt x="336" y="1152"/>
                  </a:cubicBezTo>
                  <a:cubicBezTo>
                    <a:pt x="200" y="1176"/>
                    <a:pt x="100" y="1164"/>
                    <a:pt x="0" y="1152"/>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a:endParaRPr lang="en-US" sz="2000" b="0">
                <a:solidFill>
                  <a:srgbClr val="000000"/>
                </a:solidFill>
                <a:cs typeface="Times New Roman" pitchFamily="18" charset="0"/>
              </a:endParaRPr>
            </a:p>
          </p:txBody>
        </p:sp>
      </p:grpSp>
      <p:sp>
        <p:nvSpPr>
          <p:cNvPr id="4" name="TextBox 3"/>
          <p:cNvSpPr txBox="1"/>
          <p:nvPr/>
        </p:nvSpPr>
        <p:spPr>
          <a:xfrm>
            <a:off x="2410366" y="3189873"/>
            <a:ext cx="1989304" cy="341198"/>
          </a:xfrm>
          <a:prstGeom prst="rect">
            <a:avLst/>
          </a:prstGeom>
          <a:noFill/>
        </p:spPr>
        <p:txBody>
          <a:bodyPr wrap="none" lIns="91435" tIns="45718" rIns="91435" bIns="45718" rtlCol="0">
            <a:spAutoFit/>
          </a:bodyPr>
          <a:lstStyle/>
          <a:p>
            <a:r>
              <a:rPr lang="en-US" sz="1600" b="0"/>
              <a:t>reflected higher LLs</a:t>
            </a:r>
          </a:p>
        </p:txBody>
      </p:sp>
      <p:sp>
        <p:nvSpPr>
          <p:cNvPr id="21" name="TextBox 20"/>
          <p:cNvSpPr txBox="1"/>
          <p:nvPr/>
        </p:nvSpPr>
        <p:spPr>
          <a:xfrm>
            <a:off x="2242564" y="2395270"/>
            <a:ext cx="2156837" cy="341198"/>
          </a:xfrm>
          <a:prstGeom prst="rect">
            <a:avLst/>
          </a:prstGeom>
          <a:noFill/>
        </p:spPr>
        <p:txBody>
          <a:bodyPr wrap="none" lIns="91435" tIns="45718" rIns="91435" bIns="45718" rtlCol="0">
            <a:spAutoFit/>
          </a:bodyPr>
          <a:lstStyle/>
          <a:p>
            <a:r>
              <a:rPr lang="en-US" sz="1600" b="0">
                <a:solidFill>
                  <a:srgbClr val="3333FF"/>
                </a:solidFill>
              </a:rPr>
              <a:t>transmitted lower LLs</a:t>
            </a:r>
          </a:p>
        </p:txBody>
      </p:sp>
      <p:sp>
        <p:nvSpPr>
          <p:cNvPr id="22" name="TextBox 21"/>
          <p:cNvSpPr txBox="1"/>
          <p:nvPr/>
        </p:nvSpPr>
        <p:spPr>
          <a:xfrm>
            <a:off x="2945961" y="2805480"/>
            <a:ext cx="1444052" cy="341198"/>
          </a:xfrm>
          <a:prstGeom prst="rect">
            <a:avLst/>
          </a:prstGeom>
          <a:noFill/>
        </p:spPr>
        <p:txBody>
          <a:bodyPr wrap="none" lIns="91435" tIns="45718" rIns="91435" bIns="45718" rtlCol="0">
            <a:spAutoFit/>
          </a:bodyPr>
          <a:lstStyle/>
          <a:p>
            <a:r>
              <a:rPr lang="en-US" sz="1600" b="0">
                <a:solidFill>
                  <a:srgbClr val="00B050"/>
                </a:solidFill>
              </a:rPr>
              <a:t>partitioned LL</a:t>
            </a:r>
          </a:p>
        </p:txBody>
      </p:sp>
      <p:cxnSp>
        <p:nvCxnSpPr>
          <p:cNvPr id="5" name="Straight Arrow Connector 4"/>
          <p:cNvCxnSpPr/>
          <p:nvPr/>
        </p:nvCxnSpPr>
        <p:spPr bwMode="auto">
          <a:xfrm>
            <a:off x="5097781" y="2409217"/>
            <a:ext cx="327660" cy="29185"/>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5113020" y="2714017"/>
            <a:ext cx="327660" cy="29185"/>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5082540" y="3018816"/>
            <a:ext cx="327660" cy="29185"/>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6271260" y="3862071"/>
            <a:ext cx="0" cy="152400"/>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4556760" y="3224556"/>
            <a:ext cx="327660" cy="29185"/>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4511040" y="3376957"/>
            <a:ext cx="327660" cy="29185"/>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 Box 79"/>
          <p:cNvSpPr txBox="1">
            <a:spLocks noChangeArrowheads="1"/>
          </p:cNvSpPr>
          <p:nvPr/>
        </p:nvSpPr>
        <p:spPr bwMode="auto">
          <a:xfrm>
            <a:off x="6592890" y="1809444"/>
            <a:ext cx="833437"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eaLnBrk="0" hangingPunct="0"/>
            <a:r>
              <a:rPr lang="en-US" altLang="en-US" sz="1800" b="0" i="1" err="1">
                <a:solidFill>
                  <a:srgbClr val="000000"/>
                </a:solidFill>
                <a:latin typeface="Arial" pitchFamily="34" charset="0"/>
                <a:cs typeface="Times New Roman (Hebrew)" charset="0"/>
              </a:rPr>
              <a:t>V</a:t>
            </a:r>
            <a:r>
              <a:rPr lang="en-US" altLang="en-US" sz="1800" b="0" i="1" baseline="-25000" err="1">
                <a:solidFill>
                  <a:srgbClr val="000000"/>
                </a:solidFill>
                <a:latin typeface="Arial" pitchFamily="34" charset="0"/>
                <a:cs typeface="Times New Roman (Hebrew)" charset="0"/>
              </a:rPr>
              <a:t>gate</a:t>
            </a:r>
            <a:endParaRPr lang="en-US" altLang="en-US" sz="1800" b="0" i="1">
              <a:solidFill>
                <a:srgbClr val="000000"/>
              </a:solidFill>
              <a:latin typeface="Arial" pitchFamily="34" charset="0"/>
              <a:cs typeface="Times New Roman (Hebrew)" charset="0"/>
            </a:endParaRPr>
          </a:p>
        </p:txBody>
      </p:sp>
      <p:sp>
        <p:nvSpPr>
          <p:cNvPr id="2" name="Rectangle 1">
            <a:extLst>
              <a:ext uri="{FF2B5EF4-FFF2-40B4-BE49-F238E27FC236}">
                <a16:creationId xmlns:a16="http://schemas.microsoft.com/office/drawing/2014/main" id="{288304C9-C231-6548-A5DD-B3D43091D91C}"/>
              </a:ext>
            </a:extLst>
          </p:cNvPr>
          <p:cNvSpPr/>
          <p:nvPr/>
        </p:nvSpPr>
        <p:spPr>
          <a:xfrm>
            <a:off x="1064788" y="410701"/>
            <a:ext cx="8363164" cy="523220"/>
          </a:xfrm>
          <a:prstGeom prst="rect">
            <a:avLst/>
          </a:prstGeom>
        </p:spPr>
        <p:txBody>
          <a:bodyPr wrap="square">
            <a:spAutoFit/>
          </a:bodyPr>
          <a:lstStyle/>
          <a:p>
            <a:r>
              <a:rPr lang="en-US" altLang="en-US" dirty="0">
                <a:solidFill>
                  <a:srgbClr val="0070C0"/>
                </a:solidFill>
                <a:ea typeface="Tahoma" panose="020B0604030504040204" pitchFamily="34" charset="0"/>
              </a:rPr>
              <a:t>preferential backscattering of edge channels</a:t>
            </a:r>
            <a:endParaRPr lang="en-CH" dirty="0">
              <a:solidFill>
                <a:srgbClr val="0070C0"/>
              </a:solidFill>
            </a:endParaRPr>
          </a:p>
        </p:txBody>
      </p:sp>
    </p:spTree>
    <p:extLst>
      <p:ext uri="{BB962C8B-B14F-4D97-AF65-F5344CB8AC3E}">
        <p14:creationId xmlns:p14="http://schemas.microsoft.com/office/powerpoint/2010/main" val="281451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5C4AE-9190-4CDC-0EE4-7819A588D39B}"/>
              </a:ext>
            </a:extLst>
          </p:cNvPr>
          <p:cNvPicPr>
            <a:picLocks noChangeAspect="1"/>
          </p:cNvPicPr>
          <p:nvPr/>
        </p:nvPicPr>
        <p:blipFill rotWithShape="1">
          <a:blip r:embed="rId2"/>
          <a:srcRect l="6900" t="14534" r="28171" b="12077"/>
          <a:stretch/>
        </p:blipFill>
        <p:spPr>
          <a:xfrm>
            <a:off x="2598516" y="439839"/>
            <a:ext cx="6994968" cy="4941398"/>
          </a:xfrm>
          <a:prstGeom prst="rect">
            <a:avLst/>
          </a:prstGeom>
        </p:spPr>
      </p:pic>
      <p:sp>
        <p:nvSpPr>
          <p:cNvPr id="5" name="TextBox 4">
            <a:extLst>
              <a:ext uri="{FF2B5EF4-FFF2-40B4-BE49-F238E27FC236}">
                <a16:creationId xmlns:a16="http://schemas.microsoft.com/office/drawing/2014/main" id="{A8333B81-0E59-E473-1A05-46192F5ECB06}"/>
              </a:ext>
            </a:extLst>
          </p:cNvPr>
          <p:cNvSpPr txBox="1"/>
          <p:nvPr/>
        </p:nvSpPr>
        <p:spPr>
          <a:xfrm>
            <a:off x="2785640" y="5531709"/>
            <a:ext cx="6620719" cy="1200329"/>
          </a:xfrm>
          <a:prstGeom prst="rect">
            <a:avLst/>
          </a:prstGeom>
          <a:noFill/>
        </p:spPr>
        <p:txBody>
          <a:bodyPr wrap="square">
            <a:spAutoFit/>
          </a:bodyPr>
          <a:lstStyle/>
          <a:p>
            <a:pPr algn="ctr" fontAlgn="base"/>
            <a:r>
              <a:rPr lang="en-GB" b="1" i="0" u="none" strike="noStrike" dirty="0">
                <a:solidFill>
                  <a:srgbClr val="FF0000"/>
                </a:solidFill>
                <a:effectLst/>
                <a:latin typeface="inherit"/>
              </a:rPr>
              <a:t>“For advancing our understanding of the surprising properties of two-dimensional electron systems in strong magnetic fields”.</a:t>
            </a:r>
            <a:endParaRPr lang="en-GB" b="0" i="0" u="none" strike="noStrike" dirty="0">
              <a:solidFill>
                <a:srgbClr val="FF0000"/>
              </a:solidFill>
              <a:effectLst/>
              <a:latin typeface="Fedra Sans Hebrew Demi"/>
            </a:endParaRPr>
          </a:p>
          <a:p>
            <a:pPr algn="ctr"/>
            <a:br>
              <a:rPr lang="en-GB" dirty="0">
                <a:solidFill>
                  <a:srgbClr val="FF0000"/>
                </a:solidFill>
              </a:rPr>
            </a:br>
            <a:endParaRPr lang="en-CH" dirty="0">
              <a:solidFill>
                <a:srgbClr val="FF0000"/>
              </a:solidFill>
            </a:endParaRPr>
          </a:p>
        </p:txBody>
      </p:sp>
    </p:spTree>
    <p:extLst>
      <p:ext uri="{BB962C8B-B14F-4D97-AF65-F5344CB8AC3E}">
        <p14:creationId xmlns:p14="http://schemas.microsoft.com/office/powerpoint/2010/main" val="269110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rc 2"/>
          <p:cNvSpPr>
            <a:spLocks/>
          </p:cNvSpPr>
          <p:nvPr/>
        </p:nvSpPr>
        <p:spPr bwMode="auto">
          <a:xfrm rot="16260000">
            <a:off x="5938045" y="3813970"/>
            <a:ext cx="225425" cy="328613"/>
          </a:xfrm>
          <a:custGeom>
            <a:avLst/>
            <a:gdLst>
              <a:gd name="G0" fmla="+- 0 0 0"/>
              <a:gd name="G1" fmla="+- 20176 0 0"/>
              <a:gd name="G2" fmla="+- 21600 0 0"/>
              <a:gd name="T0" fmla="*/ 7713 w 21600"/>
              <a:gd name="T1" fmla="*/ 0 h 41460"/>
              <a:gd name="T2" fmla="*/ 3683 w 21600"/>
              <a:gd name="T3" fmla="*/ 41460 h 41460"/>
              <a:gd name="T4" fmla="*/ 0 w 21600"/>
              <a:gd name="T5" fmla="*/ 20176 h 41460"/>
            </a:gdLst>
            <a:ahLst/>
            <a:cxnLst>
              <a:cxn ang="0">
                <a:pos x="T0" y="T1"/>
              </a:cxn>
              <a:cxn ang="0">
                <a:pos x="T2" y="T3"/>
              </a:cxn>
              <a:cxn ang="0">
                <a:pos x="T4" y="T5"/>
              </a:cxn>
            </a:cxnLst>
            <a:rect l="0" t="0" r="r" b="b"/>
            <a:pathLst>
              <a:path w="21600" h="41460" fill="none" extrusionOk="0">
                <a:moveTo>
                  <a:pt x="7712" y="0"/>
                </a:moveTo>
                <a:cubicBezTo>
                  <a:pt x="16076" y="3197"/>
                  <a:pt x="21600" y="11222"/>
                  <a:pt x="21600" y="20176"/>
                </a:cubicBezTo>
                <a:cubicBezTo>
                  <a:pt x="21600" y="30684"/>
                  <a:pt x="14037" y="39667"/>
                  <a:pt x="3682" y="41459"/>
                </a:cubicBezTo>
              </a:path>
              <a:path w="21600" h="41460" stroke="0" extrusionOk="0">
                <a:moveTo>
                  <a:pt x="7712" y="0"/>
                </a:moveTo>
                <a:cubicBezTo>
                  <a:pt x="16076" y="3197"/>
                  <a:pt x="21600" y="11222"/>
                  <a:pt x="21600" y="20176"/>
                </a:cubicBezTo>
                <a:cubicBezTo>
                  <a:pt x="21600" y="30684"/>
                  <a:pt x="14037" y="39667"/>
                  <a:pt x="3682" y="41459"/>
                </a:cubicBezTo>
                <a:lnTo>
                  <a:pt x="0" y="20176"/>
                </a:lnTo>
                <a:close/>
              </a:path>
            </a:pathLst>
          </a:custGeom>
          <a:noFill/>
          <a:ln w="25400" cap="rnd">
            <a:solidFill>
              <a:srgbClr val="FF0033"/>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63" name="Rectangle 3"/>
          <p:cNvSpPr>
            <a:spLocks noChangeArrowheads="1"/>
          </p:cNvSpPr>
          <p:nvPr/>
        </p:nvSpPr>
        <p:spPr bwMode="auto">
          <a:xfrm>
            <a:off x="3147557" y="299740"/>
            <a:ext cx="6187173" cy="52386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defRPr/>
            </a:pPr>
            <a:r>
              <a:rPr lang="en-US" altLang="en-US" dirty="0">
                <a:solidFill>
                  <a:srgbClr val="3333FF"/>
                </a:solidFill>
                <a:ea typeface="Tahoma" panose="020B0604030504040204" pitchFamily="34" charset="0"/>
              </a:rPr>
              <a:t>will shot noise measure</a:t>
            </a:r>
            <a:r>
              <a:rPr lang="en-US" altLang="en-US" dirty="0">
                <a:solidFill>
                  <a:srgbClr val="114FFB"/>
                </a:solidFill>
                <a:ea typeface="Tahoma" panose="020B0604030504040204" pitchFamily="34" charset="0"/>
              </a:rPr>
              <a:t> </a:t>
            </a:r>
            <a:r>
              <a:rPr lang="en-US" altLang="en-US" i="1" dirty="0">
                <a:solidFill>
                  <a:srgbClr val="FF0000"/>
                </a:solidFill>
                <a:ea typeface="Tahoma" panose="020B0604030504040204" pitchFamily="34" charset="0"/>
              </a:rPr>
              <a:t>e</a:t>
            </a:r>
            <a:r>
              <a:rPr lang="en-US" altLang="en-US" dirty="0">
                <a:solidFill>
                  <a:srgbClr val="114FFB"/>
                </a:solidFill>
                <a:ea typeface="Tahoma" panose="020B0604030504040204" pitchFamily="34" charset="0"/>
              </a:rPr>
              <a:t>  </a:t>
            </a:r>
            <a:r>
              <a:rPr lang="en-US" altLang="en-US" dirty="0">
                <a:solidFill>
                  <a:srgbClr val="3333FF"/>
                </a:solidFill>
                <a:ea typeface="Tahoma" panose="020B0604030504040204" pitchFamily="34" charset="0"/>
              </a:rPr>
              <a:t>or</a:t>
            </a:r>
            <a:r>
              <a:rPr lang="en-US" altLang="en-US" dirty="0">
                <a:solidFill>
                  <a:srgbClr val="114FFB"/>
                </a:solidFill>
                <a:ea typeface="Tahoma" panose="020B0604030504040204" pitchFamily="34" charset="0"/>
              </a:rPr>
              <a:t> </a:t>
            </a:r>
            <a:r>
              <a:rPr lang="en-US" altLang="en-US" i="1" dirty="0">
                <a:solidFill>
                  <a:srgbClr val="FF0000"/>
                </a:solidFill>
                <a:ea typeface="Tahoma" panose="020B0604030504040204" pitchFamily="34" charset="0"/>
              </a:rPr>
              <a:t>e</a:t>
            </a:r>
            <a:r>
              <a:rPr lang="en-US" altLang="en-US" i="1" baseline="30000" dirty="0">
                <a:solidFill>
                  <a:srgbClr val="FF0000"/>
                </a:solidFill>
                <a:ea typeface="Tahoma" panose="020B0604030504040204" pitchFamily="34" charset="0"/>
              </a:rPr>
              <a:t>*</a:t>
            </a:r>
            <a:r>
              <a:rPr lang="en-US" altLang="en-US" dirty="0">
                <a:solidFill>
                  <a:srgbClr val="114FFB"/>
                </a:solidFill>
                <a:ea typeface="Tahoma" panose="020B0604030504040204" pitchFamily="34" charset="0"/>
              </a:rPr>
              <a:t> </a:t>
            </a:r>
            <a:r>
              <a:rPr lang="en-US" altLang="en-US" dirty="0">
                <a:solidFill>
                  <a:srgbClr val="3333FF"/>
                </a:solidFill>
                <a:ea typeface="Tahoma" panose="020B0604030504040204" pitchFamily="34" charset="0"/>
              </a:rPr>
              <a:t>?</a:t>
            </a:r>
          </a:p>
        </p:txBody>
      </p:sp>
      <p:sp>
        <p:nvSpPr>
          <p:cNvPr id="15364" name="Rectangle 4"/>
          <p:cNvSpPr>
            <a:spLocks noChangeArrowheads="1"/>
          </p:cNvSpPr>
          <p:nvPr/>
        </p:nvSpPr>
        <p:spPr bwMode="auto">
          <a:xfrm>
            <a:off x="1944314" y="3741532"/>
            <a:ext cx="1035796" cy="64697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defRPr/>
            </a:pPr>
            <a:r>
              <a:rPr lang="en-US" altLang="en-US" sz="1800" b="0" dirty="0">
                <a:solidFill>
                  <a:srgbClr val="114FFB"/>
                </a:solidFill>
                <a:ea typeface="Tahoma" panose="020B0604030504040204" pitchFamily="34" charset="0"/>
              </a:rPr>
              <a:t>weak</a:t>
            </a:r>
          </a:p>
          <a:p>
            <a:pPr algn="ctr" eaLnBrk="0" hangingPunct="0">
              <a:defRPr/>
            </a:pPr>
            <a:r>
              <a:rPr lang="en-US" altLang="en-US" sz="1800" b="0" dirty="0">
                <a:solidFill>
                  <a:srgbClr val="114FFB"/>
                </a:solidFill>
                <a:ea typeface="Tahoma" panose="020B0604030504040204" pitchFamily="34" charset="0"/>
              </a:rPr>
              <a:t>coupling</a:t>
            </a:r>
          </a:p>
        </p:txBody>
      </p:sp>
      <p:sp>
        <p:nvSpPr>
          <p:cNvPr id="15365" name="Rectangle 5"/>
          <p:cNvSpPr>
            <a:spLocks noChangeArrowheads="1"/>
          </p:cNvSpPr>
          <p:nvPr/>
        </p:nvSpPr>
        <p:spPr bwMode="auto">
          <a:xfrm>
            <a:off x="8999538" y="5749231"/>
            <a:ext cx="1130300" cy="48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lnSpc>
                <a:spcPct val="70000"/>
              </a:lnSpc>
              <a:defRPr/>
            </a:pPr>
            <a:r>
              <a:rPr lang="en-US" altLang="en-US" sz="1800" i="1" dirty="0">
                <a:solidFill>
                  <a:srgbClr val="FF0033"/>
                </a:solidFill>
                <a:ea typeface="Tahoma" panose="020B0604030504040204" pitchFamily="34" charset="0"/>
              </a:rPr>
              <a:t>    </a:t>
            </a:r>
            <a:endParaRPr lang="en-US" altLang="en-US" sz="1400" i="1" dirty="0">
              <a:solidFill>
                <a:srgbClr val="FF0033"/>
              </a:solidFill>
              <a:ea typeface="Tahoma" panose="020B0604030504040204" pitchFamily="34" charset="0"/>
            </a:endParaRPr>
          </a:p>
          <a:p>
            <a:pPr eaLnBrk="0" hangingPunct="0">
              <a:lnSpc>
                <a:spcPct val="70000"/>
              </a:lnSpc>
              <a:defRPr/>
            </a:pPr>
            <a:r>
              <a:rPr lang="en-US" altLang="en-US" sz="1800" i="1" dirty="0">
                <a:solidFill>
                  <a:srgbClr val="FF0033"/>
                </a:solidFill>
                <a:ea typeface="Tahoma" panose="020B0604030504040204" pitchFamily="34" charset="0"/>
              </a:rPr>
              <a:t>e*=e/</a:t>
            </a:r>
            <a:r>
              <a:rPr lang="en-US" altLang="en-US" sz="1600" i="1" dirty="0">
                <a:solidFill>
                  <a:srgbClr val="FF0033"/>
                </a:solidFill>
                <a:ea typeface="Tahoma" panose="020B0604030504040204" pitchFamily="34" charset="0"/>
              </a:rPr>
              <a:t>3</a:t>
            </a:r>
            <a:endParaRPr lang="en-US" altLang="en-US" sz="1800" i="1" dirty="0">
              <a:solidFill>
                <a:srgbClr val="FF0033"/>
              </a:solidFill>
              <a:ea typeface="Tahoma" panose="020B0604030504040204" pitchFamily="34" charset="0"/>
            </a:endParaRPr>
          </a:p>
        </p:txBody>
      </p:sp>
      <p:grpSp>
        <p:nvGrpSpPr>
          <p:cNvPr id="15380" name="Group 20"/>
          <p:cNvGrpSpPr>
            <a:grpSpLocks/>
          </p:cNvGrpSpPr>
          <p:nvPr/>
        </p:nvGrpSpPr>
        <p:grpSpPr bwMode="auto">
          <a:xfrm>
            <a:off x="3294063" y="3371851"/>
            <a:ext cx="5562600" cy="3376613"/>
            <a:chOff x="1139" y="1181"/>
            <a:chExt cx="3504" cy="2127"/>
          </a:xfrm>
        </p:grpSpPr>
        <p:grpSp>
          <p:nvGrpSpPr>
            <p:cNvPr id="15372" name="Group 12"/>
            <p:cNvGrpSpPr>
              <a:grpSpLocks/>
            </p:cNvGrpSpPr>
            <p:nvPr/>
          </p:nvGrpSpPr>
          <p:grpSpPr bwMode="auto">
            <a:xfrm>
              <a:off x="1331" y="2429"/>
              <a:ext cx="3120" cy="879"/>
              <a:chOff x="1331" y="2429"/>
              <a:chExt cx="3120" cy="879"/>
            </a:xfrm>
          </p:grpSpPr>
          <p:grpSp>
            <p:nvGrpSpPr>
              <p:cNvPr id="15368" name="Group 8"/>
              <p:cNvGrpSpPr>
                <a:grpSpLocks/>
              </p:cNvGrpSpPr>
              <p:nvPr/>
            </p:nvGrpSpPr>
            <p:grpSpPr bwMode="auto">
              <a:xfrm>
                <a:off x="1331" y="2429"/>
                <a:ext cx="1632" cy="879"/>
                <a:chOff x="1331" y="2429"/>
                <a:chExt cx="1632" cy="879"/>
              </a:xfrm>
            </p:grpSpPr>
            <p:sp>
              <p:nvSpPr>
                <p:cNvPr id="15366" name="Oval 6"/>
                <p:cNvSpPr>
                  <a:spLocks noChangeArrowheads="1"/>
                </p:cNvSpPr>
                <p:nvPr/>
              </p:nvSpPr>
              <p:spPr bwMode="auto">
                <a:xfrm>
                  <a:off x="1331" y="2429"/>
                  <a:ext cx="1632" cy="8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67" name="Rectangle 7"/>
                <p:cNvSpPr>
                  <a:spLocks noChangeArrowheads="1"/>
                </p:cNvSpPr>
                <p:nvPr/>
              </p:nvSpPr>
              <p:spPr bwMode="auto">
                <a:xfrm>
                  <a:off x="1618" y="2748"/>
                  <a:ext cx="100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defRPr/>
                  </a:pPr>
                  <a:r>
                    <a:rPr lang="en-US" altLang="en-US" sz="1600" b="0">
                      <a:solidFill>
                        <a:srgbClr val="000000"/>
                      </a:solidFill>
                      <a:ea typeface="Tahoma" panose="020B0604030504040204" pitchFamily="34" charset="0"/>
                    </a:rPr>
                    <a:t>n=1/3</a:t>
                  </a:r>
                </a:p>
              </p:txBody>
            </p:sp>
          </p:grpSp>
          <p:grpSp>
            <p:nvGrpSpPr>
              <p:cNvPr id="15371" name="Group 11"/>
              <p:cNvGrpSpPr>
                <a:grpSpLocks/>
              </p:cNvGrpSpPr>
              <p:nvPr/>
            </p:nvGrpSpPr>
            <p:grpSpPr bwMode="auto">
              <a:xfrm>
                <a:off x="2819" y="2429"/>
                <a:ext cx="1632" cy="879"/>
                <a:chOff x="2819" y="2429"/>
                <a:chExt cx="1632" cy="879"/>
              </a:xfrm>
            </p:grpSpPr>
            <p:sp>
              <p:nvSpPr>
                <p:cNvPr id="15369" name="Oval 9"/>
                <p:cNvSpPr>
                  <a:spLocks noChangeArrowheads="1"/>
                </p:cNvSpPr>
                <p:nvPr/>
              </p:nvSpPr>
              <p:spPr bwMode="auto">
                <a:xfrm>
                  <a:off x="2819" y="2429"/>
                  <a:ext cx="1632" cy="8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70" name="Rectangle 10"/>
                <p:cNvSpPr>
                  <a:spLocks noChangeArrowheads="1"/>
                </p:cNvSpPr>
                <p:nvPr/>
              </p:nvSpPr>
              <p:spPr bwMode="auto">
                <a:xfrm>
                  <a:off x="3106" y="2748"/>
                  <a:ext cx="100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defRPr/>
                  </a:pPr>
                  <a:r>
                    <a:rPr lang="en-US" altLang="en-US" sz="1600" b="0">
                      <a:solidFill>
                        <a:srgbClr val="000000"/>
                      </a:solidFill>
                      <a:ea typeface="Tahoma" panose="020B0604030504040204" pitchFamily="34" charset="0"/>
                    </a:rPr>
                    <a:t>n=1/3</a:t>
                  </a:r>
                </a:p>
              </p:txBody>
            </p:sp>
          </p:grpSp>
        </p:grpSp>
        <p:grpSp>
          <p:nvGrpSpPr>
            <p:cNvPr id="15379" name="Group 19"/>
            <p:cNvGrpSpPr>
              <a:grpSpLocks/>
            </p:cNvGrpSpPr>
            <p:nvPr/>
          </p:nvGrpSpPr>
          <p:grpSpPr bwMode="auto">
            <a:xfrm>
              <a:off x="1139" y="1181"/>
              <a:ext cx="3504" cy="879"/>
              <a:chOff x="1139" y="1181"/>
              <a:chExt cx="3504" cy="879"/>
            </a:xfrm>
          </p:grpSpPr>
          <p:grpSp>
            <p:nvGrpSpPr>
              <p:cNvPr id="15375" name="Group 15"/>
              <p:cNvGrpSpPr>
                <a:grpSpLocks/>
              </p:cNvGrpSpPr>
              <p:nvPr/>
            </p:nvGrpSpPr>
            <p:grpSpPr bwMode="auto">
              <a:xfrm>
                <a:off x="1139" y="1181"/>
                <a:ext cx="1632" cy="879"/>
                <a:chOff x="1139" y="1181"/>
                <a:chExt cx="1632" cy="879"/>
              </a:xfrm>
            </p:grpSpPr>
            <p:sp>
              <p:nvSpPr>
                <p:cNvPr id="15373" name="Oval 13"/>
                <p:cNvSpPr>
                  <a:spLocks noChangeArrowheads="1"/>
                </p:cNvSpPr>
                <p:nvPr/>
              </p:nvSpPr>
              <p:spPr bwMode="auto">
                <a:xfrm>
                  <a:off x="1139" y="1181"/>
                  <a:ext cx="1632" cy="8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74" name="Rectangle 14"/>
                <p:cNvSpPr>
                  <a:spLocks noChangeArrowheads="1"/>
                </p:cNvSpPr>
                <p:nvPr/>
              </p:nvSpPr>
              <p:spPr bwMode="auto">
                <a:xfrm>
                  <a:off x="1426" y="1500"/>
                  <a:ext cx="100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defRPr/>
                  </a:pPr>
                  <a:r>
                    <a:rPr lang="en-US" altLang="en-US" sz="1600" b="0">
                      <a:solidFill>
                        <a:srgbClr val="000000"/>
                      </a:solidFill>
                      <a:ea typeface="Tahoma" panose="020B0604030504040204" pitchFamily="34" charset="0"/>
                    </a:rPr>
                    <a:t>n=1/3</a:t>
                  </a:r>
                </a:p>
              </p:txBody>
            </p:sp>
          </p:grpSp>
          <p:grpSp>
            <p:nvGrpSpPr>
              <p:cNvPr id="15378" name="Group 18"/>
              <p:cNvGrpSpPr>
                <a:grpSpLocks/>
              </p:cNvGrpSpPr>
              <p:nvPr/>
            </p:nvGrpSpPr>
            <p:grpSpPr bwMode="auto">
              <a:xfrm>
                <a:off x="3011" y="1181"/>
                <a:ext cx="1632" cy="879"/>
                <a:chOff x="3011" y="1181"/>
                <a:chExt cx="1632" cy="879"/>
              </a:xfrm>
            </p:grpSpPr>
            <p:sp>
              <p:nvSpPr>
                <p:cNvPr id="15376" name="Oval 16"/>
                <p:cNvSpPr>
                  <a:spLocks noChangeArrowheads="1"/>
                </p:cNvSpPr>
                <p:nvPr/>
              </p:nvSpPr>
              <p:spPr bwMode="auto">
                <a:xfrm>
                  <a:off x="3011" y="1181"/>
                  <a:ext cx="1632" cy="8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77" name="Rectangle 17"/>
                <p:cNvSpPr>
                  <a:spLocks noChangeArrowheads="1"/>
                </p:cNvSpPr>
                <p:nvPr/>
              </p:nvSpPr>
              <p:spPr bwMode="auto">
                <a:xfrm>
                  <a:off x="3298" y="1500"/>
                  <a:ext cx="1002"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defRPr/>
                  </a:pPr>
                  <a:r>
                    <a:rPr lang="en-US" altLang="en-US" sz="1600" b="0">
                      <a:solidFill>
                        <a:srgbClr val="000000"/>
                      </a:solidFill>
                      <a:ea typeface="Tahoma" panose="020B0604030504040204" pitchFamily="34" charset="0"/>
                    </a:rPr>
                    <a:t>n=1/3</a:t>
                  </a:r>
                </a:p>
              </p:txBody>
            </p:sp>
          </p:grpSp>
        </p:grpSp>
      </p:grpSp>
      <p:sp>
        <p:nvSpPr>
          <p:cNvPr id="15381" name="Arc 21"/>
          <p:cNvSpPr>
            <a:spLocks/>
          </p:cNvSpPr>
          <p:nvPr/>
        </p:nvSpPr>
        <p:spPr bwMode="auto">
          <a:xfrm rot="21660000">
            <a:off x="5918201" y="5978526"/>
            <a:ext cx="328613" cy="225425"/>
          </a:xfrm>
          <a:custGeom>
            <a:avLst/>
            <a:gdLst>
              <a:gd name="G0" fmla="+- 20125 0 0"/>
              <a:gd name="G1" fmla="+- 21600 0 0"/>
              <a:gd name="G2" fmla="+- 21600 0 0"/>
              <a:gd name="T0" fmla="*/ 0 w 41382"/>
              <a:gd name="T1" fmla="*/ 13756 h 21600"/>
              <a:gd name="T2" fmla="*/ 41382 w 41382"/>
              <a:gd name="T3" fmla="*/ 17768 h 21600"/>
              <a:gd name="T4" fmla="*/ 20125 w 41382"/>
              <a:gd name="T5" fmla="*/ 21600 h 21600"/>
            </a:gdLst>
            <a:ahLst/>
            <a:cxnLst>
              <a:cxn ang="0">
                <a:pos x="T0" y="T1"/>
              </a:cxn>
              <a:cxn ang="0">
                <a:pos x="T2" y="T3"/>
              </a:cxn>
              <a:cxn ang="0">
                <a:pos x="T4" y="T5"/>
              </a:cxn>
            </a:cxnLst>
            <a:rect l="0" t="0" r="r" b="b"/>
            <a:pathLst>
              <a:path w="41382" h="21600" fill="none" extrusionOk="0">
                <a:moveTo>
                  <a:pt x="-1" y="13755"/>
                </a:moveTo>
                <a:cubicBezTo>
                  <a:pt x="3232" y="5461"/>
                  <a:pt x="11222" y="0"/>
                  <a:pt x="20125" y="0"/>
                </a:cubicBezTo>
                <a:cubicBezTo>
                  <a:pt x="30576" y="0"/>
                  <a:pt x="39528" y="7482"/>
                  <a:pt x="41382" y="17767"/>
                </a:cubicBezTo>
              </a:path>
              <a:path w="41382" h="21600" stroke="0" extrusionOk="0">
                <a:moveTo>
                  <a:pt x="-1" y="13755"/>
                </a:moveTo>
                <a:cubicBezTo>
                  <a:pt x="3232" y="5461"/>
                  <a:pt x="11222" y="0"/>
                  <a:pt x="20125" y="0"/>
                </a:cubicBezTo>
                <a:cubicBezTo>
                  <a:pt x="30576" y="0"/>
                  <a:pt x="39528" y="7482"/>
                  <a:pt x="41382" y="17767"/>
                </a:cubicBezTo>
                <a:lnTo>
                  <a:pt x="20125" y="21600"/>
                </a:lnTo>
                <a:close/>
              </a:path>
            </a:pathLst>
          </a:custGeom>
          <a:noFill/>
          <a:ln w="25400" cap="rnd">
            <a:solidFill>
              <a:srgbClr val="FF0033"/>
            </a:solidFill>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82" name="Rectangle 22"/>
          <p:cNvSpPr>
            <a:spLocks noChangeArrowheads="1"/>
          </p:cNvSpPr>
          <p:nvPr/>
        </p:nvSpPr>
        <p:spPr bwMode="auto">
          <a:xfrm>
            <a:off x="9334051" y="3723144"/>
            <a:ext cx="32380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defRPr/>
            </a:pPr>
            <a:r>
              <a:rPr lang="en-US" altLang="en-US" sz="1800" i="1" dirty="0">
                <a:solidFill>
                  <a:srgbClr val="FF0033"/>
                </a:solidFill>
                <a:ea typeface="Tahoma" panose="020B0604030504040204" pitchFamily="34" charset="0"/>
              </a:rPr>
              <a:t>e</a:t>
            </a:r>
          </a:p>
        </p:txBody>
      </p:sp>
      <p:sp>
        <p:nvSpPr>
          <p:cNvPr id="15383" name="Rectangle 23"/>
          <p:cNvSpPr>
            <a:spLocks noChangeArrowheads="1"/>
          </p:cNvSpPr>
          <p:nvPr/>
        </p:nvSpPr>
        <p:spPr bwMode="auto">
          <a:xfrm>
            <a:off x="1928091" y="5646528"/>
            <a:ext cx="1107931" cy="64697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altLang="en-US" sz="1800" b="0" dirty="0">
                <a:solidFill>
                  <a:srgbClr val="114FFB"/>
                </a:solidFill>
                <a:ea typeface="Tahoma" panose="020B0604030504040204" pitchFamily="34" charset="0"/>
              </a:rPr>
              <a:t>strong</a:t>
            </a:r>
          </a:p>
          <a:p>
            <a:pPr algn="ctr" eaLnBrk="0" hangingPunct="0">
              <a:defRPr/>
            </a:pPr>
            <a:r>
              <a:rPr lang="en-US" altLang="en-US" sz="1800" b="0" dirty="0">
                <a:solidFill>
                  <a:srgbClr val="114FFB"/>
                </a:solidFill>
                <a:ea typeface="Tahoma" panose="020B0604030504040204" pitchFamily="34" charset="0"/>
              </a:rPr>
              <a:t> coupling</a:t>
            </a:r>
          </a:p>
        </p:txBody>
      </p:sp>
      <p:grpSp>
        <p:nvGrpSpPr>
          <p:cNvPr id="15390" name="Group 30"/>
          <p:cNvGrpSpPr>
            <a:grpSpLocks/>
          </p:cNvGrpSpPr>
          <p:nvPr/>
        </p:nvGrpSpPr>
        <p:grpSpPr bwMode="auto">
          <a:xfrm>
            <a:off x="5619751" y="3249613"/>
            <a:ext cx="868363" cy="1219200"/>
            <a:chOff x="2604" y="1104"/>
            <a:chExt cx="546" cy="768"/>
          </a:xfrm>
        </p:grpSpPr>
        <p:sp>
          <p:nvSpPr>
            <p:cNvPr id="15385" name="Line 25"/>
            <p:cNvSpPr>
              <a:spLocks noChangeShapeType="1"/>
            </p:cNvSpPr>
            <p:nvPr/>
          </p:nvSpPr>
          <p:spPr bwMode="auto">
            <a:xfrm flipV="1">
              <a:off x="2784" y="1104"/>
              <a:ext cx="0" cy="7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86" name="Line 26"/>
            <p:cNvSpPr>
              <a:spLocks noChangeShapeType="1"/>
            </p:cNvSpPr>
            <p:nvPr/>
          </p:nvSpPr>
          <p:spPr bwMode="auto">
            <a:xfrm flipH="1" flipV="1">
              <a:off x="2964" y="1104"/>
              <a:ext cx="0" cy="7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87" name="Line 27"/>
            <p:cNvSpPr>
              <a:spLocks noChangeShapeType="1"/>
            </p:cNvSpPr>
            <p:nvPr/>
          </p:nvSpPr>
          <p:spPr bwMode="auto">
            <a:xfrm>
              <a:off x="2784" y="1104"/>
              <a:ext cx="180" cy="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88" name="Line 28"/>
            <p:cNvSpPr>
              <a:spLocks noChangeShapeType="1"/>
            </p:cNvSpPr>
            <p:nvPr/>
          </p:nvSpPr>
          <p:spPr bwMode="auto">
            <a:xfrm>
              <a:off x="2970" y="1866"/>
              <a:ext cx="1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89" name="Line 29"/>
            <p:cNvSpPr>
              <a:spLocks noChangeShapeType="1"/>
            </p:cNvSpPr>
            <p:nvPr/>
          </p:nvSpPr>
          <p:spPr bwMode="auto">
            <a:xfrm>
              <a:off x="2604" y="1866"/>
              <a:ext cx="1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grpSp>
      <p:sp>
        <p:nvSpPr>
          <p:cNvPr id="15392" name="Line 32"/>
          <p:cNvSpPr>
            <a:spLocks noChangeShapeType="1"/>
          </p:cNvSpPr>
          <p:nvPr/>
        </p:nvSpPr>
        <p:spPr bwMode="auto">
          <a:xfrm flipV="1">
            <a:off x="6038850" y="5672138"/>
            <a:ext cx="6350" cy="9017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93" name="Line 33"/>
          <p:cNvSpPr>
            <a:spLocks noChangeShapeType="1"/>
          </p:cNvSpPr>
          <p:nvPr/>
        </p:nvSpPr>
        <p:spPr bwMode="auto">
          <a:xfrm flipH="1" flipV="1">
            <a:off x="6107113" y="5665789"/>
            <a:ext cx="6350" cy="904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95" name="Line 35"/>
          <p:cNvSpPr>
            <a:spLocks noChangeShapeType="1"/>
          </p:cNvSpPr>
          <p:nvPr/>
        </p:nvSpPr>
        <p:spPr bwMode="auto">
          <a:xfrm>
            <a:off x="6115050" y="6570663"/>
            <a:ext cx="2857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96" name="Line 36"/>
          <p:cNvSpPr>
            <a:spLocks noChangeShapeType="1"/>
          </p:cNvSpPr>
          <p:nvPr/>
        </p:nvSpPr>
        <p:spPr bwMode="auto">
          <a:xfrm>
            <a:off x="5759450" y="6570663"/>
            <a:ext cx="2857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397" name="Line 37"/>
          <p:cNvSpPr>
            <a:spLocks noChangeShapeType="1"/>
          </p:cNvSpPr>
          <p:nvPr/>
        </p:nvSpPr>
        <p:spPr bwMode="auto">
          <a:xfrm>
            <a:off x="6045200" y="5675313"/>
            <a:ext cx="698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100" b="0">
              <a:solidFill>
                <a:srgbClr val="000000"/>
              </a:solidFill>
              <a:ea typeface="Tahoma" panose="020B0604030504040204" pitchFamily="34" charset="0"/>
            </a:endParaRPr>
          </a:p>
        </p:txBody>
      </p:sp>
      <p:sp>
        <p:nvSpPr>
          <p:cNvPr id="15401" name="Oval 41"/>
          <p:cNvSpPr>
            <a:spLocks noChangeArrowheads="1"/>
          </p:cNvSpPr>
          <p:nvPr/>
        </p:nvSpPr>
        <p:spPr bwMode="auto">
          <a:xfrm>
            <a:off x="3600450" y="1563688"/>
            <a:ext cx="4972050" cy="116205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en-US" altLang="en-US" sz="1800" b="0">
              <a:solidFill>
                <a:srgbClr val="000000"/>
              </a:solidFill>
              <a:ea typeface="Tahoma" panose="020B0604030504040204" pitchFamily="34" charset="0"/>
            </a:endParaRPr>
          </a:p>
        </p:txBody>
      </p:sp>
      <p:sp>
        <p:nvSpPr>
          <p:cNvPr id="15402" name="Rectangle 42"/>
          <p:cNvSpPr>
            <a:spLocks noChangeArrowheads="1"/>
          </p:cNvSpPr>
          <p:nvPr/>
        </p:nvSpPr>
        <p:spPr bwMode="auto">
          <a:xfrm>
            <a:off x="1901371" y="1633539"/>
            <a:ext cx="1032783" cy="64697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defRPr/>
            </a:pPr>
            <a:r>
              <a:rPr lang="en-US" altLang="en-US" sz="1800" b="0">
                <a:solidFill>
                  <a:srgbClr val="008000"/>
                </a:solidFill>
                <a:ea typeface="Tahoma" panose="020B0604030504040204" pitchFamily="34" charset="0"/>
              </a:rPr>
              <a:t>no</a:t>
            </a:r>
          </a:p>
          <a:p>
            <a:pPr algn="ctr" eaLnBrk="0" hangingPunct="0">
              <a:defRPr/>
            </a:pPr>
            <a:r>
              <a:rPr lang="en-US" altLang="en-US" sz="1800" b="0">
                <a:solidFill>
                  <a:srgbClr val="008000"/>
                </a:solidFill>
                <a:ea typeface="Tahoma" panose="020B0604030504040204" pitchFamily="34" charset="0"/>
              </a:rPr>
              <a:t>partition</a:t>
            </a:r>
            <a:endParaRPr lang="en-US" altLang="en-US" sz="1800" b="0">
              <a:solidFill>
                <a:srgbClr val="114FFB"/>
              </a:solidFill>
              <a:ea typeface="Tahoma" panose="020B0604030504040204" pitchFamily="34" charset="0"/>
            </a:endParaRPr>
          </a:p>
        </p:txBody>
      </p:sp>
      <p:sp>
        <p:nvSpPr>
          <p:cNvPr id="15407" name="Text Box 47"/>
          <p:cNvSpPr txBox="1">
            <a:spLocks noChangeArrowheads="1"/>
          </p:cNvSpPr>
          <p:nvPr/>
        </p:nvSpPr>
        <p:spPr bwMode="auto">
          <a:xfrm>
            <a:off x="5699125" y="1922463"/>
            <a:ext cx="7441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600" b="0">
                <a:solidFill>
                  <a:srgbClr val="000000"/>
                </a:solidFill>
                <a:ea typeface="Tahoma" panose="020B0604030504040204" pitchFamily="34" charset="0"/>
                <a:sym typeface="Symbol" panose="05050102010706020507" pitchFamily="18" charset="2"/>
              </a:rPr>
              <a:t>=1/3</a:t>
            </a:r>
            <a:endParaRPr lang="en-US" altLang="en-US" sz="1600" b="0">
              <a:solidFill>
                <a:srgbClr val="000000"/>
              </a:solidFill>
              <a:ea typeface="Tahoma" panose="020B0604030504040204" pitchFamily="34" charset="0"/>
            </a:endParaRPr>
          </a:p>
        </p:txBody>
      </p:sp>
      <p:sp>
        <p:nvSpPr>
          <p:cNvPr id="2" name="TextBox 1"/>
          <p:cNvSpPr txBox="1"/>
          <p:nvPr/>
        </p:nvSpPr>
        <p:spPr>
          <a:xfrm>
            <a:off x="5455880" y="2769645"/>
            <a:ext cx="1172821" cy="400110"/>
          </a:xfrm>
          <a:prstGeom prst="rect">
            <a:avLst/>
          </a:prstGeom>
          <a:noFill/>
        </p:spPr>
        <p:txBody>
          <a:bodyPr wrap="square" rtlCol="0">
            <a:spAutoFit/>
          </a:bodyPr>
          <a:lstStyle/>
          <a:p>
            <a:r>
              <a:rPr lang="en-US" sz="2000" b="0" i="1" dirty="0" err="1">
                <a:latin typeface="+mj-lt"/>
              </a:rPr>
              <a:t>v</a:t>
            </a:r>
            <a:r>
              <a:rPr lang="en-US" sz="2000" b="0" i="1" baseline="-25000" dirty="0" err="1">
                <a:latin typeface="+mj-lt"/>
              </a:rPr>
              <a:t>QPC</a:t>
            </a:r>
            <a:r>
              <a:rPr lang="en-US" sz="2000" b="0" i="1" baseline="-25000" dirty="0">
                <a:latin typeface="+mj-lt"/>
              </a:rPr>
              <a:t> </a:t>
            </a:r>
            <a:r>
              <a:rPr lang="en-US" sz="2000" b="0" dirty="0">
                <a:latin typeface="+mj-lt"/>
              </a:rPr>
              <a:t>~0</a:t>
            </a:r>
            <a:endParaRPr lang="en-US" sz="1800" b="0" dirty="0">
              <a:latin typeface="+mj-lt"/>
            </a:endParaRPr>
          </a:p>
        </p:txBody>
      </p:sp>
      <p:sp>
        <p:nvSpPr>
          <p:cNvPr id="43" name="TextBox 42"/>
          <p:cNvSpPr txBox="1"/>
          <p:nvPr/>
        </p:nvSpPr>
        <p:spPr>
          <a:xfrm>
            <a:off x="5323062" y="4960545"/>
            <a:ext cx="1515368" cy="400110"/>
          </a:xfrm>
          <a:prstGeom prst="rect">
            <a:avLst/>
          </a:prstGeom>
          <a:noFill/>
        </p:spPr>
        <p:txBody>
          <a:bodyPr wrap="square" rtlCol="0">
            <a:spAutoFit/>
          </a:bodyPr>
          <a:lstStyle/>
          <a:p>
            <a:r>
              <a:rPr lang="en-US" sz="2000" b="0" i="1" dirty="0" err="1">
                <a:latin typeface="+mj-lt"/>
              </a:rPr>
              <a:t>v</a:t>
            </a:r>
            <a:r>
              <a:rPr lang="en-US" sz="2000" b="0" i="1" baseline="-25000" dirty="0" err="1">
                <a:latin typeface="+mj-lt"/>
              </a:rPr>
              <a:t>QPC</a:t>
            </a:r>
            <a:r>
              <a:rPr lang="en-US" sz="2000" b="0" i="1" baseline="-25000" dirty="0">
                <a:latin typeface="+mj-lt"/>
              </a:rPr>
              <a:t> </a:t>
            </a:r>
            <a:r>
              <a:rPr lang="en-US" sz="2000" b="0" dirty="0">
                <a:latin typeface="+mj-lt"/>
              </a:rPr>
              <a:t>~1/3</a:t>
            </a:r>
            <a:endParaRPr lang="en-US" sz="1800" b="0" dirty="0">
              <a:latin typeface="+mj-lt"/>
            </a:endParaRPr>
          </a:p>
        </p:txBody>
      </p:sp>
    </p:spTree>
    <p:extLst>
      <p:ext uri="{BB962C8B-B14F-4D97-AF65-F5344CB8AC3E}">
        <p14:creationId xmlns:p14="http://schemas.microsoft.com/office/powerpoint/2010/main" val="11381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8" name="Text Box 54"/>
          <p:cNvSpPr txBox="1">
            <a:spLocks noChangeArrowheads="1"/>
          </p:cNvSpPr>
          <p:nvPr/>
        </p:nvSpPr>
        <p:spPr bwMode="auto">
          <a:xfrm>
            <a:off x="4267200" y="4410076"/>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800" b="0" i="1">
                <a:solidFill>
                  <a:srgbClr val="0000FF"/>
                </a:solidFill>
                <a:cs typeface="+mn-cs"/>
              </a:rPr>
              <a:t>t</a:t>
            </a:r>
          </a:p>
        </p:txBody>
      </p:sp>
      <p:sp>
        <p:nvSpPr>
          <p:cNvPr id="42039" name="Line 55"/>
          <p:cNvSpPr>
            <a:spLocks noChangeShapeType="1"/>
          </p:cNvSpPr>
          <p:nvPr/>
        </p:nvSpPr>
        <p:spPr bwMode="auto">
          <a:xfrm>
            <a:off x="4530725" y="4729163"/>
            <a:ext cx="0" cy="203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42040" name="Line 56"/>
          <p:cNvSpPr>
            <a:spLocks noChangeShapeType="1"/>
          </p:cNvSpPr>
          <p:nvPr/>
        </p:nvSpPr>
        <p:spPr bwMode="auto">
          <a:xfrm>
            <a:off x="4297363" y="6456363"/>
            <a:ext cx="38909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42041" name="Line 57"/>
          <p:cNvSpPr>
            <a:spLocks noChangeShapeType="1"/>
          </p:cNvSpPr>
          <p:nvPr/>
        </p:nvSpPr>
        <p:spPr bwMode="auto">
          <a:xfrm>
            <a:off x="4554539" y="5167313"/>
            <a:ext cx="100647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42042" name="Freeform 58"/>
          <p:cNvSpPr>
            <a:spLocks/>
          </p:cNvSpPr>
          <p:nvPr/>
        </p:nvSpPr>
        <p:spPr bwMode="auto">
          <a:xfrm>
            <a:off x="5553076" y="5156201"/>
            <a:ext cx="2728913" cy="1287463"/>
          </a:xfrm>
          <a:custGeom>
            <a:avLst/>
            <a:gdLst>
              <a:gd name="T0" fmla="*/ 0 w 1719"/>
              <a:gd name="T1" fmla="*/ 14288 h 811"/>
              <a:gd name="T2" fmla="*/ 457200 w 1719"/>
              <a:gd name="T3" fmla="*/ 106363 h 811"/>
              <a:gd name="T4" fmla="*/ 1150938 w 1719"/>
              <a:gd name="T5" fmla="*/ 655638 h 811"/>
              <a:gd name="T6" fmla="*/ 1616075 w 1719"/>
              <a:gd name="T7" fmla="*/ 1050925 h 811"/>
              <a:gd name="T8" fmla="*/ 2332038 w 1719"/>
              <a:gd name="T9" fmla="*/ 1249363 h 811"/>
              <a:gd name="T10" fmla="*/ 2728913 w 1719"/>
              <a:gd name="T11" fmla="*/ 1279525 h 811"/>
              <a:gd name="T12" fmla="*/ 0 60000 65536"/>
              <a:gd name="T13" fmla="*/ 0 60000 65536"/>
              <a:gd name="T14" fmla="*/ 0 60000 65536"/>
              <a:gd name="T15" fmla="*/ 0 60000 65536"/>
              <a:gd name="T16" fmla="*/ 0 60000 65536"/>
              <a:gd name="T17" fmla="*/ 0 60000 65536"/>
              <a:gd name="T18" fmla="*/ 0 w 1719"/>
              <a:gd name="T19" fmla="*/ 0 h 811"/>
              <a:gd name="T20" fmla="*/ 1719 w 1719"/>
              <a:gd name="T21" fmla="*/ 811 h 811"/>
            </a:gdLst>
            <a:ahLst/>
            <a:cxnLst>
              <a:cxn ang="T12">
                <a:pos x="T0" y="T1"/>
              </a:cxn>
              <a:cxn ang="T13">
                <a:pos x="T2" y="T3"/>
              </a:cxn>
              <a:cxn ang="T14">
                <a:pos x="T4" y="T5"/>
              </a:cxn>
              <a:cxn ang="T15">
                <a:pos x="T6" y="T7"/>
              </a:cxn>
              <a:cxn ang="T16">
                <a:pos x="T8" y="T9"/>
              </a:cxn>
              <a:cxn ang="T17">
                <a:pos x="T10" y="T11"/>
              </a:cxn>
            </a:cxnLst>
            <a:rect l="T18" t="T19" r="T20" b="T21"/>
            <a:pathLst>
              <a:path w="1719" h="811">
                <a:moveTo>
                  <a:pt x="0" y="9"/>
                </a:moveTo>
                <a:cubicBezTo>
                  <a:pt x="83" y="4"/>
                  <a:pt x="167" y="0"/>
                  <a:pt x="288" y="67"/>
                </a:cubicBezTo>
                <a:cubicBezTo>
                  <a:pt x="409" y="134"/>
                  <a:pt x="603" y="314"/>
                  <a:pt x="725" y="413"/>
                </a:cubicBezTo>
                <a:cubicBezTo>
                  <a:pt x="847" y="512"/>
                  <a:pt x="894" y="600"/>
                  <a:pt x="1018" y="662"/>
                </a:cubicBezTo>
                <a:cubicBezTo>
                  <a:pt x="1142" y="724"/>
                  <a:pt x="1352" y="763"/>
                  <a:pt x="1469" y="787"/>
                </a:cubicBezTo>
                <a:cubicBezTo>
                  <a:pt x="1586" y="811"/>
                  <a:pt x="1652" y="808"/>
                  <a:pt x="1719" y="806"/>
                </a:cubicBezTo>
              </a:path>
            </a:pathLst>
          </a:custGeom>
          <a:noFill/>
          <a:ln w="571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42043" name="Rectangle 59"/>
          <p:cNvSpPr>
            <a:spLocks noChangeArrowheads="1"/>
          </p:cNvSpPr>
          <p:nvPr/>
        </p:nvSpPr>
        <p:spPr bwMode="auto">
          <a:xfrm>
            <a:off x="4687888" y="6530975"/>
            <a:ext cx="29956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800" b="0">
                <a:solidFill>
                  <a:srgbClr val="000000"/>
                </a:solidFill>
                <a:cs typeface="+mn-cs"/>
              </a:rPr>
              <a:t>negative voltage on split-gate</a:t>
            </a:r>
          </a:p>
        </p:txBody>
      </p:sp>
      <p:sp>
        <p:nvSpPr>
          <p:cNvPr id="42044" name="Text Box 60"/>
          <p:cNvSpPr txBox="1">
            <a:spLocks noChangeArrowheads="1"/>
          </p:cNvSpPr>
          <p:nvPr/>
        </p:nvSpPr>
        <p:spPr bwMode="auto">
          <a:xfrm>
            <a:off x="4191001" y="4991101"/>
            <a:ext cx="309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800" b="0">
                <a:solidFill>
                  <a:srgbClr val="0000FF"/>
                </a:solidFill>
                <a:cs typeface="+mn-cs"/>
              </a:rPr>
              <a:t>1</a:t>
            </a:r>
          </a:p>
        </p:txBody>
      </p:sp>
      <p:grpSp>
        <p:nvGrpSpPr>
          <p:cNvPr id="2" name="Group 159"/>
          <p:cNvGrpSpPr>
            <a:grpSpLocks/>
          </p:cNvGrpSpPr>
          <p:nvPr/>
        </p:nvGrpSpPr>
        <p:grpSpPr bwMode="auto">
          <a:xfrm>
            <a:off x="5673726" y="5376863"/>
            <a:ext cx="1598613" cy="863600"/>
            <a:chOff x="2614" y="3387"/>
            <a:chExt cx="1007" cy="544"/>
          </a:xfrm>
        </p:grpSpPr>
        <p:sp>
          <p:nvSpPr>
            <p:cNvPr id="6240" name="Text Box 66"/>
            <p:cNvSpPr txBox="1">
              <a:spLocks noChangeArrowheads="1"/>
            </p:cNvSpPr>
            <p:nvPr/>
          </p:nvSpPr>
          <p:spPr bwMode="auto">
            <a:xfrm>
              <a:off x="3215" y="3387"/>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eaLnBrk="1" hangingPunct="1">
                <a:defRPr/>
              </a:pPr>
              <a:r>
                <a:rPr lang="en-US" altLang="en-US" sz="1600" b="0" i="1">
                  <a:solidFill>
                    <a:srgbClr val="FF0000"/>
                  </a:solidFill>
                  <a:cs typeface="+mn-cs"/>
                </a:rPr>
                <a:t>t </a:t>
              </a:r>
              <a:r>
                <a:rPr lang="en-US" altLang="en-US" sz="1600" b="0">
                  <a:solidFill>
                    <a:srgbClr val="FF0000"/>
                  </a:solidFill>
                  <a:cs typeface="+mn-cs"/>
                </a:rPr>
                <a:t>&lt;</a:t>
              </a:r>
              <a:r>
                <a:rPr lang="en-US" altLang="en-US" sz="1600" b="0" i="1">
                  <a:solidFill>
                    <a:srgbClr val="FF0000"/>
                  </a:solidFill>
                  <a:cs typeface="+mn-cs"/>
                </a:rPr>
                <a:t> </a:t>
              </a:r>
              <a:r>
                <a:rPr lang="en-US" altLang="en-US" sz="1600" b="0">
                  <a:solidFill>
                    <a:srgbClr val="FF0000"/>
                  </a:solidFill>
                  <a:cs typeface="+mn-cs"/>
                </a:rPr>
                <a:t>1</a:t>
              </a:r>
              <a:r>
                <a:rPr lang="en-US" altLang="en-US" sz="1800" b="0">
                  <a:solidFill>
                    <a:srgbClr val="000000"/>
                  </a:solidFill>
                  <a:cs typeface="+mn-cs"/>
                </a:rPr>
                <a:t> </a:t>
              </a:r>
              <a:r>
                <a:rPr lang="en-US" altLang="en-US" sz="1800" b="0" i="1">
                  <a:solidFill>
                    <a:srgbClr val="000000"/>
                  </a:solidFill>
                  <a:cs typeface="+mn-cs"/>
                </a:rPr>
                <a:t> </a:t>
              </a:r>
              <a:endParaRPr lang="en-US" altLang="en-US" sz="1800" b="0">
                <a:solidFill>
                  <a:srgbClr val="000000"/>
                </a:solidFill>
                <a:cs typeface="+mn-cs"/>
              </a:endParaRPr>
            </a:p>
          </p:txBody>
        </p:sp>
        <p:sp>
          <p:nvSpPr>
            <p:cNvPr id="6241" name="Oval 67"/>
            <p:cNvSpPr>
              <a:spLocks noChangeArrowheads="1"/>
            </p:cNvSpPr>
            <p:nvPr/>
          </p:nvSpPr>
          <p:spPr bwMode="auto">
            <a:xfrm>
              <a:off x="3100" y="3504"/>
              <a:ext cx="96" cy="96"/>
            </a:xfrm>
            <a:prstGeom prst="ellipse">
              <a:avLst/>
            </a:prstGeom>
            <a:solidFill>
              <a:srgbClr val="FF0000"/>
            </a:solidFill>
            <a:ln w="12700">
              <a:solidFill>
                <a:srgbClr val="FF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42" name="Text Box 68"/>
            <p:cNvSpPr txBox="1">
              <a:spLocks noChangeArrowheads="1"/>
            </p:cNvSpPr>
            <p:nvPr/>
          </p:nvSpPr>
          <p:spPr bwMode="auto">
            <a:xfrm>
              <a:off x="2614" y="3700"/>
              <a:ext cx="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800" b="0">
                  <a:solidFill>
                    <a:srgbClr val="FF0000"/>
                  </a:solidFill>
                  <a:cs typeface="+mn-cs"/>
                </a:rPr>
                <a:t> noise</a:t>
              </a:r>
            </a:p>
          </p:txBody>
        </p:sp>
        <p:sp>
          <p:nvSpPr>
            <p:cNvPr id="6243" name="Line 69"/>
            <p:cNvSpPr>
              <a:spLocks noChangeShapeType="1"/>
            </p:cNvSpPr>
            <p:nvPr/>
          </p:nvSpPr>
          <p:spPr bwMode="auto">
            <a:xfrm flipV="1">
              <a:off x="2921" y="3587"/>
              <a:ext cx="192" cy="13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grpSp>
      <p:grpSp>
        <p:nvGrpSpPr>
          <p:cNvPr id="6157" name="Group 160"/>
          <p:cNvGrpSpPr>
            <a:grpSpLocks/>
          </p:cNvGrpSpPr>
          <p:nvPr/>
        </p:nvGrpSpPr>
        <p:grpSpPr bwMode="auto">
          <a:xfrm>
            <a:off x="3000376" y="1331913"/>
            <a:ext cx="4410075" cy="2908300"/>
            <a:chOff x="606" y="1313"/>
            <a:chExt cx="2938" cy="2389"/>
          </a:xfrm>
        </p:grpSpPr>
        <p:sp>
          <p:nvSpPr>
            <p:cNvPr id="6177" name="Rectangle 161"/>
            <p:cNvSpPr>
              <a:spLocks noChangeArrowheads="1"/>
            </p:cNvSpPr>
            <p:nvPr/>
          </p:nvSpPr>
          <p:spPr bwMode="auto">
            <a:xfrm>
              <a:off x="630" y="1765"/>
              <a:ext cx="2857" cy="14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78" name="AutoShape 162"/>
            <p:cNvSpPr>
              <a:spLocks noChangeArrowheads="1"/>
            </p:cNvSpPr>
            <p:nvPr/>
          </p:nvSpPr>
          <p:spPr bwMode="auto">
            <a:xfrm>
              <a:off x="1864" y="2714"/>
              <a:ext cx="437" cy="657"/>
            </a:xfrm>
            <a:prstGeom prst="triangle">
              <a:avLst>
                <a:gd name="adj" fmla="val 50000"/>
              </a:avLst>
            </a:prstGeom>
            <a:solidFill>
              <a:srgbClr val="CBBF23"/>
            </a:solidFill>
            <a:ln w="9525">
              <a:solidFill>
                <a:schemeClr val="tx1"/>
              </a:solidFill>
              <a:miter lim="800000"/>
              <a:headEnd/>
              <a:tailEnd/>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79" name="AutoShape 163"/>
            <p:cNvSpPr>
              <a:spLocks noChangeArrowheads="1"/>
            </p:cNvSpPr>
            <p:nvPr/>
          </p:nvSpPr>
          <p:spPr bwMode="auto">
            <a:xfrm flipV="1">
              <a:off x="1838" y="1613"/>
              <a:ext cx="438" cy="655"/>
            </a:xfrm>
            <a:prstGeom prst="triangle">
              <a:avLst>
                <a:gd name="adj" fmla="val 50000"/>
              </a:avLst>
            </a:prstGeom>
            <a:solidFill>
              <a:srgbClr val="CBBF23"/>
            </a:solidFill>
            <a:ln w="9525">
              <a:solidFill>
                <a:schemeClr val="tx1"/>
              </a:solidFill>
              <a:miter lim="800000"/>
              <a:headEnd/>
              <a:tailEnd/>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80" name="Freeform 164"/>
            <p:cNvSpPr>
              <a:spLocks/>
            </p:cNvSpPr>
            <p:nvPr/>
          </p:nvSpPr>
          <p:spPr bwMode="auto">
            <a:xfrm>
              <a:off x="991" y="1822"/>
              <a:ext cx="2131" cy="515"/>
            </a:xfrm>
            <a:custGeom>
              <a:avLst/>
              <a:gdLst>
                <a:gd name="T0" fmla="*/ 2131 w 1248"/>
                <a:gd name="T1" fmla="*/ 18 h 340"/>
                <a:gd name="T2" fmla="*/ 1335 w 1248"/>
                <a:gd name="T3" fmla="*/ 98 h 340"/>
                <a:gd name="T4" fmla="*/ 1066 w 1248"/>
                <a:gd name="T5" fmla="*/ 512 h 340"/>
                <a:gd name="T6" fmla="*/ 796 w 1248"/>
                <a:gd name="T7" fmla="*/ 83 h 340"/>
                <a:gd name="T8" fmla="*/ 0 w 1248"/>
                <a:gd name="T9" fmla="*/ 11 h 340"/>
                <a:gd name="T10" fmla="*/ 0 60000 65536"/>
                <a:gd name="T11" fmla="*/ 0 60000 65536"/>
                <a:gd name="T12" fmla="*/ 0 60000 65536"/>
                <a:gd name="T13" fmla="*/ 0 60000 65536"/>
                <a:gd name="T14" fmla="*/ 0 60000 65536"/>
                <a:gd name="T15" fmla="*/ 0 w 1248"/>
                <a:gd name="T16" fmla="*/ 0 h 340"/>
                <a:gd name="T17" fmla="*/ 1248 w 1248"/>
                <a:gd name="T18" fmla="*/ 340 h 340"/>
              </a:gdLst>
              <a:ahLst/>
              <a:cxnLst>
                <a:cxn ang="T10">
                  <a:pos x="T0" y="T1"/>
                </a:cxn>
                <a:cxn ang="T11">
                  <a:pos x="T2" y="T3"/>
                </a:cxn>
                <a:cxn ang="T12">
                  <a:pos x="T4" y="T5"/>
                </a:cxn>
                <a:cxn ang="T13">
                  <a:pos x="T6" y="T7"/>
                </a:cxn>
                <a:cxn ang="T14">
                  <a:pos x="T8" y="T9"/>
                </a:cxn>
              </a:cxnLst>
              <a:rect l="T15" t="T16" r="T17" b="T18"/>
              <a:pathLst>
                <a:path w="1248" h="340">
                  <a:moveTo>
                    <a:pt x="1248" y="12"/>
                  </a:moveTo>
                  <a:cubicBezTo>
                    <a:pt x="1170" y="21"/>
                    <a:pt x="886" y="11"/>
                    <a:pt x="782" y="65"/>
                  </a:cubicBezTo>
                  <a:cubicBezTo>
                    <a:pt x="678" y="119"/>
                    <a:pt x="677" y="340"/>
                    <a:pt x="624" y="338"/>
                  </a:cubicBezTo>
                  <a:cubicBezTo>
                    <a:pt x="571" y="336"/>
                    <a:pt x="570" y="110"/>
                    <a:pt x="466" y="55"/>
                  </a:cubicBezTo>
                  <a:cubicBezTo>
                    <a:pt x="362" y="0"/>
                    <a:pt x="97" y="17"/>
                    <a:pt x="0" y="7"/>
                  </a:cubicBezTo>
                </a:path>
              </a:pathLst>
            </a:custGeom>
            <a:noFill/>
            <a:ln w="50800">
              <a:solidFill>
                <a:srgbClr val="99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81" name="Freeform 165"/>
            <p:cNvSpPr>
              <a:spLocks/>
            </p:cNvSpPr>
            <p:nvPr/>
          </p:nvSpPr>
          <p:spPr bwMode="auto">
            <a:xfrm>
              <a:off x="1016" y="2638"/>
              <a:ext cx="1037" cy="520"/>
            </a:xfrm>
            <a:custGeom>
              <a:avLst/>
              <a:gdLst>
                <a:gd name="T0" fmla="*/ 0 w 614"/>
                <a:gd name="T1" fmla="*/ 502 h 343"/>
                <a:gd name="T2" fmla="*/ 779 w 614"/>
                <a:gd name="T3" fmla="*/ 437 h 343"/>
                <a:gd name="T4" fmla="*/ 1037 w 614"/>
                <a:gd name="T5" fmla="*/ 0 h 343"/>
                <a:gd name="T6" fmla="*/ 0 60000 65536"/>
                <a:gd name="T7" fmla="*/ 0 60000 65536"/>
                <a:gd name="T8" fmla="*/ 0 60000 65536"/>
                <a:gd name="T9" fmla="*/ 0 w 614"/>
                <a:gd name="T10" fmla="*/ 0 h 343"/>
                <a:gd name="T11" fmla="*/ 614 w 614"/>
                <a:gd name="T12" fmla="*/ 343 h 343"/>
              </a:gdLst>
              <a:ahLst/>
              <a:cxnLst>
                <a:cxn ang="T6">
                  <a:pos x="T0" y="T1"/>
                </a:cxn>
                <a:cxn ang="T7">
                  <a:pos x="T2" y="T3"/>
                </a:cxn>
                <a:cxn ang="T8">
                  <a:pos x="T4" y="T5"/>
                </a:cxn>
              </a:cxnLst>
              <a:rect l="T9" t="T10" r="T11" b="T12"/>
              <a:pathLst>
                <a:path w="614" h="343">
                  <a:moveTo>
                    <a:pt x="0" y="331"/>
                  </a:moveTo>
                  <a:cubicBezTo>
                    <a:pt x="77" y="324"/>
                    <a:pt x="359" y="343"/>
                    <a:pt x="461" y="288"/>
                  </a:cubicBezTo>
                  <a:cubicBezTo>
                    <a:pt x="563" y="233"/>
                    <a:pt x="582" y="60"/>
                    <a:pt x="614" y="0"/>
                  </a:cubicBezTo>
                </a:path>
              </a:pathLst>
            </a:custGeom>
            <a:noFill/>
            <a:ln w="50800">
              <a:solidFill>
                <a:srgbClr val="99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82" name="Text Box 166"/>
            <p:cNvSpPr txBox="1">
              <a:spLocks noChangeArrowheads="1"/>
            </p:cNvSpPr>
            <p:nvPr/>
          </p:nvSpPr>
          <p:spPr bwMode="auto">
            <a:xfrm>
              <a:off x="1411" y="1880"/>
              <a:ext cx="345"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800" b="0" i="1">
                  <a:solidFill>
                    <a:srgbClr val="990000"/>
                  </a:solidFill>
                  <a:cs typeface="+mn-cs"/>
                </a:rPr>
                <a:t>I</a:t>
              </a:r>
              <a:r>
                <a:rPr lang="en-US" altLang="en-US" sz="1800" b="0" i="1" baseline="-25000">
                  <a:solidFill>
                    <a:srgbClr val="990000"/>
                  </a:solidFill>
                  <a:cs typeface="+mn-cs"/>
                </a:rPr>
                <a:t>imp</a:t>
              </a:r>
              <a:endParaRPr lang="en-US" altLang="en-US" sz="1800" b="0" i="1">
                <a:solidFill>
                  <a:srgbClr val="990000"/>
                </a:solidFill>
                <a:cs typeface="+mn-cs"/>
              </a:endParaRPr>
            </a:p>
          </p:txBody>
        </p:sp>
        <p:sp>
          <p:nvSpPr>
            <p:cNvPr id="6183" name="Line 167"/>
            <p:cNvSpPr>
              <a:spLocks noChangeShapeType="1"/>
            </p:cNvSpPr>
            <p:nvPr/>
          </p:nvSpPr>
          <p:spPr bwMode="auto">
            <a:xfrm>
              <a:off x="2044" y="2339"/>
              <a:ext cx="1" cy="292"/>
            </a:xfrm>
            <a:prstGeom prst="line">
              <a:avLst/>
            </a:prstGeom>
            <a:noFill/>
            <a:ln w="25400">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84" name="Text Box 168"/>
            <p:cNvSpPr txBox="1">
              <a:spLocks noChangeArrowheads="1"/>
            </p:cNvSpPr>
            <p:nvPr/>
          </p:nvSpPr>
          <p:spPr bwMode="auto">
            <a:xfrm>
              <a:off x="2096" y="2364"/>
              <a:ext cx="37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eaLnBrk="1" hangingPunct="1">
                <a:defRPr/>
              </a:pPr>
              <a:r>
                <a:rPr lang="en-US" altLang="en-US" sz="1600" b="0">
                  <a:solidFill>
                    <a:srgbClr val="000000"/>
                  </a:solidFill>
                  <a:cs typeface="+mn-cs"/>
                </a:rPr>
                <a:t>QPC</a:t>
              </a:r>
            </a:p>
          </p:txBody>
        </p:sp>
        <p:sp>
          <p:nvSpPr>
            <p:cNvPr id="6185" name="Text Box 169"/>
            <p:cNvSpPr txBox="1">
              <a:spLocks noChangeArrowheads="1"/>
            </p:cNvSpPr>
            <p:nvPr/>
          </p:nvSpPr>
          <p:spPr bwMode="auto">
            <a:xfrm>
              <a:off x="2483" y="1880"/>
              <a:ext cx="39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800" b="0" i="1">
                  <a:solidFill>
                    <a:srgbClr val="990000"/>
                  </a:solidFill>
                  <a:cs typeface="+mn-cs"/>
                </a:rPr>
                <a:t>I</a:t>
              </a:r>
              <a:r>
                <a:rPr lang="en-US" altLang="en-US" sz="1800" b="0" i="1" baseline="-25000">
                  <a:solidFill>
                    <a:srgbClr val="990000"/>
                  </a:solidFill>
                  <a:cs typeface="+mn-cs"/>
                </a:rPr>
                <a:t>imp</a:t>
              </a:r>
              <a:r>
                <a:rPr lang="en-US" altLang="en-US" sz="1800" b="0" i="1">
                  <a:solidFill>
                    <a:srgbClr val="990000"/>
                  </a:solidFill>
                  <a:cs typeface="+mn-cs"/>
                </a:rPr>
                <a:t>t</a:t>
              </a:r>
            </a:p>
          </p:txBody>
        </p:sp>
        <p:grpSp>
          <p:nvGrpSpPr>
            <p:cNvPr id="6186" name="Group 170"/>
            <p:cNvGrpSpPr>
              <a:grpSpLocks/>
            </p:cNvGrpSpPr>
            <p:nvPr/>
          </p:nvGrpSpPr>
          <p:grpSpPr bwMode="auto">
            <a:xfrm>
              <a:off x="1042" y="1313"/>
              <a:ext cx="1032" cy="450"/>
              <a:chOff x="1520" y="879"/>
              <a:chExt cx="1061" cy="441"/>
            </a:xfrm>
          </p:grpSpPr>
          <p:grpSp>
            <p:nvGrpSpPr>
              <p:cNvPr id="6221" name="Group 171"/>
              <p:cNvGrpSpPr>
                <a:grpSpLocks/>
              </p:cNvGrpSpPr>
              <p:nvPr/>
            </p:nvGrpSpPr>
            <p:grpSpPr bwMode="auto">
              <a:xfrm>
                <a:off x="1520" y="1116"/>
                <a:ext cx="164" cy="204"/>
                <a:chOff x="240" y="3863"/>
                <a:chExt cx="164" cy="204"/>
              </a:xfrm>
            </p:grpSpPr>
            <p:sp>
              <p:nvSpPr>
                <p:cNvPr id="6235" name="Arc 172"/>
                <p:cNvSpPr>
                  <a:spLocks/>
                </p:cNvSpPr>
                <p:nvPr/>
              </p:nvSpPr>
              <p:spPr bwMode="auto">
                <a:xfrm>
                  <a:off x="240" y="3863"/>
                  <a:ext cx="83"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0"/>
                        <a:pt x="9512" y="141"/>
                        <a:pt x="21339" y="-1"/>
                      </a:cubicBezTo>
                    </a:path>
                    <a:path w="21600" h="21598" stroke="0" extrusionOk="0">
                      <a:moveTo>
                        <a:pt x="0" y="21598"/>
                      </a:moveTo>
                      <a:cubicBezTo>
                        <a:pt x="0" y="9770"/>
                        <a:pt x="9512" y="141"/>
                        <a:pt x="21339"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36" name="Arc 173"/>
                <p:cNvSpPr>
                  <a:spLocks/>
                </p:cNvSpPr>
                <p:nvPr/>
              </p:nvSpPr>
              <p:spPr bwMode="auto">
                <a:xfrm>
                  <a:off x="320" y="3863"/>
                  <a:ext cx="84" cy="204"/>
                </a:xfrm>
                <a:custGeom>
                  <a:avLst/>
                  <a:gdLst>
                    <a:gd name="T0" fmla="*/ 0 w 21860"/>
                    <a:gd name="T1" fmla="*/ 0 h 21600"/>
                    <a:gd name="T2" fmla="*/ 0 w 21860"/>
                    <a:gd name="T3" fmla="*/ 2 h 21600"/>
                    <a:gd name="T4" fmla="*/ 0 w 21860"/>
                    <a:gd name="T5" fmla="*/ 2 h 21600"/>
                    <a:gd name="T6" fmla="*/ 0 60000 65536"/>
                    <a:gd name="T7" fmla="*/ 0 60000 65536"/>
                    <a:gd name="T8" fmla="*/ 0 60000 65536"/>
                    <a:gd name="T9" fmla="*/ 0 w 21860"/>
                    <a:gd name="T10" fmla="*/ 0 h 21600"/>
                    <a:gd name="T11" fmla="*/ 21860 w 21860"/>
                    <a:gd name="T12" fmla="*/ 21600 h 21600"/>
                  </a:gdLst>
                  <a:ahLst/>
                  <a:cxnLst>
                    <a:cxn ang="T6">
                      <a:pos x="T0" y="T1"/>
                    </a:cxn>
                    <a:cxn ang="T7">
                      <a:pos x="T2" y="T3"/>
                    </a:cxn>
                    <a:cxn ang="T8">
                      <a:pos x="T4" y="T5"/>
                    </a:cxn>
                  </a:cxnLst>
                  <a:rect l="T9" t="T10" r="T11" b="T12"/>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grpSp>
            <p:nvGrpSpPr>
              <p:cNvPr id="6222" name="Group 174"/>
              <p:cNvGrpSpPr>
                <a:grpSpLocks/>
              </p:cNvGrpSpPr>
              <p:nvPr/>
            </p:nvGrpSpPr>
            <p:grpSpPr bwMode="auto">
              <a:xfrm>
                <a:off x="1680" y="1116"/>
                <a:ext cx="162" cy="204"/>
                <a:chOff x="400" y="3863"/>
                <a:chExt cx="162" cy="204"/>
              </a:xfrm>
            </p:grpSpPr>
            <p:sp>
              <p:nvSpPr>
                <p:cNvPr id="6233" name="Arc 175"/>
                <p:cNvSpPr>
                  <a:spLocks/>
                </p:cNvSpPr>
                <p:nvPr/>
              </p:nvSpPr>
              <p:spPr bwMode="auto">
                <a:xfrm>
                  <a:off x="400" y="3863"/>
                  <a:ext cx="83"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34" name="Arc 176"/>
                <p:cNvSpPr>
                  <a:spLocks/>
                </p:cNvSpPr>
                <p:nvPr/>
              </p:nvSpPr>
              <p:spPr bwMode="auto">
                <a:xfrm>
                  <a:off x="480" y="3863"/>
                  <a:ext cx="82" cy="204"/>
                </a:xfrm>
                <a:custGeom>
                  <a:avLst/>
                  <a:gdLst>
                    <a:gd name="T0" fmla="*/ 0 w 21865"/>
                    <a:gd name="T1" fmla="*/ 0 h 21600"/>
                    <a:gd name="T2" fmla="*/ 0 w 21865"/>
                    <a:gd name="T3" fmla="*/ 2 h 21600"/>
                    <a:gd name="T4" fmla="*/ 0 w 21865"/>
                    <a:gd name="T5" fmla="*/ 2 h 21600"/>
                    <a:gd name="T6" fmla="*/ 0 60000 65536"/>
                    <a:gd name="T7" fmla="*/ 0 60000 65536"/>
                    <a:gd name="T8" fmla="*/ 0 60000 65536"/>
                    <a:gd name="T9" fmla="*/ 0 w 21865"/>
                    <a:gd name="T10" fmla="*/ 0 h 21600"/>
                    <a:gd name="T11" fmla="*/ 21865 w 21865"/>
                    <a:gd name="T12" fmla="*/ 21600 h 21600"/>
                  </a:gdLst>
                  <a:ahLst/>
                  <a:cxnLst>
                    <a:cxn ang="T6">
                      <a:pos x="T0" y="T1"/>
                    </a:cxn>
                    <a:cxn ang="T7">
                      <a:pos x="T2" y="T3"/>
                    </a:cxn>
                    <a:cxn ang="T8">
                      <a:pos x="T4" y="T5"/>
                    </a:cxn>
                  </a:cxnLst>
                  <a:rect l="T9" t="T10" r="T11" b="T12"/>
                  <a:pathLst>
                    <a:path w="21865" h="21600" fill="none" extrusionOk="0">
                      <a:moveTo>
                        <a:pt x="-1" y="1"/>
                      </a:moveTo>
                      <a:cubicBezTo>
                        <a:pt x="88" y="0"/>
                        <a:pt x="176" y="-1"/>
                        <a:pt x="265" y="0"/>
                      </a:cubicBezTo>
                      <a:cubicBezTo>
                        <a:pt x="12194" y="0"/>
                        <a:pt x="21865" y="9670"/>
                        <a:pt x="21865" y="21600"/>
                      </a:cubicBezTo>
                    </a:path>
                    <a:path w="21865" h="21600" stroke="0" extrusionOk="0">
                      <a:moveTo>
                        <a:pt x="-1" y="1"/>
                      </a:moveTo>
                      <a:cubicBezTo>
                        <a:pt x="88" y="0"/>
                        <a:pt x="176" y="-1"/>
                        <a:pt x="265" y="0"/>
                      </a:cubicBezTo>
                      <a:cubicBezTo>
                        <a:pt x="12194" y="0"/>
                        <a:pt x="21865" y="9670"/>
                        <a:pt x="21865" y="21600"/>
                      </a:cubicBezTo>
                      <a:lnTo>
                        <a:pt x="265"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grpSp>
            <p:nvGrpSpPr>
              <p:cNvPr id="6223" name="Group 177"/>
              <p:cNvGrpSpPr>
                <a:grpSpLocks/>
              </p:cNvGrpSpPr>
              <p:nvPr/>
            </p:nvGrpSpPr>
            <p:grpSpPr bwMode="auto">
              <a:xfrm>
                <a:off x="1838" y="1116"/>
                <a:ext cx="163" cy="204"/>
                <a:chOff x="558" y="3863"/>
                <a:chExt cx="164" cy="204"/>
              </a:xfrm>
            </p:grpSpPr>
            <p:sp>
              <p:nvSpPr>
                <p:cNvPr id="6231" name="Arc 178"/>
                <p:cNvSpPr>
                  <a:spLocks/>
                </p:cNvSpPr>
                <p:nvPr/>
              </p:nvSpPr>
              <p:spPr bwMode="auto">
                <a:xfrm>
                  <a:off x="558" y="3863"/>
                  <a:ext cx="83"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32" name="Arc 179"/>
                <p:cNvSpPr>
                  <a:spLocks/>
                </p:cNvSpPr>
                <p:nvPr/>
              </p:nvSpPr>
              <p:spPr bwMode="auto">
                <a:xfrm>
                  <a:off x="638" y="3863"/>
                  <a:ext cx="84" cy="204"/>
                </a:xfrm>
                <a:custGeom>
                  <a:avLst/>
                  <a:gdLst>
                    <a:gd name="T0" fmla="*/ 0 w 21862"/>
                    <a:gd name="T1" fmla="*/ 0 h 21600"/>
                    <a:gd name="T2" fmla="*/ 0 w 21862"/>
                    <a:gd name="T3" fmla="*/ 2 h 21600"/>
                    <a:gd name="T4" fmla="*/ 0 w 21862"/>
                    <a:gd name="T5" fmla="*/ 2 h 21600"/>
                    <a:gd name="T6" fmla="*/ 0 60000 65536"/>
                    <a:gd name="T7" fmla="*/ 0 60000 65536"/>
                    <a:gd name="T8" fmla="*/ 0 60000 65536"/>
                    <a:gd name="T9" fmla="*/ 0 w 21862"/>
                    <a:gd name="T10" fmla="*/ 0 h 21600"/>
                    <a:gd name="T11" fmla="*/ 21862 w 21862"/>
                    <a:gd name="T12" fmla="*/ 21600 h 21600"/>
                  </a:gdLst>
                  <a:ahLst/>
                  <a:cxnLst>
                    <a:cxn ang="T6">
                      <a:pos x="T0" y="T1"/>
                    </a:cxn>
                    <a:cxn ang="T7">
                      <a:pos x="T2" y="T3"/>
                    </a:cxn>
                    <a:cxn ang="T8">
                      <a:pos x="T4" y="T5"/>
                    </a:cxn>
                  </a:cxnLst>
                  <a:rect l="T9" t="T10" r="T11" b="T12"/>
                  <a:pathLst>
                    <a:path w="21862" h="21600" fill="none" extrusionOk="0">
                      <a:moveTo>
                        <a:pt x="-1" y="1"/>
                      </a:moveTo>
                      <a:cubicBezTo>
                        <a:pt x="87" y="0"/>
                        <a:pt x="174" y="-1"/>
                        <a:pt x="262" y="0"/>
                      </a:cubicBezTo>
                      <a:cubicBezTo>
                        <a:pt x="12191" y="0"/>
                        <a:pt x="21862" y="9670"/>
                        <a:pt x="21862" y="21600"/>
                      </a:cubicBezTo>
                    </a:path>
                    <a:path w="21862" h="21600" stroke="0" extrusionOk="0">
                      <a:moveTo>
                        <a:pt x="-1" y="1"/>
                      </a:moveTo>
                      <a:cubicBezTo>
                        <a:pt x="87" y="0"/>
                        <a:pt x="174" y="-1"/>
                        <a:pt x="262" y="0"/>
                      </a:cubicBezTo>
                      <a:cubicBezTo>
                        <a:pt x="12191" y="0"/>
                        <a:pt x="21862" y="9670"/>
                        <a:pt x="21862" y="21600"/>
                      </a:cubicBezTo>
                      <a:lnTo>
                        <a:pt x="262"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grpSp>
            <p:nvGrpSpPr>
              <p:cNvPr id="6224" name="Group 180"/>
              <p:cNvGrpSpPr>
                <a:grpSpLocks/>
              </p:cNvGrpSpPr>
              <p:nvPr/>
            </p:nvGrpSpPr>
            <p:grpSpPr bwMode="auto">
              <a:xfrm>
                <a:off x="1998" y="1116"/>
                <a:ext cx="163" cy="204"/>
                <a:chOff x="718" y="3863"/>
                <a:chExt cx="164" cy="204"/>
              </a:xfrm>
            </p:grpSpPr>
            <p:sp>
              <p:nvSpPr>
                <p:cNvPr id="6229" name="Arc 181"/>
                <p:cNvSpPr>
                  <a:spLocks/>
                </p:cNvSpPr>
                <p:nvPr/>
              </p:nvSpPr>
              <p:spPr bwMode="auto">
                <a:xfrm>
                  <a:off x="718" y="3863"/>
                  <a:ext cx="82"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1"/>
                        <a:pt x="9511" y="143"/>
                        <a:pt x="21336" y="-1"/>
                      </a:cubicBezTo>
                    </a:path>
                    <a:path w="21600" h="21598" stroke="0" extrusionOk="0">
                      <a:moveTo>
                        <a:pt x="0" y="21598"/>
                      </a:moveTo>
                      <a:cubicBezTo>
                        <a:pt x="0" y="9771"/>
                        <a:pt x="9511" y="143"/>
                        <a:pt x="21336"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30" name="Arc 182"/>
                <p:cNvSpPr>
                  <a:spLocks/>
                </p:cNvSpPr>
                <p:nvPr/>
              </p:nvSpPr>
              <p:spPr bwMode="auto">
                <a:xfrm>
                  <a:off x="798" y="3863"/>
                  <a:ext cx="84" cy="204"/>
                </a:xfrm>
                <a:custGeom>
                  <a:avLst/>
                  <a:gdLst>
                    <a:gd name="T0" fmla="*/ 0 w 21860"/>
                    <a:gd name="T1" fmla="*/ 0 h 21600"/>
                    <a:gd name="T2" fmla="*/ 0 w 21860"/>
                    <a:gd name="T3" fmla="*/ 2 h 21600"/>
                    <a:gd name="T4" fmla="*/ 0 w 21860"/>
                    <a:gd name="T5" fmla="*/ 2 h 21600"/>
                    <a:gd name="T6" fmla="*/ 0 60000 65536"/>
                    <a:gd name="T7" fmla="*/ 0 60000 65536"/>
                    <a:gd name="T8" fmla="*/ 0 60000 65536"/>
                    <a:gd name="T9" fmla="*/ 0 w 21860"/>
                    <a:gd name="T10" fmla="*/ 0 h 21600"/>
                    <a:gd name="T11" fmla="*/ 21860 w 21860"/>
                    <a:gd name="T12" fmla="*/ 21600 h 21600"/>
                  </a:gdLst>
                  <a:ahLst/>
                  <a:cxnLst>
                    <a:cxn ang="T6">
                      <a:pos x="T0" y="T1"/>
                    </a:cxn>
                    <a:cxn ang="T7">
                      <a:pos x="T2" y="T3"/>
                    </a:cxn>
                    <a:cxn ang="T8">
                      <a:pos x="T4" y="T5"/>
                    </a:cxn>
                  </a:cxnLst>
                  <a:rect l="T9" t="T10" r="T11" b="T12"/>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grpSp>
            <p:nvGrpSpPr>
              <p:cNvPr id="6225" name="Group 183"/>
              <p:cNvGrpSpPr>
                <a:grpSpLocks/>
              </p:cNvGrpSpPr>
              <p:nvPr/>
            </p:nvGrpSpPr>
            <p:grpSpPr bwMode="auto">
              <a:xfrm>
                <a:off x="2153" y="1116"/>
                <a:ext cx="166" cy="204"/>
                <a:chOff x="874" y="3863"/>
                <a:chExt cx="166" cy="204"/>
              </a:xfrm>
            </p:grpSpPr>
            <p:sp>
              <p:nvSpPr>
                <p:cNvPr id="6227" name="Arc 184"/>
                <p:cNvSpPr>
                  <a:spLocks/>
                </p:cNvSpPr>
                <p:nvPr/>
              </p:nvSpPr>
              <p:spPr bwMode="auto">
                <a:xfrm>
                  <a:off x="874" y="3863"/>
                  <a:ext cx="84"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69"/>
                        <a:pt x="9513" y="141"/>
                        <a:pt x="21340" y="-1"/>
                      </a:cubicBezTo>
                    </a:path>
                    <a:path w="21600" h="21598" stroke="0" extrusionOk="0">
                      <a:moveTo>
                        <a:pt x="0" y="21598"/>
                      </a:moveTo>
                      <a:cubicBezTo>
                        <a:pt x="0" y="9769"/>
                        <a:pt x="9513" y="141"/>
                        <a:pt x="21340"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28" name="Arc 185"/>
                <p:cNvSpPr>
                  <a:spLocks/>
                </p:cNvSpPr>
                <p:nvPr/>
              </p:nvSpPr>
              <p:spPr bwMode="auto">
                <a:xfrm>
                  <a:off x="955" y="3863"/>
                  <a:ext cx="85" cy="204"/>
                </a:xfrm>
                <a:custGeom>
                  <a:avLst/>
                  <a:gdLst>
                    <a:gd name="T0" fmla="*/ 0 w 21859"/>
                    <a:gd name="T1" fmla="*/ 0 h 21600"/>
                    <a:gd name="T2" fmla="*/ 0 w 21859"/>
                    <a:gd name="T3" fmla="*/ 2 h 21600"/>
                    <a:gd name="T4" fmla="*/ 0 w 21859"/>
                    <a:gd name="T5" fmla="*/ 2 h 21600"/>
                    <a:gd name="T6" fmla="*/ 0 60000 65536"/>
                    <a:gd name="T7" fmla="*/ 0 60000 65536"/>
                    <a:gd name="T8" fmla="*/ 0 60000 65536"/>
                    <a:gd name="T9" fmla="*/ 0 w 21859"/>
                    <a:gd name="T10" fmla="*/ 0 h 21600"/>
                    <a:gd name="T11" fmla="*/ 21859 w 21859"/>
                    <a:gd name="T12" fmla="*/ 21600 h 21600"/>
                  </a:gdLst>
                  <a:ahLst/>
                  <a:cxnLst>
                    <a:cxn ang="T6">
                      <a:pos x="T0" y="T1"/>
                    </a:cxn>
                    <a:cxn ang="T7">
                      <a:pos x="T2" y="T3"/>
                    </a:cxn>
                    <a:cxn ang="T8">
                      <a:pos x="T4" y="T5"/>
                    </a:cxn>
                  </a:cxnLst>
                  <a:rect l="T9" t="T10" r="T11" b="T12"/>
                  <a:pathLst>
                    <a:path w="21859" h="21600" fill="none" extrusionOk="0">
                      <a:moveTo>
                        <a:pt x="-1" y="1"/>
                      </a:moveTo>
                      <a:cubicBezTo>
                        <a:pt x="86" y="0"/>
                        <a:pt x="172" y="-1"/>
                        <a:pt x="259" y="0"/>
                      </a:cubicBezTo>
                      <a:cubicBezTo>
                        <a:pt x="12188" y="0"/>
                        <a:pt x="21859" y="9670"/>
                        <a:pt x="21859" y="21600"/>
                      </a:cubicBezTo>
                    </a:path>
                    <a:path w="21859" h="21600" stroke="0" extrusionOk="0">
                      <a:moveTo>
                        <a:pt x="-1" y="1"/>
                      </a:moveTo>
                      <a:cubicBezTo>
                        <a:pt x="86" y="0"/>
                        <a:pt x="172" y="-1"/>
                        <a:pt x="259" y="0"/>
                      </a:cubicBezTo>
                      <a:cubicBezTo>
                        <a:pt x="12188" y="0"/>
                        <a:pt x="21859" y="9670"/>
                        <a:pt x="21859" y="21600"/>
                      </a:cubicBezTo>
                      <a:lnTo>
                        <a:pt x="259"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sp>
            <p:nvSpPr>
              <p:cNvPr id="6226" name="Text Box 186"/>
              <p:cNvSpPr txBox="1">
                <a:spLocks noChangeArrowheads="1"/>
              </p:cNvSpPr>
              <p:nvPr/>
            </p:nvSpPr>
            <p:spPr bwMode="auto">
              <a:xfrm>
                <a:off x="1520" y="879"/>
                <a:ext cx="106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600" b="0">
                    <a:solidFill>
                      <a:srgbClr val="000000"/>
                    </a:solidFill>
                    <a:latin typeface="Times New Roman" panose="02020603050405020304" pitchFamily="18" charset="0"/>
                    <a:cs typeface="+mn-cs"/>
                  </a:rPr>
                  <a:t>noiseless current</a:t>
                </a:r>
              </a:p>
            </p:txBody>
          </p:sp>
        </p:grpSp>
        <p:grpSp>
          <p:nvGrpSpPr>
            <p:cNvPr id="6187" name="Group 187"/>
            <p:cNvGrpSpPr>
              <a:grpSpLocks/>
            </p:cNvGrpSpPr>
            <p:nvPr/>
          </p:nvGrpSpPr>
          <p:grpSpPr bwMode="auto">
            <a:xfrm>
              <a:off x="2275" y="1313"/>
              <a:ext cx="835" cy="450"/>
              <a:chOff x="3082" y="879"/>
              <a:chExt cx="859" cy="441"/>
            </a:xfrm>
          </p:grpSpPr>
          <p:grpSp>
            <p:nvGrpSpPr>
              <p:cNvPr id="6211" name="Group 188"/>
              <p:cNvGrpSpPr>
                <a:grpSpLocks/>
              </p:cNvGrpSpPr>
              <p:nvPr/>
            </p:nvGrpSpPr>
            <p:grpSpPr bwMode="auto">
              <a:xfrm>
                <a:off x="3121" y="1116"/>
                <a:ext cx="164" cy="204"/>
                <a:chOff x="240" y="3863"/>
                <a:chExt cx="164" cy="204"/>
              </a:xfrm>
            </p:grpSpPr>
            <p:sp>
              <p:nvSpPr>
                <p:cNvPr id="6219" name="Arc 189"/>
                <p:cNvSpPr>
                  <a:spLocks/>
                </p:cNvSpPr>
                <p:nvPr/>
              </p:nvSpPr>
              <p:spPr bwMode="auto">
                <a:xfrm>
                  <a:off x="240" y="3863"/>
                  <a:ext cx="83"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0"/>
                        <a:pt x="9512" y="141"/>
                        <a:pt x="21339" y="-1"/>
                      </a:cubicBezTo>
                    </a:path>
                    <a:path w="21600" h="21598" stroke="0" extrusionOk="0">
                      <a:moveTo>
                        <a:pt x="0" y="21598"/>
                      </a:moveTo>
                      <a:cubicBezTo>
                        <a:pt x="0" y="9770"/>
                        <a:pt x="9512" y="141"/>
                        <a:pt x="21339"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20" name="Arc 190"/>
                <p:cNvSpPr>
                  <a:spLocks/>
                </p:cNvSpPr>
                <p:nvPr/>
              </p:nvSpPr>
              <p:spPr bwMode="auto">
                <a:xfrm>
                  <a:off x="320" y="3863"/>
                  <a:ext cx="84" cy="204"/>
                </a:xfrm>
                <a:custGeom>
                  <a:avLst/>
                  <a:gdLst>
                    <a:gd name="T0" fmla="*/ 0 w 21860"/>
                    <a:gd name="T1" fmla="*/ 0 h 21600"/>
                    <a:gd name="T2" fmla="*/ 0 w 21860"/>
                    <a:gd name="T3" fmla="*/ 2 h 21600"/>
                    <a:gd name="T4" fmla="*/ 0 w 21860"/>
                    <a:gd name="T5" fmla="*/ 2 h 21600"/>
                    <a:gd name="T6" fmla="*/ 0 60000 65536"/>
                    <a:gd name="T7" fmla="*/ 0 60000 65536"/>
                    <a:gd name="T8" fmla="*/ 0 60000 65536"/>
                    <a:gd name="T9" fmla="*/ 0 w 21860"/>
                    <a:gd name="T10" fmla="*/ 0 h 21600"/>
                    <a:gd name="T11" fmla="*/ 21860 w 21860"/>
                    <a:gd name="T12" fmla="*/ 21600 h 21600"/>
                  </a:gdLst>
                  <a:ahLst/>
                  <a:cxnLst>
                    <a:cxn ang="T6">
                      <a:pos x="T0" y="T1"/>
                    </a:cxn>
                    <a:cxn ang="T7">
                      <a:pos x="T2" y="T3"/>
                    </a:cxn>
                    <a:cxn ang="T8">
                      <a:pos x="T4" y="T5"/>
                    </a:cxn>
                  </a:cxnLst>
                  <a:rect l="T9" t="T10" r="T11" b="T12"/>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grpSp>
            <p:nvGrpSpPr>
              <p:cNvPr id="6212" name="Group 191"/>
              <p:cNvGrpSpPr>
                <a:grpSpLocks/>
              </p:cNvGrpSpPr>
              <p:nvPr/>
            </p:nvGrpSpPr>
            <p:grpSpPr bwMode="auto">
              <a:xfrm>
                <a:off x="3439" y="1116"/>
                <a:ext cx="163" cy="204"/>
                <a:chOff x="558" y="3863"/>
                <a:chExt cx="164" cy="204"/>
              </a:xfrm>
            </p:grpSpPr>
            <p:sp>
              <p:nvSpPr>
                <p:cNvPr id="6217" name="Arc 192"/>
                <p:cNvSpPr>
                  <a:spLocks/>
                </p:cNvSpPr>
                <p:nvPr/>
              </p:nvSpPr>
              <p:spPr bwMode="auto">
                <a:xfrm>
                  <a:off x="558" y="3863"/>
                  <a:ext cx="83"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18" name="Arc 193"/>
                <p:cNvSpPr>
                  <a:spLocks/>
                </p:cNvSpPr>
                <p:nvPr/>
              </p:nvSpPr>
              <p:spPr bwMode="auto">
                <a:xfrm>
                  <a:off x="638" y="3863"/>
                  <a:ext cx="84" cy="204"/>
                </a:xfrm>
                <a:custGeom>
                  <a:avLst/>
                  <a:gdLst>
                    <a:gd name="T0" fmla="*/ 0 w 21862"/>
                    <a:gd name="T1" fmla="*/ 0 h 21600"/>
                    <a:gd name="T2" fmla="*/ 0 w 21862"/>
                    <a:gd name="T3" fmla="*/ 2 h 21600"/>
                    <a:gd name="T4" fmla="*/ 0 w 21862"/>
                    <a:gd name="T5" fmla="*/ 2 h 21600"/>
                    <a:gd name="T6" fmla="*/ 0 60000 65536"/>
                    <a:gd name="T7" fmla="*/ 0 60000 65536"/>
                    <a:gd name="T8" fmla="*/ 0 60000 65536"/>
                    <a:gd name="T9" fmla="*/ 0 w 21862"/>
                    <a:gd name="T10" fmla="*/ 0 h 21600"/>
                    <a:gd name="T11" fmla="*/ 21862 w 21862"/>
                    <a:gd name="T12" fmla="*/ 21600 h 21600"/>
                  </a:gdLst>
                  <a:ahLst/>
                  <a:cxnLst>
                    <a:cxn ang="T6">
                      <a:pos x="T0" y="T1"/>
                    </a:cxn>
                    <a:cxn ang="T7">
                      <a:pos x="T2" y="T3"/>
                    </a:cxn>
                    <a:cxn ang="T8">
                      <a:pos x="T4" y="T5"/>
                    </a:cxn>
                  </a:cxnLst>
                  <a:rect l="T9" t="T10" r="T11" b="T12"/>
                  <a:pathLst>
                    <a:path w="21862" h="21600" fill="none" extrusionOk="0">
                      <a:moveTo>
                        <a:pt x="-1" y="1"/>
                      </a:moveTo>
                      <a:cubicBezTo>
                        <a:pt x="87" y="0"/>
                        <a:pt x="174" y="-1"/>
                        <a:pt x="262" y="0"/>
                      </a:cubicBezTo>
                      <a:cubicBezTo>
                        <a:pt x="12191" y="0"/>
                        <a:pt x="21862" y="9670"/>
                        <a:pt x="21862" y="21600"/>
                      </a:cubicBezTo>
                    </a:path>
                    <a:path w="21862" h="21600" stroke="0" extrusionOk="0">
                      <a:moveTo>
                        <a:pt x="-1" y="1"/>
                      </a:moveTo>
                      <a:cubicBezTo>
                        <a:pt x="87" y="0"/>
                        <a:pt x="174" y="-1"/>
                        <a:pt x="262" y="0"/>
                      </a:cubicBezTo>
                      <a:cubicBezTo>
                        <a:pt x="12191" y="0"/>
                        <a:pt x="21862" y="9670"/>
                        <a:pt x="21862" y="21600"/>
                      </a:cubicBezTo>
                      <a:lnTo>
                        <a:pt x="262"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grpSp>
            <p:nvGrpSpPr>
              <p:cNvPr id="6213" name="Group 194"/>
              <p:cNvGrpSpPr>
                <a:grpSpLocks/>
              </p:cNvGrpSpPr>
              <p:nvPr/>
            </p:nvGrpSpPr>
            <p:grpSpPr bwMode="auto">
              <a:xfrm>
                <a:off x="3754" y="1116"/>
                <a:ext cx="166" cy="204"/>
                <a:chOff x="874" y="3863"/>
                <a:chExt cx="166" cy="204"/>
              </a:xfrm>
            </p:grpSpPr>
            <p:sp>
              <p:nvSpPr>
                <p:cNvPr id="6215" name="Arc 195"/>
                <p:cNvSpPr>
                  <a:spLocks/>
                </p:cNvSpPr>
                <p:nvPr/>
              </p:nvSpPr>
              <p:spPr bwMode="auto">
                <a:xfrm>
                  <a:off x="874" y="3863"/>
                  <a:ext cx="84"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69"/>
                        <a:pt x="9513" y="141"/>
                        <a:pt x="21340" y="-1"/>
                      </a:cubicBezTo>
                    </a:path>
                    <a:path w="21600" h="21598" stroke="0" extrusionOk="0">
                      <a:moveTo>
                        <a:pt x="0" y="21598"/>
                      </a:moveTo>
                      <a:cubicBezTo>
                        <a:pt x="0" y="9769"/>
                        <a:pt x="9513" y="141"/>
                        <a:pt x="21340"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16" name="Arc 196"/>
                <p:cNvSpPr>
                  <a:spLocks/>
                </p:cNvSpPr>
                <p:nvPr/>
              </p:nvSpPr>
              <p:spPr bwMode="auto">
                <a:xfrm>
                  <a:off x="955" y="3863"/>
                  <a:ext cx="85" cy="204"/>
                </a:xfrm>
                <a:custGeom>
                  <a:avLst/>
                  <a:gdLst>
                    <a:gd name="T0" fmla="*/ 0 w 21859"/>
                    <a:gd name="T1" fmla="*/ 0 h 21600"/>
                    <a:gd name="T2" fmla="*/ 0 w 21859"/>
                    <a:gd name="T3" fmla="*/ 2 h 21600"/>
                    <a:gd name="T4" fmla="*/ 0 w 21859"/>
                    <a:gd name="T5" fmla="*/ 2 h 21600"/>
                    <a:gd name="T6" fmla="*/ 0 60000 65536"/>
                    <a:gd name="T7" fmla="*/ 0 60000 65536"/>
                    <a:gd name="T8" fmla="*/ 0 60000 65536"/>
                    <a:gd name="T9" fmla="*/ 0 w 21859"/>
                    <a:gd name="T10" fmla="*/ 0 h 21600"/>
                    <a:gd name="T11" fmla="*/ 21859 w 21859"/>
                    <a:gd name="T12" fmla="*/ 21600 h 21600"/>
                  </a:gdLst>
                  <a:ahLst/>
                  <a:cxnLst>
                    <a:cxn ang="T6">
                      <a:pos x="T0" y="T1"/>
                    </a:cxn>
                    <a:cxn ang="T7">
                      <a:pos x="T2" y="T3"/>
                    </a:cxn>
                    <a:cxn ang="T8">
                      <a:pos x="T4" y="T5"/>
                    </a:cxn>
                  </a:cxnLst>
                  <a:rect l="T9" t="T10" r="T11" b="T12"/>
                  <a:pathLst>
                    <a:path w="21859" h="21600" fill="none" extrusionOk="0">
                      <a:moveTo>
                        <a:pt x="-1" y="1"/>
                      </a:moveTo>
                      <a:cubicBezTo>
                        <a:pt x="86" y="0"/>
                        <a:pt x="172" y="-1"/>
                        <a:pt x="259" y="0"/>
                      </a:cubicBezTo>
                      <a:cubicBezTo>
                        <a:pt x="12188" y="0"/>
                        <a:pt x="21859" y="9670"/>
                        <a:pt x="21859" y="21600"/>
                      </a:cubicBezTo>
                    </a:path>
                    <a:path w="21859" h="21600" stroke="0" extrusionOk="0">
                      <a:moveTo>
                        <a:pt x="-1" y="1"/>
                      </a:moveTo>
                      <a:cubicBezTo>
                        <a:pt x="86" y="0"/>
                        <a:pt x="172" y="-1"/>
                        <a:pt x="259" y="0"/>
                      </a:cubicBezTo>
                      <a:cubicBezTo>
                        <a:pt x="12188" y="0"/>
                        <a:pt x="21859" y="9670"/>
                        <a:pt x="21859" y="21600"/>
                      </a:cubicBezTo>
                      <a:lnTo>
                        <a:pt x="259"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sp>
            <p:nvSpPr>
              <p:cNvPr id="6214" name="Text Box 197"/>
              <p:cNvSpPr txBox="1">
                <a:spLocks noChangeArrowheads="1"/>
              </p:cNvSpPr>
              <p:nvPr/>
            </p:nvSpPr>
            <p:spPr bwMode="auto">
              <a:xfrm>
                <a:off x="3082" y="879"/>
                <a:ext cx="85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600" b="0">
                    <a:solidFill>
                      <a:srgbClr val="000000"/>
                    </a:solidFill>
                    <a:latin typeface="Times New Roman" panose="02020603050405020304" pitchFamily="18" charset="0"/>
                    <a:cs typeface="+mn-cs"/>
                  </a:rPr>
                  <a:t>noisy current</a:t>
                </a:r>
              </a:p>
            </p:txBody>
          </p:sp>
        </p:grpSp>
        <p:grpSp>
          <p:nvGrpSpPr>
            <p:cNvPr id="6188" name="Group 198"/>
            <p:cNvGrpSpPr>
              <a:grpSpLocks/>
            </p:cNvGrpSpPr>
            <p:nvPr/>
          </p:nvGrpSpPr>
          <p:grpSpPr bwMode="auto">
            <a:xfrm>
              <a:off x="1092" y="3239"/>
              <a:ext cx="836" cy="463"/>
              <a:chOff x="1520" y="2412"/>
              <a:chExt cx="858" cy="454"/>
            </a:xfrm>
          </p:grpSpPr>
          <p:grpSp>
            <p:nvGrpSpPr>
              <p:cNvPr id="6204" name="Group 199"/>
              <p:cNvGrpSpPr>
                <a:grpSpLocks/>
              </p:cNvGrpSpPr>
              <p:nvPr/>
            </p:nvGrpSpPr>
            <p:grpSpPr bwMode="auto">
              <a:xfrm>
                <a:off x="1616" y="2412"/>
                <a:ext cx="162" cy="204"/>
                <a:chOff x="400" y="3863"/>
                <a:chExt cx="162" cy="204"/>
              </a:xfrm>
            </p:grpSpPr>
            <p:sp>
              <p:nvSpPr>
                <p:cNvPr id="6209" name="Arc 200"/>
                <p:cNvSpPr>
                  <a:spLocks/>
                </p:cNvSpPr>
                <p:nvPr/>
              </p:nvSpPr>
              <p:spPr bwMode="auto">
                <a:xfrm>
                  <a:off x="400" y="3863"/>
                  <a:ext cx="83"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0"/>
                        <a:pt x="9511" y="143"/>
                        <a:pt x="21337" y="-1"/>
                      </a:cubicBezTo>
                    </a:path>
                    <a:path w="21600" h="21598" stroke="0" extrusionOk="0">
                      <a:moveTo>
                        <a:pt x="0" y="21598"/>
                      </a:moveTo>
                      <a:cubicBezTo>
                        <a:pt x="0" y="9770"/>
                        <a:pt x="9511" y="143"/>
                        <a:pt x="21337"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10" name="Arc 201"/>
                <p:cNvSpPr>
                  <a:spLocks/>
                </p:cNvSpPr>
                <p:nvPr/>
              </p:nvSpPr>
              <p:spPr bwMode="auto">
                <a:xfrm>
                  <a:off x="480" y="3863"/>
                  <a:ext cx="82" cy="204"/>
                </a:xfrm>
                <a:custGeom>
                  <a:avLst/>
                  <a:gdLst>
                    <a:gd name="T0" fmla="*/ 0 w 21865"/>
                    <a:gd name="T1" fmla="*/ 0 h 21600"/>
                    <a:gd name="T2" fmla="*/ 0 w 21865"/>
                    <a:gd name="T3" fmla="*/ 2 h 21600"/>
                    <a:gd name="T4" fmla="*/ 0 w 21865"/>
                    <a:gd name="T5" fmla="*/ 2 h 21600"/>
                    <a:gd name="T6" fmla="*/ 0 60000 65536"/>
                    <a:gd name="T7" fmla="*/ 0 60000 65536"/>
                    <a:gd name="T8" fmla="*/ 0 60000 65536"/>
                    <a:gd name="T9" fmla="*/ 0 w 21865"/>
                    <a:gd name="T10" fmla="*/ 0 h 21600"/>
                    <a:gd name="T11" fmla="*/ 21865 w 21865"/>
                    <a:gd name="T12" fmla="*/ 21600 h 21600"/>
                  </a:gdLst>
                  <a:ahLst/>
                  <a:cxnLst>
                    <a:cxn ang="T6">
                      <a:pos x="T0" y="T1"/>
                    </a:cxn>
                    <a:cxn ang="T7">
                      <a:pos x="T2" y="T3"/>
                    </a:cxn>
                    <a:cxn ang="T8">
                      <a:pos x="T4" y="T5"/>
                    </a:cxn>
                  </a:cxnLst>
                  <a:rect l="T9" t="T10" r="T11" b="T12"/>
                  <a:pathLst>
                    <a:path w="21865" h="21600" fill="none" extrusionOk="0">
                      <a:moveTo>
                        <a:pt x="-1" y="1"/>
                      </a:moveTo>
                      <a:cubicBezTo>
                        <a:pt x="88" y="0"/>
                        <a:pt x="176" y="-1"/>
                        <a:pt x="265" y="0"/>
                      </a:cubicBezTo>
                      <a:cubicBezTo>
                        <a:pt x="12194" y="0"/>
                        <a:pt x="21865" y="9670"/>
                        <a:pt x="21865" y="21600"/>
                      </a:cubicBezTo>
                    </a:path>
                    <a:path w="21865" h="21600" stroke="0" extrusionOk="0">
                      <a:moveTo>
                        <a:pt x="-1" y="1"/>
                      </a:moveTo>
                      <a:cubicBezTo>
                        <a:pt x="88" y="0"/>
                        <a:pt x="176" y="-1"/>
                        <a:pt x="265" y="0"/>
                      </a:cubicBezTo>
                      <a:cubicBezTo>
                        <a:pt x="12194" y="0"/>
                        <a:pt x="21865" y="9670"/>
                        <a:pt x="21865" y="21600"/>
                      </a:cubicBezTo>
                      <a:lnTo>
                        <a:pt x="265"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grpSp>
            <p:nvGrpSpPr>
              <p:cNvPr id="6205" name="Group 202"/>
              <p:cNvGrpSpPr>
                <a:grpSpLocks/>
              </p:cNvGrpSpPr>
              <p:nvPr/>
            </p:nvGrpSpPr>
            <p:grpSpPr bwMode="auto">
              <a:xfrm>
                <a:off x="1934" y="2412"/>
                <a:ext cx="163" cy="204"/>
                <a:chOff x="718" y="3863"/>
                <a:chExt cx="164" cy="204"/>
              </a:xfrm>
            </p:grpSpPr>
            <p:sp>
              <p:nvSpPr>
                <p:cNvPr id="6207" name="Arc 203"/>
                <p:cNvSpPr>
                  <a:spLocks/>
                </p:cNvSpPr>
                <p:nvPr/>
              </p:nvSpPr>
              <p:spPr bwMode="auto">
                <a:xfrm>
                  <a:off x="718" y="3863"/>
                  <a:ext cx="82" cy="204"/>
                </a:xfrm>
                <a:custGeom>
                  <a:avLst/>
                  <a:gdLst>
                    <a:gd name="T0" fmla="*/ 0 w 21600"/>
                    <a:gd name="T1" fmla="*/ 2 h 21598"/>
                    <a:gd name="T2" fmla="*/ 0 w 21600"/>
                    <a:gd name="T3" fmla="*/ 0 h 21598"/>
                    <a:gd name="T4" fmla="*/ 0 w 21600"/>
                    <a:gd name="T5" fmla="*/ 2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1"/>
                        <a:pt x="9511" y="143"/>
                        <a:pt x="21336" y="-1"/>
                      </a:cubicBezTo>
                    </a:path>
                    <a:path w="21600" h="21598" stroke="0" extrusionOk="0">
                      <a:moveTo>
                        <a:pt x="0" y="21598"/>
                      </a:moveTo>
                      <a:cubicBezTo>
                        <a:pt x="0" y="9771"/>
                        <a:pt x="9511" y="143"/>
                        <a:pt x="21336" y="-1"/>
                      </a:cubicBezTo>
                      <a:lnTo>
                        <a:pt x="21600" y="21598"/>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208" name="Arc 204"/>
                <p:cNvSpPr>
                  <a:spLocks/>
                </p:cNvSpPr>
                <p:nvPr/>
              </p:nvSpPr>
              <p:spPr bwMode="auto">
                <a:xfrm>
                  <a:off x="798" y="3863"/>
                  <a:ext cx="84" cy="204"/>
                </a:xfrm>
                <a:custGeom>
                  <a:avLst/>
                  <a:gdLst>
                    <a:gd name="T0" fmla="*/ 0 w 21860"/>
                    <a:gd name="T1" fmla="*/ 0 h 21600"/>
                    <a:gd name="T2" fmla="*/ 0 w 21860"/>
                    <a:gd name="T3" fmla="*/ 2 h 21600"/>
                    <a:gd name="T4" fmla="*/ 0 w 21860"/>
                    <a:gd name="T5" fmla="*/ 2 h 21600"/>
                    <a:gd name="T6" fmla="*/ 0 60000 65536"/>
                    <a:gd name="T7" fmla="*/ 0 60000 65536"/>
                    <a:gd name="T8" fmla="*/ 0 60000 65536"/>
                    <a:gd name="T9" fmla="*/ 0 w 21860"/>
                    <a:gd name="T10" fmla="*/ 0 h 21600"/>
                    <a:gd name="T11" fmla="*/ 21860 w 21860"/>
                    <a:gd name="T12" fmla="*/ 21600 h 21600"/>
                  </a:gdLst>
                  <a:ahLst/>
                  <a:cxnLst>
                    <a:cxn ang="T6">
                      <a:pos x="T0" y="T1"/>
                    </a:cxn>
                    <a:cxn ang="T7">
                      <a:pos x="T2" y="T3"/>
                    </a:cxn>
                    <a:cxn ang="T8">
                      <a:pos x="T4" y="T5"/>
                    </a:cxn>
                  </a:cxnLst>
                  <a:rect l="T9" t="T10" r="T11" b="T12"/>
                  <a:pathLst>
                    <a:path w="21860" h="21600" fill="none" extrusionOk="0">
                      <a:moveTo>
                        <a:pt x="-1" y="1"/>
                      </a:moveTo>
                      <a:cubicBezTo>
                        <a:pt x="86" y="0"/>
                        <a:pt x="173" y="-1"/>
                        <a:pt x="260" y="0"/>
                      </a:cubicBezTo>
                      <a:cubicBezTo>
                        <a:pt x="12189" y="0"/>
                        <a:pt x="21860" y="9670"/>
                        <a:pt x="21860" y="21600"/>
                      </a:cubicBezTo>
                    </a:path>
                    <a:path w="21860" h="21600" stroke="0" extrusionOk="0">
                      <a:moveTo>
                        <a:pt x="-1" y="1"/>
                      </a:moveTo>
                      <a:cubicBezTo>
                        <a:pt x="86" y="0"/>
                        <a:pt x="173" y="-1"/>
                        <a:pt x="260" y="0"/>
                      </a:cubicBezTo>
                      <a:cubicBezTo>
                        <a:pt x="12189" y="0"/>
                        <a:pt x="21860" y="9670"/>
                        <a:pt x="21860" y="21600"/>
                      </a:cubicBezTo>
                      <a:lnTo>
                        <a:pt x="260" y="21600"/>
                      </a:lnTo>
                      <a:close/>
                    </a:path>
                  </a:pathLst>
                </a:custGeom>
                <a:gradFill rotWithShape="0">
                  <a:gsLst>
                    <a:gs pos="0">
                      <a:srgbClr val="990000"/>
                    </a:gs>
                    <a:gs pos="50000">
                      <a:srgbClr val="CC8080"/>
                    </a:gs>
                    <a:gs pos="100000">
                      <a:srgbClr val="990000"/>
                    </a:gs>
                  </a:gsLst>
                  <a:lin ang="0" scaled="1"/>
                </a:gradFill>
                <a:ln w="12700" cap="rnd">
                  <a:solidFill>
                    <a:srgbClr val="990000"/>
                  </a:solidFill>
                  <a:round/>
                  <a:headEnd type="none" w="sm" len="sm"/>
                  <a:tailEnd type="none" w="sm" len="sm"/>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grpSp>
          <p:sp>
            <p:nvSpPr>
              <p:cNvPr id="6206" name="Text Box 205"/>
              <p:cNvSpPr txBox="1">
                <a:spLocks noChangeArrowheads="1"/>
              </p:cNvSpPr>
              <p:nvPr/>
            </p:nvSpPr>
            <p:spPr bwMode="auto">
              <a:xfrm>
                <a:off x="1520" y="2595"/>
                <a:ext cx="85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1600" b="0">
                    <a:solidFill>
                      <a:srgbClr val="000000"/>
                    </a:solidFill>
                    <a:latin typeface="Times New Roman" panose="02020603050405020304" pitchFamily="18" charset="0"/>
                    <a:cs typeface="+mn-cs"/>
                  </a:rPr>
                  <a:t>noisy current</a:t>
                </a:r>
              </a:p>
            </p:txBody>
          </p:sp>
        </p:grpSp>
        <p:sp>
          <p:nvSpPr>
            <p:cNvPr id="6189" name="Rectangle 206"/>
            <p:cNvSpPr>
              <a:spLocks noChangeArrowheads="1"/>
            </p:cNvSpPr>
            <p:nvPr/>
          </p:nvSpPr>
          <p:spPr bwMode="auto">
            <a:xfrm>
              <a:off x="631" y="1763"/>
              <a:ext cx="365" cy="366"/>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90" name="Rectangle 207"/>
            <p:cNvSpPr>
              <a:spLocks noChangeArrowheads="1"/>
            </p:cNvSpPr>
            <p:nvPr/>
          </p:nvSpPr>
          <p:spPr bwMode="auto">
            <a:xfrm>
              <a:off x="631" y="2863"/>
              <a:ext cx="365" cy="364"/>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91" name="Rectangle 208"/>
            <p:cNvSpPr>
              <a:spLocks noChangeArrowheads="1"/>
            </p:cNvSpPr>
            <p:nvPr/>
          </p:nvSpPr>
          <p:spPr bwMode="auto">
            <a:xfrm>
              <a:off x="3123" y="1764"/>
              <a:ext cx="365" cy="366"/>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92" name="Rectangle 209"/>
            <p:cNvSpPr>
              <a:spLocks noChangeArrowheads="1"/>
            </p:cNvSpPr>
            <p:nvPr/>
          </p:nvSpPr>
          <p:spPr bwMode="auto">
            <a:xfrm>
              <a:off x="3123" y="2859"/>
              <a:ext cx="365" cy="363"/>
            </a:xfrm>
            <a:prstGeom prst="rect">
              <a:avLst/>
            </a:prstGeom>
            <a:solidFill>
              <a:schemeClr val="folHlink"/>
            </a:solidFill>
            <a:ln w="9525">
              <a:solidFill>
                <a:schemeClr val="tx1"/>
              </a:solidFill>
              <a:miter lim="800000"/>
              <a:headEnd/>
              <a:tailEnd/>
            </a:ln>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93" name="Line 210"/>
            <p:cNvSpPr>
              <a:spLocks noChangeShapeType="1"/>
            </p:cNvSpPr>
            <p:nvPr/>
          </p:nvSpPr>
          <p:spPr bwMode="auto">
            <a:xfrm>
              <a:off x="3342" y="2130"/>
              <a:ext cx="1" cy="729"/>
            </a:xfrm>
            <a:prstGeom prst="line">
              <a:avLst/>
            </a:prstGeom>
            <a:noFill/>
            <a:ln w="50800">
              <a:solidFill>
                <a:srgbClr val="99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grpSp>
          <p:nvGrpSpPr>
            <p:cNvPr id="6194" name="Group 211"/>
            <p:cNvGrpSpPr>
              <a:grpSpLocks/>
            </p:cNvGrpSpPr>
            <p:nvPr/>
          </p:nvGrpSpPr>
          <p:grpSpPr bwMode="auto">
            <a:xfrm>
              <a:off x="606" y="3213"/>
              <a:ext cx="438" cy="292"/>
              <a:chOff x="1008" y="2592"/>
              <a:chExt cx="288" cy="192"/>
            </a:xfrm>
          </p:grpSpPr>
          <p:sp>
            <p:nvSpPr>
              <p:cNvPr id="6200" name="Line 212"/>
              <p:cNvSpPr>
                <a:spLocks noChangeShapeType="1"/>
              </p:cNvSpPr>
              <p:nvPr/>
            </p:nvSpPr>
            <p:spPr bwMode="auto">
              <a:xfrm>
                <a:off x="1152" y="2592"/>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201" name="Line 213"/>
              <p:cNvSpPr>
                <a:spLocks noChangeShapeType="1"/>
              </p:cNvSpPr>
              <p:nvPr/>
            </p:nvSpPr>
            <p:spPr bwMode="auto">
              <a:xfrm>
                <a:off x="1008" y="2688"/>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202" name="Line 214"/>
              <p:cNvSpPr>
                <a:spLocks noChangeShapeType="1"/>
              </p:cNvSpPr>
              <p:nvPr/>
            </p:nvSpPr>
            <p:spPr bwMode="auto">
              <a:xfrm>
                <a:off x="1056" y="2736"/>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203" name="Line 215"/>
              <p:cNvSpPr>
                <a:spLocks noChangeShapeType="1"/>
              </p:cNvSpPr>
              <p:nvPr/>
            </p:nvSpPr>
            <p:spPr bwMode="auto">
              <a:xfrm flipV="1">
                <a:off x="1104" y="2784"/>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grpSp>
        <p:grpSp>
          <p:nvGrpSpPr>
            <p:cNvPr id="6195" name="Group 216"/>
            <p:cNvGrpSpPr>
              <a:grpSpLocks/>
            </p:cNvGrpSpPr>
            <p:nvPr/>
          </p:nvGrpSpPr>
          <p:grpSpPr bwMode="auto">
            <a:xfrm>
              <a:off x="3106" y="3224"/>
              <a:ext cx="438" cy="365"/>
              <a:chOff x="1248" y="2208"/>
              <a:chExt cx="288" cy="240"/>
            </a:xfrm>
          </p:grpSpPr>
          <p:sp>
            <p:nvSpPr>
              <p:cNvPr id="6196" name="Line 217"/>
              <p:cNvSpPr>
                <a:spLocks noChangeShapeType="1"/>
              </p:cNvSpPr>
              <p:nvPr/>
            </p:nvSpPr>
            <p:spPr bwMode="auto">
              <a:xfrm>
                <a:off x="1392" y="2208"/>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97" name="Line 218"/>
              <p:cNvSpPr>
                <a:spLocks noChangeShapeType="1"/>
              </p:cNvSpPr>
              <p:nvPr/>
            </p:nvSpPr>
            <p:spPr bwMode="auto">
              <a:xfrm>
                <a:off x="1248" y="23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98" name="Line 219"/>
              <p:cNvSpPr>
                <a:spLocks noChangeShapeType="1"/>
              </p:cNvSpPr>
              <p:nvPr/>
            </p:nvSpPr>
            <p:spPr bwMode="auto">
              <a:xfrm>
                <a:off x="1296" y="2400"/>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99" name="Line 220"/>
              <p:cNvSpPr>
                <a:spLocks noChangeShapeType="1"/>
              </p:cNvSpPr>
              <p:nvPr/>
            </p:nvSpPr>
            <p:spPr bwMode="auto">
              <a:xfrm flipV="1">
                <a:off x="1344" y="244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grpSp>
      </p:grpSp>
      <p:sp>
        <p:nvSpPr>
          <p:cNvPr id="6158" name="Text Box 222"/>
          <p:cNvSpPr txBox="1">
            <a:spLocks noChangeArrowheads="1"/>
          </p:cNvSpPr>
          <p:nvPr/>
        </p:nvSpPr>
        <p:spPr bwMode="auto">
          <a:xfrm>
            <a:off x="9024938" y="1927225"/>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defRPr/>
            </a:pPr>
            <a:r>
              <a:rPr lang="en-US" altLang="en-US" sz="2400" b="0" i="1">
                <a:solidFill>
                  <a:srgbClr val="000000"/>
                </a:solidFill>
                <a:cs typeface="+mn-cs"/>
              </a:rPr>
              <a:t>S</a:t>
            </a:r>
            <a:endParaRPr lang="en-US" altLang="en-US" sz="2400" b="0">
              <a:solidFill>
                <a:srgbClr val="000000"/>
              </a:solidFill>
              <a:cs typeface="+mn-cs"/>
            </a:endParaRPr>
          </a:p>
        </p:txBody>
      </p:sp>
      <p:grpSp>
        <p:nvGrpSpPr>
          <p:cNvPr id="6159" name="Group 223"/>
          <p:cNvGrpSpPr>
            <a:grpSpLocks/>
          </p:cNvGrpSpPr>
          <p:nvPr/>
        </p:nvGrpSpPr>
        <p:grpSpPr bwMode="auto">
          <a:xfrm>
            <a:off x="7515226" y="2851151"/>
            <a:ext cx="531813" cy="346075"/>
            <a:chOff x="1248" y="2208"/>
            <a:chExt cx="288" cy="240"/>
          </a:xfrm>
        </p:grpSpPr>
        <p:sp>
          <p:nvSpPr>
            <p:cNvPr id="6173" name="Line 224"/>
            <p:cNvSpPr>
              <a:spLocks noChangeShapeType="1"/>
            </p:cNvSpPr>
            <p:nvPr/>
          </p:nvSpPr>
          <p:spPr bwMode="auto">
            <a:xfrm>
              <a:off x="1392" y="2208"/>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74" name="Line 225"/>
            <p:cNvSpPr>
              <a:spLocks noChangeShapeType="1"/>
            </p:cNvSpPr>
            <p:nvPr/>
          </p:nvSpPr>
          <p:spPr bwMode="auto">
            <a:xfrm>
              <a:off x="1248" y="23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75" name="Line 226"/>
            <p:cNvSpPr>
              <a:spLocks noChangeShapeType="1"/>
            </p:cNvSpPr>
            <p:nvPr/>
          </p:nvSpPr>
          <p:spPr bwMode="auto">
            <a:xfrm>
              <a:off x="1296" y="2400"/>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76" name="Line 227"/>
            <p:cNvSpPr>
              <a:spLocks noChangeShapeType="1"/>
            </p:cNvSpPr>
            <p:nvPr/>
          </p:nvSpPr>
          <p:spPr bwMode="auto">
            <a:xfrm flipV="1">
              <a:off x="1344" y="244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grpSp>
      <p:sp>
        <p:nvSpPr>
          <p:cNvPr id="6160" name="Line 228"/>
          <p:cNvSpPr>
            <a:spLocks noChangeShapeType="1"/>
          </p:cNvSpPr>
          <p:nvPr/>
        </p:nvSpPr>
        <p:spPr bwMode="auto">
          <a:xfrm>
            <a:off x="7337425" y="2111375"/>
            <a:ext cx="9779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61" name="AutoShape 229"/>
          <p:cNvSpPr>
            <a:spLocks noChangeArrowheads="1"/>
          </p:cNvSpPr>
          <p:nvPr/>
        </p:nvSpPr>
        <p:spPr bwMode="auto">
          <a:xfrm rot="5400000">
            <a:off x="8328820" y="1889920"/>
            <a:ext cx="415925" cy="442913"/>
          </a:xfrm>
          <a:prstGeom prst="triangle">
            <a:avLst>
              <a:gd name="adj" fmla="val 5000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6162" name="Line 230"/>
          <p:cNvSpPr>
            <a:spLocks noChangeShapeType="1"/>
          </p:cNvSpPr>
          <p:nvPr/>
        </p:nvSpPr>
        <p:spPr bwMode="auto">
          <a:xfrm>
            <a:off x="8758238" y="2111375"/>
            <a:ext cx="3556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r" rtl="1">
              <a:defRPr/>
            </a:pPr>
            <a:endParaRPr lang="en-US" sz="1200" b="0">
              <a:solidFill>
                <a:srgbClr val="000000"/>
              </a:solidFill>
              <a:cs typeface="+mn-cs"/>
            </a:endParaRPr>
          </a:p>
        </p:txBody>
      </p:sp>
      <p:sp>
        <p:nvSpPr>
          <p:cNvPr id="6163" name="Text Box 231"/>
          <p:cNvSpPr txBox="1">
            <a:spLocks noChangeArrowheads="1"/>
          </p:cNvSpPr>
          <p:nvPr/>
        </p:nvSpPr>
        <p:spPr bwMode="auto">
          <a:xfrm>
            <a:off x="8316913" y="1974851"/>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eaLnBrk="1" hangingPunct="1">
              <a:defRPr/>
            </a:pPr>
            <a:endParaRPr lang="en-US" altLang="en-US" sz="2000" b="0">
              <a:solidFill>
                <a:srgbClr val="000000"/>
              </a:solidFill>
              <a:cs typeface="+mn-cs"/>
            </a:endParaRPr>
          </a:p>
        </p:txBody>
      </p:sp>
      <p:sp>
        <p:nvSpPr>
          <p:cNvPr id="6164" name="Line 233"/>
          <p:cNvSpPr>
            <a:spLocks noChangeShapeType="1"/>
          </p:cNvSpPr>
          <p:nvPr/>
        </p:nvSpPr>
        <p:spPr bwMode="auto">
          <a:xfrm flipH="1">
            <a:off x="7788276" y="2127251"/>
            <a:ext cx="3175" cy="1317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sp>
        <p:nvSpPr>
          <p:cNvPr id="6165" name="Line 234"/>
          <p:cNvSpPr>
            <a:spLocks noChangeShapeType="1"/>
          </p:cNvSpPr>
          <p:nvPr/>
        </p:nvSpPr>
        <p:spPr bwMode="auto">
          <a:xfrm>
            <a:off x="7542213" y="2259013"/>
            <a:ext cx="4937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sp>
        <p:nvSpPr>
          <p:cNvPr id="6166" name="Line 235"/>
          <p:cNvSpPr>
            <a:spLocks noChangeShapeType="1"/>
          </p:cNvSpPr>
          <p:nvPr/>
        </p:nvSpPr>
        <p:spPr bwMode="auto">
          <a:xfrm>
            <a:off x="7542213" y="2259013"/>
            <a:ext cx="0" cy="93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sp>
        <p:nvSpPr>
          <p:cNvPr id="6167" name="Line 236"/>
          <p:cNvSpPr>
            <a:spLocks noChangeShapeType="1"/>
          </p:cNvSpPr>
          <p:nvPr/>
        </p:nvSpPr>
        <p:spPr bwMode="auto">
          <a:xfrm>
            <a:off x="7902575" y="2513014"/>
            <a:ext cx="24765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sp>
        <p:nvSpPr>
          <p:cNvPr id="6168" name="Line 237"/>
          <p:cNvSpPr>
            <a:spLocks noChangeShapeType="1"/>
          </p:cNvSpPr>
          <p:nvPr/>
        </p:nvSpPr>
        <p:spPr bwMode="auto">
          <a:xfrm>
            <a:off x="7902575" y="2608264"/>
            <a:ext cx="24765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sp>
        <p:nvSpPr>
          <p:cNvPr id="6169" name="Line 238"/>
          <p:cNvSpPr>
            <a:spLocks noChangeShapeType="1"/>
          </p:cNvSpPr>
          <p:nvPr/>
        </p:nvSpPr>
        <p:spPr bwMode="auto">
          <a:xfrm>
            <a:off x="8035925" y="2259013"/>
            <a:ext cx="1588" cy="234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graphicFrame>
        <p:nvGraphicFramePr>
          <p:cNvPr id="6146" name="Object 239"/>
          <p:cNvGraphicFramePr>
            <a:graphicFrameLocks noChangeAspect="1"/>
          </p:cNvGraphicFramePr>
          <p:nvPr/>
        </p:nvGraphicFramePr>
        <p:xfrm>
          <a:off x="7415213" y="2316164"/>
          <a:ext cx="247650" cy="554037"/>
        </p:xfrm>
        <a:graphic>
          <a:graphicData uri="http://schemas.openxmlformats.org/presentationml/2006/ole">
            <mc:AlternateContent xmlns:mc="http://schemas.openxmlformats.org/markup-compatibility/2006">
              <mc:Choice xmlns:v="urn:schemas-microsoft-com:vml" Requires="v">
                <p:oleObj name="Bitmap Image" r:id="rId3" imgW="304923" imgH="895238" progId="Paint.Picture">
                  <p:embed/>
                </p:oleObj>
              </mc:Choice>
              <mc:Fallback>
                <p:oleObj name="Bitmap Image" r:id="rId3" imgW="304923" imgH="895238" progId="Paint.Picture">
                  <p:embed/>
                  <p:pic>
                    <p:nvPicPr>
                      <p:cNvPr id="6146" name="Object 2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5213" y="2316164"/>
                        <a:ext cx="24765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0" name="Line 240"/>
          <p:cNvSpPr>
            <a:spLocks noChangeShapeType="1"/>
          </p:cNvSpPr>
          <p:nvPr/>
        </p:nvSpPr>
        <p:spPr bwMode="auto">
          <a:xfrm>
            <a:off x="7542213" y="2868614"/>
            <a:ext cx="4953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sp>
        <p:nvSpPr>
          <p:cNvPr id="6171" name="Line 241"/>
          <p:cNvSpPr>
            <a:spLocks noChangeShapeType="1"/>
          </p:cNvSpPr>
          <p:nvPr/>
        </p:nvSpPr>
        <p:spPr bwMode="auto">
          <a:xfrm>
            <a:off x="8027989" y="2606676"/>
            <a:ext cx="1587" cy="2778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lgn="r" rtl="1">
              <a:defRPr/>
            </a:pPr>
            <a:endParaRPr lang="en-US" sz="1200" b="0">
              <a:solidFill>
                <a:srgbClr val="000000"/>
              </a:solidFill>
              <a:cs typeface="+mn-cs"/>
            </a:endParaRPr>
          </a:p>
        </p:txBody>
      </p:sp>
      <p:sp>
        <p:nvSpPr>
          <p:cNvPr id="6172" name="Text Box 242"/>
          <p:cNvSpPr txBox="1">
            <a:spLocks noChangeArrowheads="1"/>
          </p:cNvSpPr>
          <p:nvPr/>
        </p:nvSpPr>
        <p:spPr bwMode="auto">
          <a:xfrm>
            <a:off x="7351719" y="3331303"/>
            <a:ext cx="32876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r>
              <a:rPr lang="en-US" altLang="en-US" sz="1600" b="0" dirty="0">
                <a:solidFill>
                  <a:srgbClr val="3333CC"/>
                </a:solidFill>
                <a:cs typeface="+mn-cs"/>
              </a:rPr>
              <a:t>four-terminal measurement</a:t>
            </a:r>
          </a:p>
          <a:p>
            <a:pPr algn="ctr" eaLnBrk="1" hangingPunct="1">
              <a:defRPr/>
            </a:pPr>
            <a:endParaRPr lang="en-US" altLang="en-US" sz="1600" b="0" dirty="0">
              <a:solidFill>
                <a:srgbClr val="3333CC"/>
              </a:solidFill>
              <a:cs typeface="+mn-cs"/>
            </a:endParaRPr>
          </a:p>
          <a:p>
            <a:pPr algn="ctr" eaLnBrk="1" hangingPunct="1">
              <a:defRPr/>
            </a:pPr>
            <a:r>
              <a:rPr lang="en-US" altLang="en-US" sz="1600" b="0" dirty="0">
                <a:solidFill>
                  <a:srgbClr val="FF0000"/>
                </a:solidFill>
                <a:cs typeface="+mn-cs"/>
              </a:rPr>
              <a:t>constant amplifier input resistance</a:t>
            </a:r>
          </a:p>
        </p:txBody>
      </p:sp>
      <p:sp>
        <p:nvSpPr>
          <p:cNvPr id="6245" name="Rectangle 101"/>
          <p:cNvSpPr>
            <a:spLocks noChangeArrowheads="1"/>
          </p:cNvSpPr>
          <p:nvPr/>
        </p:nvSpPr>
        <p:spPr bwMode="auto">
          <a:xfrm>
            <a:off x="2536826" y="4418013"/>
            <a:ext cx="7604125" cy="24003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1800" dirty="0">
                <a:solidFill>
                  <a:srgbClr val="D6E600"/>
                </a:solidFill>
                <a:cs typeface="+mn-cs"/>
              </a:rPr>
              <a:t>FQHE</a:t>
            </a:r>
          </a:p>
          <a:p>
            <a:pPr algn="ctr">
              <a:defRPr/>
            </a:pPr>
            <a:endParaRPr lang="en-US" altLang="en-US" sz="1800" dirty="0">
              <a:solidFill>
                <a:srgbClr val="D6E600"/>
              </a:solidFill>
              <a:cs typeface="+mn-cs"/>
            </a:endParaRPr>
          </a:p>
          <a:p>
            <a:pPr algn="ctr">
              <a:defRPr/>
            </a:pPr>
            <a:r>
              <a:rPr lang="en-US" altLang="en-US" sz="1400" b="0" dirty="0">
                <a:solidFill>
                  <a:srgbClr val="FFFFFF"/>
                </a:solidFill>
                <a:cs typeface="+mn-cs"/>
              </a:rPr>
              <a:t>quasiparticles in edge modes are plasma-like waves - charge is not defined</a:t>
            </a:r>
          </a:p>
          <a:p>
            <a:pPr algn="ctr" rtl="1">
              <a:defRPr/>
            </a:pPr>
            <a:endParaRPr lang="en-US" altLang="en-US" sz="1400" b="0" dirty="0">
              <a:solidFill>
                <a:srgbClr val="FFFFFF"/>
              </a:solidFill>
              <a:cs typeface="+mn-cs"/>
            </a:endParaRPr>
          </a:p>
          <a:p>
            <a:pPr algn="ctr">
              <a:defRPr/>
            </a:pPr>
            <a:r>
              <a:rPr lang="en-US" altLang="en-US" sz="1400" b="0" dirty="0">
                <a:solidFill>
                  <a:srgbClr val="FFFFFF"/>
                </a:solidFill>
                <a:cs typeface="+mn-cs"/>
              </a:rPr>
              <a:t>shot noise measures the backscattered charge through the </a:t>
            </a:r>
            <a:r>
              <a:rPr lang="en-US" altLang="en-US" sz="1400" b="0" dirty="0" err="1">
                <a:solidFill>
                  <a:srgbClr val="FFFFFF"/>
                </a:solidFill>
                <a:cs typeface="+mn-cs"/>
              </a:rPr>
              <a:t>bul</a:t>
            </a:r>
            <a:r>
              <a:rPr lang="en-US" altLang="en-US" sz="1400" b="0" dirty="0">
                <a:solidFill>
                  <a:srgbClr val="FFFFFF"/>
                </a:solidFill>
                <a:cs typeface="+mn-cs"/>
              </a:rPr>
              <a:t>k </a:t>
            </a:r>
            <a:r>
              <a:rPr lang="en-US" altLang="en-US" sz="1000" b="0" dirty="0">
                <a:solidFill>
                  <a:srgbClr val="FFFFFF"/>
                </a:solidFill>
                <a:cs typeface="+mn-cs"/>
              </a:rPr>
              <a:t>(in the QPC)</a:t>
            </a:r>
          </a:p>
          <a:p>
            <a:pPr algn="ctr" rtl="1">
              <a:defRPr/>
            </a:pPr>
            <a:endParaRPr lang="en-US" altLang="en-US" sz="1400" b="0" dirty="0">
              <a:solidFill>
                <a:srgbClr val="FFFFFF"/>
              </a:solidFill>
              <a:cs typeface="+mn-cs"/>
            </a:endParaRPr>
          </a:p>
        </p:txBody>
      </p:sp>
      <p:sp>
        <p:nvSpPr>
          <p:cNvPr id="3" name="Rectangle 2">
            <a:extLst>
              <a:ext uri="{FF2B5EF4-FFF2-40B4-BE49-F238E27FC236}">
                <a16:creationId xmlns:a16="http://schemas.microsoft.com/office/drawing/2014/main" id="{5B4D6401-9427-3646-8D04-71C82C000802}"/>
              </a:ext>
            </a:extLst>
          </p:cNvPr>
          <p:cNvSpPr/>
          <p:nvPr/>
        </p:nvSpPr>
        <p:spPr>
          <a:xfrm>
            <a:off x="815093" y="230516"/>
            <a:ext cx="4589718" cy="523220"/>
          </a:xfrm>
          <a:prstGeom prst="rect">
            <a:avLst/>
          </a:prstGeom>
        </p:spPr>
        <p:txBody>
          <a:bodyPr wrap="none">
            <a:spAutoFit/>
          </a:bodyPr>
          <a:lstStyle/>
          <a:p>
            <a:r>
              <a:rPr lang="en-US" altLang="en-US" dirty="0">
                <a:solidFill>
                  <a:srgbClr val="0070C0"/>
                </a:solidFill>
              </a:rPr>
              <a:t>partitioning edge modes</a:t>
            </a:r>
            <a:endParaRPr lang="en-CH" dirty="0">
              <a:solidFill>
                <a:srgbClr val="0070C0"/>
              </a:solidFill>
            </a:endParaRPr>
          </a:p>
        </p:txBody>
      </p:sp>
    </p:spTree>
    <p:extLst>
      <p:ext uri="{BB962C8B-B14F-4D97-AF65-F5344CB8AC3E}">
        <p14:creationId xmlns:p14="http://schemas.microsoft.com/office/powerpoint/2010/main" val="2076369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5"/>
                                        </p:tgtEl>
                                        <p:attrNameLst>
                                          <p:attrName>style.visibility</p:attrName>
                                        </p:attrNameLst>
                                      </p:cBhvr>
                                      <p:to>
                                        <p:strVal val="visible"/>
                                      </p:to>
                                    </p:set>
                                    <p:anim calcmode="lin" valueType="num">
                                      <p:cBhvr additive="base">
                                        <p:cTn id="7" dur="2000" fill="hold"/>
                                        <p:tgtEl>
                                          <p:spTgt spid="6245"/>
                                        </p:tgtEl>
                                        <p:attrNameLst>
                                          <p:attrName>ppt_x</p:attrName>
                                        </p:attrNameLst>
                                      </p:cBhvr>
                                      <p:tavLst>
                                        <p:tav tm="0">
                                          <p:val>
                                            <p:strVal val="#ppt_x"/>
                                          </p:val>
                                        </p:tav>
                                        <p:tav tm="100000">
                                          <p:val>
                                            <p:strVal val="#ppt_x"/>
                                          </p:val>
                                        </p:tav>
                                      </p:tavLst>
                                    </p:anim>
                                    <p:anim calcmode="lin" valueType="num">
                                      <p:cBhvr additive="base">
                                        <p:cTn id="8" dur="2000" fill="hold"/>
                                        <p:tgtEl>
                                          <p:spTgt spid="6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Oval 4098"/>
          <p:cNvSpPr>
            <a:spLocks noChangeArrowheads="1"/>
          </p:cNvSpPr>
          <p:nvPr/>
        </p:nvSpPr>
        <p:spPr bwMode="auto">
          <a:xfrm>
            <a:off x="7435850" y="4241801"/>
            <a:ext cx="152400" cy="144463"/>
          </a:xfrm>
          <a:prstGeom prst="ellipse">
            <a:avLst/>
          </a:prstGeom>
          <a:solidFill>
            <a:srgbClr val="FF00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4867" name="Oval 4099"/>
          <p:cNvSpPr>
            <a:spLocks noChangeArrowheads="1"/>
          </p:cNvSpPr>
          <p:nvPr/>
        </p:nvSpPr>
        <p:spPr bwMode="auto">
          <a:xfrm>
            <a:off x="6256338" y="3657601"/>
            <a:ext cx="152400" cy="144463"/>
          </a:xfrm>
          <a:prstGeom prst="ellipse">
            <a:avLst/>
          </a:prstGeom>
          <a:solidFill>
            <a:srgbClr val="FF00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4868" name="Oval 4100"/>
          <p:cNvSpPr>
            <a:spLocks noChangeArrowheads="1"/>
          </p:cNvSpPr>
          <p:nvPr/>
        </p:nvSpPr>
        <p:spPr bwMode="auto">
          <a:xfrm>
            <a:off x="5105400" y="3360738"/>
            <a:ext cx="152400" cy="144462"/>
          </a:xfrm>
          <a:prstGeom prst="ellipse">
            <a:avLst/>
          </a:prstGeom>
          <a:solidFill>
            <a:srgbClr val="FF0000"/>
          </a:solidFill>
          <a:ln w="12700">
            <a:solidFill>
              <a:srgbClr val="FF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4869" name="Rectangle 4101"/>
          <p:cNvSpPr>
            <a:spLocks noChangeArrowheads="1"/>
          </p:cNvSpPr>
          <p:nvPr/>
        </p:nvSpPr>
        <p:spPr bwMode="auto">
          <a:xfrm>
            <a:off x="4119563" y="3268663"/>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0" name="Rectangle 4102"/>
          <p:cNvSpPr>
            <a:spLocks noChangeArrowheads="1"/>
          </p:cNvSpPr>
          <p:nvPr/>
        </p:nvSpPr>
        <p:spPr bwMode="auto">
          <a:xfrm>
            <a:off x="4140201" y="3268663"/>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1" name="Rectangle 4103"/>
          <p:cNvSpPr>
            <a:spLocks noChangeArrowheads="1"/>
          </p:cNvSpPr>
          <p:nvPr/>
        </p:nvSpPr>
        <p:spPr bwMode="auto">
          <a:xfrm>
            <a:off x="4165600" y="3268663"/>
            <a:ext cx="39688"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2" name="Rectangle 4104"/>
          <p:cNvSpPr>
            <a:spLocks noChangeArrowheads="1"/>
          </p:cNvSpPr>
          <p:nvPr/>
        </p:nvSpPr>
        <p:spPr bwMode="auto">
          <a:xfrm>
            <a:off x="4189413" y="3268663"/>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3" name="Rectangle 4105"/>
          <p:cNvSpPr>
            <a:spLocks noChangeArrowheads="1"/>
          </p:cNvSpPr>
          <p:nvPr/>
        </p:nvSpPr>
        <p:spPr bwMode="auto">
          <a:xfrm>
            <a:off x="4197351" y="3268663"/>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4" name="Rectangle 4106"/>
          <p:cNvSpPr>
            <a:spLocks noChangeArrowheads="1"/>
          </p:cNvSpPr>
          <p:nvPr/>
        </p:nvSpPr>
        <p:spPr bwMode="auto">
          <a:xfrm>
            <a:off x="4233863" y="3268663"/>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5" name="Rectangle 4107"/>
          <p:cNvSpPr>
            <a:spLocks noChangeArrowheads="1"/>
          </p:cNvSpPr>
          <p:nvPr/>
        </p:nvSpPr>
        <p:spPr bwMode="auto">
          <a:xfrm>
            <a:off x="4241801" y="3268663"/>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6" name="Rectangle 4108"/>
          <p:cNvSpPr>
            <a:spLocks noChangeArrowheads="1"/>
          </p:cNvSpPr>
          <p:nvPr/>
        </p:nvSpPr>
        <p:spPr bwMode="auto">
          <a:xfrm>
            <a:off x="4278314" y="3268663"/>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7" name="Rectangle 4109"/>
          <p:cNvSpPr>
            <a:spLocks noChangeArrowheads="1"/>
          </p:cNvSpPr>
          <p:nvPr/>
        </p:nvSpPr>
        <p:spPr bwMode="auto">
          <a:xfrm>
            <a:off x="4302126" y="3268663"/>
            <a:ext cx="36513"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8" name="Rectangle 4110"/>
          <p:cNvSpPr>
            <a:spLocks noChangeArrowheads="1"/>
          </p:cNvSpPr>
          <p:nvPr/>
        </p:nvSpPr>
        <p:spPr bwMode="auto">
          <a:xfrm>
            <a:off x="4325939" y="2879725"/>
            <a:ext cx="39687"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79" name="Rectangle 4111"/>
          <p:cNvSpPr>
            <a:spLocks noChangeArrowheads="1"/>
          </p:cNvSpPr>
          <p:nvPr/>
        </p:nvSpPr>
        <p:spPr bwMode="auto">
          <a:xfrm>
            <a:off x="4349750" y="2879725"/>
            <a:ext cx="39688"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0" name="Rectangle 4112"/>
          <p:cNvSpPr>
            <a:spLocks noChangeArrowheads="1"/>
          </p:cNvSpPr>
          <p:nvPr/>
        </p:nvSpPr>
        <p:spPr bwMode="auto">
          <a:xfrm>
            <a:off x="4373563" y="2879725"/>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1" name="Rectangle 4113"/>
          <p:cNvSpPr>
            <a:spLocks noChangeArrowheads="1"/>
          </p:cNvSpPr>
          <p:nvPr/>
        </p:nvSpPr>
        <p:spPr bwMode="auto">
          <a:xfrm>
            <a:off x="4394201" y="2879725"/>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2" name="Rectangle 4114"/>
          <p:cNvSpPr>
            <a:spLocks noChangeArrowheads="1"/>
          </p:cNvSpPr>
          <p:nvPr/>
        </p:nvSpPr>
        <p:spPr bwMode="auto">
          <a:xfrm>
            <a:off x="4418013" y="2879725"/>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3" name="Rectangle 4115"/>
          <p:cNvSpPr>
            <a:spLocks noChangeArrowheads="1"/>
          </p:cNvSpPr>
          <p:nvPr/>
        </p:nvSpPr>
        <p:spPr bwMode="auto">
          <a:xfrm>
            <a:off x="4438651" y="2879725"/>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4" name="Rectangle 4116"/>
          <p:cNvSpPr>
            <a:spLocks noChangeArrowheads="1"/>
          </p:cNvSpPr>
          <p:nvPr/>
        </p:nvSpPr>
        <p:spPr bwMode="auto">
          <a:xfrm>
            <a:off x="4462463" y="2879725"/>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5" name="Rectangle 4117"/>
          <p:cNvSpPr>
            <a:spLocks noChangeArrowheads="1"/>
          </p:cNvSpPr>
          <p:nvPr/>
        </p:nvSpPr>
        <p:spPr bwMode="auto">
          <a:xfrm>
            <a:off x="4483101" y="2879725"/>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6" name="Rectangle 4118"/>
          <p:cNvSpPr>
            <a:spLocks noChangeArrowheads="1"/>
          </p:cNvSpPr>
          <p:nvPr/>
        </p:nvSpPr>
        <p:spPr bwMode="auto">
          <a:xfrm>
            <a:off x="4508500" y="2879725"/>
            <a:ext cx="39688"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7" name="Rectangle 4119"/>
          <p:cNvSpPr>
            <a:spLocks noChangeArrowheads="1"/>
          </p:cNvSpPr>
          <p:nvPr/>
        </p:nvSpPr>
        <p:spPr bwMode="auto">
          <a:xfrm>
            <a:off x="4532313" y="2879725"/>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8" name="Rectangle 4120"/>
          <p:cNvSpPr>
            <a:spLocks noChangeArrowheads="1"/>
          </p:cNvSpPr>
          <p:nvPr/>
        </p:nvSpPr>
        <p:spPr bwMode="auto">
          <a:xfrm>
            <a:off x="4552950" y="2879725"/>
            <a:ext cx="39688"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89" name="Rectangle 4121"/>
          <p:cNvSpPr>
            <a:spLocks noChangeArrowheads="1"/>
          </p:cNvSpPr>
          <p:nvPr/>
        </p:nvSpPr>
        <p:spPr bwMode="auto">
          <a:xfrm>
            <a:off x="4576763" y="2879725"/>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90" name="Rectangle 4122"/>
          <p:cNvSpPr>
            <a:spLocks noChangeArrowheads="1"/>
          </p:cNvSpPr>
          <p:nvPr/>
        </p:nvSpPr>
        <p:spPr bwMode="auto">
          <a:xfrm>
            <a:off x="4121151" y="2879726"/>
            <a:ext cx="15875" cy="3509963"/>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91" name="Rectangle 4123"/>
          <p:cNvSpPr>
            <a:spLocks noChangeArrowheads="1"/>
          </p:cNvSpPr>
          <p:nvPr/>
        </p:nvSpPr>
        <p:spPr bwMode="auto">
          <a:xfrm>
            <a:off x="4125913" y="6372226"/>
            <a:ext cx="4310062" cy="17463"/>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92" name="Rectangle 4124"/>
          <p:cNvSpPr>
            <a:spLocks noChangeArrowheads="1"/>
          </p:cNvSpPr>
          <p:nvPr/>
        </p:nvSpPr>
        <p:spPr bwMode="auto">
          <a:xfrm>
            <a:off x="4125913" y="2879725"/>
            <a:ext cx="4310062" cy="1905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93" name="Rectangle 4125"/>
          <p:cNvSpPr>
            <a:spLocks noChangeArrowheads="1"/>
          </p:cNvSpPr>
          <p:nvPr/>
        </p:nvSpPr>
        <p:spPr bwMode="auto">
          <a:xfrm>
            <a:off x="4335463" y="3273426"/>
            <a:ext cx="36512" cy="174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grpSp>
        <p:nvGrpSpPr>
          <p:cNvPr id="164894" name="Group 4126"/>
          <p:cNvGrpSpPr>
            <a:grpSpLocks/>
          </p:cNvGrpSpPr>
          <p:nvPr/>
        </p:nvGrpSpPr>
        <p:grpSpPr bwMode="auto">
          <a:xfrm>
            <a:off x="5805489" y="3579813"/>
            <a:ext cx="376237" cy="23812"/>
            <a:chOff x="3244" y="1273"/>
            <a:chExt cx="186" cy="10"/>
          </a:xfrm>
        </p:grpSpPr>
        <p:sp>
          <p:nvSpPr>
            <p:cNvPr id="164895" name="Rectangle 4127"/>
            <p:cNvSpPr>
              <a:spLocks noChangeArrowheads="1"/>
            </p:cNvSpPr>
            <p:nvPr/>
          </p:nvSpPr>
          <p:spPr bwMode="auto">
            <a:xfrm>
              <a:off x="3244" y="1273"/>
              <a:ext cx="18"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96" name="Rectangle 4128"/>
            <p:cNvSpPr>
              <a:spLocks noChangeArrowheads="1"/>
            </p:cNvSpPr>
            <p:nvPr/>
          </p:nvSpPr>
          <p:spPr bwMode="auto">
            <a:xfrm>
              <a:off x="3254" y="1273"/>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97" name="Rectangle 4129"/>
            <p:cNvSpPr>
              <a:spLocks noChangeArrowheads="1"/>
            </p:cNvSpPr>
            <p:nvPr/>
          </p:nvSpPr>
          <p:spPr bwMode="auto">
            <a:xfrm>
              <a:off x="3266" y="1273"/>
              <a:ext cx="18"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98" name="Rectangle 4130"/>
            <p:cNvSpPr>
              <a:spLocks noChangeArrowheads="1"/>
            </p:cNvSpPr>
            <p:nvPr/>
          </p:nvSpPr>
          <p:spPr bwMode="auto">
            <a:xfrm>
              <a:off x="3276" y="1273"/>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899" name="Rectangle 4131"/>
            <p:cNvSpPr>
              <a:spLocks noChangeArrowheads="1"/>
            </p:cNvSpPr>
            <p:nvPr/>
          </p:nvSpPr>
          <p:spPr bwMode="auto">
            <a:xfrm>
              <a:off x="3288" y="1273"/>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0" name="Rectangle 4132"/>
            <p:cNvSpPr>
              <a:spLocks noChangeArrowheads="1"/>
            </p:cNvSpPr>
            <p:nvPr/>
          </p:nvSpPr>
          <p:spPr bwMode="auto">
            <a:xfrm>
              <a:off x="3300" y="1273"/>
              <a:ext cx="18"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1" name="Rectangle 4133"/>
            <p:cNvSpPr>
              <a:spLocks noChangeArrowheads="1"/>
            </p:cNvSpPr>
            <p:nvPr/>
          </p:nvSpPr>
          <p:spPr bwMode="auto">
            <a:xfrm>
              <a:off x="3310" y="1273"/>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2" name="Rectangle 4134"/>
            <p:cNvSpPr>
              <a:spLocks noChangeArrowheads="1"/>
            </p:cNvSpPr>
            <p:nvPr/>
          </p:nvSpPr>
          <p:spPr bwMode="auto">
            <a:xfrm>
              <a:off x="3322" y="1273"/>
              <a:ext cx="18"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3" name="Rectangle 4135"/>
            <p:cNvSpPr>
              <a:spLocks noChangeArrowheads="1"/>
            </p:cNvSpPr>
            <p:nvPr/>
          </p:nvSpPr>
          <p:spPr bwMode="auto">
            <a:xfrm>
              <a:off x="3332" y="1273"/>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4" name="Rectangle 4136"/>
            <p:cNvSpPr>
              <a:spLocks noChangeArrowheads="1"/>
            </p:cNvSpPr>
            <p:nvPr/>
          </p:nvSpPr>
          <p:spPr bwMode="auto">
            <a:xfrm>
              <a:off x="3344" y="1273"/>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5" name="Rectangle 4137"/>
            <p:cNvSpPr>
              <a:spLocks noChangeArrowheads="1"/>
            </p:cNvSpPr>
            <p:nvPr/>
          </p:nvSpPr>
          <p:spPr bwMode="auto">
            <a:xfrm>
              <a:off x="3356" y="1273"/>
              <a:ext cx="18"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6" name="Rectangle 4138"/>
            <p:cNvSpPr>
              <a:spLocks noChangeArrowheads="1"/>
            </p:cNvSpPr>
            <p:nvPr/>
          </p:nvSpPr>
          <p:spPr bwMode="auto">
            <a:xfrm>
              <a:off x="3366" y="1273"/>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7" name="Rectangle 4139"/>
            <p:cNvSpPr>
              <a:spLocks noChangeArrowheads="1"/>
            </p:cNvSpPr>
            <p:nvPr/>
          </p:nvSpPr>
          <p:spPr bwMode="auto">
            <a:xfrm>
              <a:off x="3378" y="1273"/>
              <a:ext cx="18"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8" name="Rectangle 4140"/>
            <p:cNvSpPr>
              <a:spLocks noChangeArrowheads="1"/>
            </p:cNvSpPr>
            <p:nvPr/>
          </p:nvSpPr>
          <p:spPr bwMode="auto">
            <a:xfrm>
              <a:off x="3388" y="1273"/>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09" name="Rectangle 4141"/>
            <p:cNvSpPr>
              <a:spLocks noChangeArrowheads="1"/>
            </p:cNvSpPr>
            <p:nvPr/>
          </p:nvSpPr>
          <p:spPr bwMode="auto">
            <a:xfrm>
              <a:off x="3410" y="1275"/>
              <a:ext cx="20" cy="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grpSp>
      <p:graphicFrame>
        <p:nvGraphicFramePr>
          <p:cNvPr id="164910" name="Object 4142"/>
          <p:cNvGraphicFramePr>
            <a:graphicFrameLocks noChangeAspect="1"/>
          </p:cNvGraphicFramePr>
          <p:nvPr/>
        </p:nvGraphicFramePr>
        <p:xfrm>
          <a:off x="5670551" y="5726114"/>
          <a:ext cx="225425" cy="541337"/>
        </p:xfrm>
        <a:graphic>
          <a:graphicData uri="http://schemas.openxmlformats.org/presentationml/2006/ole">
            <mc:AlternateContent xmlns:mc="http://schemas.openxmlformats.org/markup-compatibility/2006">
              <mc:Choice xmlns:v="urn:schemas-microsoft-com:vml" Requires="v">
                <p:oleObj name="Equation" r:id="rId5" imgW="177480" imgH="368280" progId="Equation.3">
                  <p:embed/>
                </p:oleObj>
              </mc:Choice>
              <mc:Fallback>
                <p:oleObj name="Equation" r:id="rId5" imgW="177480" imgH="368280" progId="Equation.3">
                  <p:embed/>
                  <p:pic>
                    <p:nvPicPr>
                      <p:cNvPr id="164910" name="Object 41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551" y="5726114"/>
                        <a:ext cx="225425" cy="541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911" name="Freeform 4143"/>
          <p:cNvSpPr>
            <a:spLocks/>
          </p:cNvSpPr>
          <p:nvPr/>
        </p:nvSpPr>
        <p:spPr bwMode="auto">
          <a:xfrm>
            <a:off x="4330700" y="3268664"/>
            <a:ext cx="39688" cy="22225"/>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12" name="Freeform 4144"/>
          <p:cNvSpPr>
            <a:spLocks/>
          </p:cNvSpPr>
          <p:nvPr/>
        </p:nvSpPr>
        <p:spPr bwMode="auto">
          <a:xfrm>
            <a:off x="4375150" y="3273425"/>
            <a:ext cx="39688" cy="26988"/>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13" name="Freeform 4145"/>
          <p:cNvSpPr>
            <a:spLocks/>
          </p:cNvSpPr>
          <p:nvPr/>
        </p:nvSpPr>
        <p:spPr bwMode="auto">
          <a:xfrm>
            <a:off x="4398963" y="3282950"/>
            <a:ext cx="36512" cy="26988"/>
          </a:xfrm>
          <a:custGeom>
            <a:avLst/>
            <a:gdLst>
              <a:gd name="T0" fmla="*/ 0 w 18"/>
              <a:gd name="T1" fmla="*/ 8 h 12"/>
              <a:gd name="T2" fmla="*/ 0 w 18"/>
              <a:gd name="T3" fmla="*/ 0 h 12"/>
              <a:gd name="T4" fmla="*/ 8 w 18"/>
              <a:gd name="T5" fmla="*/ 0 h 12"/>
              <a:gd name="T6" fmla="*/ 18 w 18"/>
              <a:gd name="T7" fmla="*/ 4 h 12"/>
              <a:gd name="T8" fmla="*/ 18 w 18"/>
              <a:gd name="T9" fmla="*/ 12 h 12"/>
              <a:gd name="T10" fmla="*/ 10 w 18"/>
              <a:gd name="T11" fmla="*/ 12 h 12"/>
              <a:gd name="T12" fmla="*/ 0 w 1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0" y="8"/>
                </a:moveTo>
                <a:lnTo>
                  <a:pt x="0" y="0"/>
                </a:lnTo>
                <a:lnTo>
                  <a:pt x="8" y="0"/>
                </a:lnTo>
                <a:lnTo>
                  <a:pt x="18" y="4"/>
                </a:lnTo>
                <a:lnTo>
                  <a:pt x="18" y="12"/>
                </a:lnTo>
                <a:lnTo>
                  <a:pt x="10"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14" name="Freeform 4146"/>
          <p:cNvSpPr>
            <a:spLocks/>
          </p:cNvSpPr>
          <p:nvPr/>
        </p:nvSpPr>
        <p:spPr bwMode="auto">
          <a:xfrm>
            <a:off x="4419600" y="3290889"/>
            <a:ext cx="38100" cy="33337"/>
          </a:xfrm>
          <a:custGeom>
            <a:avLst/>
            <a:gdLst>
              <a:gd name="T0" fmla="*/ 0 w 19"/>
              <a:gd name="T1" fmla="*/ 8 h 14"/>
              <a:gd name="T2" fmla="*/ 0 w 19"/>
              <a:gd name="T3" fmla="*/ 0 h 14"/>
              <a:gd name="T4" fmla="*/ 8 w 19"/>
              <a:gd name="T5" fmla="*/ 0 h 14"/>
              <a:gd name="T6" fmla="*/ 19 w 19"/>
              <a:gd name="T7" fmla="*/ 6 h 14"/>
              <a:gd name="T8" fmla="*/ 19 w 19"/>
              <a:gd name="T9" fmla="*/ 14 h 14"/>
              <a:gd name="T10" fmla="*/ 12 w 19"/>
              <a:gd name="T11" fmla="*/ 14 h 14"/>
              <a:gd name="T12" fmla="*/ 0 w 19"/>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0" y="8"/>
                </a:moveTo>
                <a:lnTo>
                  <a:pt x="0" y="0"/>
                </a:lnTo>
                <a:lnTo>
                  <a:pt x="8" y="0"/>
                </a:lnTo>
                <a:lnTo>
                  <a:pt x="19" y="6"/>
                </a:lnTo>
                <a:lnTo>
                  <a:pt x="19" y="14"/>
                </a:lnTo>
                <a:lnTo>
                  <a:pt x="12"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15" name="Freeform 4147"/>
          <p:cNvSpPr>
            <a:spLocks/>
          </p:cNvSpPr>
          <p:nvPr/>
        </p:nvSpPr>
        <p:spPr bwMode="auto">
          <a:xfrm>
            <a:off x="4443414" y="3305175"/>
            <a:ext cx="34925" cy="38100"/>
          </a:xfrm>
          <a:custGeom>
            <a:avLst/>
            <a:gdLst>
              <a:gd name="T0" fmla="*/ 0 w 17"/>
              <a:gd name="T1" fmla="*/ 8 h 16"/>
              <a:gd name="T2" fmla="*/ 0 w 17"/>
              <a:gd name="T3" fmla="*/ 0 h 16"/>
              <a:gd name="T4" fmla="*/ 7 w 17"/>
              <a:gd name="T5" fmla="*/ 0 h 16"/>
              <a:gd name="T6" fmla="*/ 17 w 17"/>
              <a:gd name="T7" fmla="*/ 8 h 16"/>
              <a:gd name="T8" fmla="*/ 17 w 17"/>
              <a:gd name="T9" fmla="*/ 16 h 16"/>
              <a:gd name="T10" fmla="*/ 9 w 17"/>
              <a:gd name="T11" fmla="*/ 16 h 16"/>
              <a:gd name="T12" fmla="*/ 0 w 1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8"/>
                </a:moveTo>
                <a:lnTo>
                  <a:pt x="0" y="0"/>
                </a:lnTo>
                <a:lnTo>
                  <a:pt x="7" y="0"/>
                </a:lnTo>
                <a:lnTo>
                  <a:pt x="17" y="8"/>
                </a:lnTo>
                <a:lnTo>
                  <a:pt x="17" y="16"/>
                </a:lnTo>
                <a:lnTo>
                  <a:pt x="9" y="1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16" name="Freeform 4148"/>
          <p:cNvSpPr>
            <a:spLocks/>
          </p:cNvSpPr>
          <p:nvPr/>
        </p:nvSpPr>
        <p:spPr bwMode="auto">
          <a:xfrm>
            <a:off x="4462464" y="3324225"/>
            <a:ext cx="39687" cy="33338"/>
          </a:xfrm>
          <a:custGeom>
            <a:avLst/>
            <a:gdLst>
              <a:gd name="T0" fmla="*/ 0 w 20"/>
              <a:gd name="T1" fmla="*/ 8 h 14"/>
              <a:gd name="T2" fmla="*/ 0 w 20"/>
              <a:gd name="T3" fmla="*/ 0 h 14"/>
              <a:gd name="T4" fmla="*/ 8 w 20"/>
              <a:gd name="T5" fmla="*/ 0 h 14"/>
              <a:gd name="T6" fmla="*/ 20 w 20"/>
              <a:gd name="T7" fmla="*/ 6 h 14"/>
              <a:gd name="T8" fmla="*/ 20 w 20"/>
              <a:gd name="T9" fmla="*/ 14 h 14"/>
              <a:gd name="T10" fmla="*/ 12 w 20"/>
              <a:gd name="T11" fmla="*/ 14 h 14"/>
              <a:gd name="T12" fmla="*/ 0 w 20"/>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0" y="8"/>
                </a:moveTo>
                <a:lnTo>
                  <a:pt x="0" y="0"/>
                </a:lnTo>
                <a:lnTo>
                  <a:pt x="8" y="0"/>
                </a:lnTo>
                <a:lnTo>
                  <a:pt x="20" y="6"/>
                </a:lnTo>
                <a:lnTo>
                  <a:pt x="20" y="14"/>
                </a:lnTo>
                <a:lnTo>
                  <a:pt x="12"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17" name="Freeform 4149"/>
          <p:cNvSpPr>
            <a:spLocks/>
          </p:cNvSpPr>
          <p:nvPr/>
        </p:nvSpPr>
        <p:spPr bwMode="auto">
          <a:xfrm>
            <a:off x="4486275" y="3338513"/>
            <a:ext cx="39688" cy="36512"/>
          </a:xfrm>
          <a:custGeom>
            <a:avLst/>
            <a:gdLst>
              <a:gd name="T0" fmla="*/ 0 w 20"/>
              <a:gd name="T1" fmla="*/ 8 h 16"/>
              <a:gd name="T2" fmla="*/ 0 w 20"/>
              <a:gd name="T3" fmla="*/ 0 h 16"/>
              <a:gd name="T4" fmla="*/ 8 w 20"/>
              <a:gd name="T5" fmla="*/ 0 h 16"/>
              <a:gd name="T6" fmla="*/ 20 w 20"/>
              <a:gd name="T7" fmla="*/ 8 h 16"/>
              <a:gd name="T8" fmla="*/ 20 w 20"/>
              <a:gd name="T9" fmla="*/ 16 h 16"/>
              <a:gd name="T10" fmla="*/ 12 w 20"/>
              <a:gd name="T11" fmla="*/ 16 h 16"/>
              <a:gd name="T12" fmla="*/ 0 w 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0" y="8"/>
                </a:moveTo>
                <a:lnTo>
                  <a:pt x="0" y="0"/>
                </a:lnTo>
                <a:lnTo>
                  <a:pt x="8" y="0"/>
                </a:lnTo>
                <a:lnTo>
                  <a:pt x="20" y="8"/>
                </a:lnTo>
                <a:lnTo>
                  <a:pt x="20" y="16"/>
                </a:lnTo>
                <a:lnTo>
                  <a:pt x="12" y="1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18" name="Freeform 4150"/>
          <p:cNvSpPr>
            <a:spLocks/>
          </p:cNvSpPr>
          <p:nvPr/>
        </p:nvSpPr>
        <p:spPr bwMode="auto">
          <a:xfrm>
            <a:off x="4510088" y="3357564"/>
            <a:ext cx="36512" cy="26987"/>
          </a:xfrm>
          <a:custGeom>
            <a:avLst/>
            <a:gdLst>
              <a:gd name="T0" fmla="*/ 0 w 18"/>
              <a:gd name="T1" fmla="*/ 8 h 12"/>
              <a:gd name="T2" fmla="*/ 0 w 18"/>
              <a:gd name="T3" fmla="*/ 0 h 12"/>
              <a:gd name="T4" fmla="*/ 8 w 18"/>
              <a:gd name="T5" fmla="*/ 0 h 12"/>
              <a:gd name="T6" fmla="*/ 18 w 18"/>
              <a:gd name="T7" fmla="*/ 4 h 12"/>
              <a:gd name="T8" fmla="*/ 18 w 18"/>
              <a:gd name="T9" fmla="*/ 12 h 12"/>
              <a:gd name="T10" fmla="*/ 10 w 18"/>
              <a:gd name="T11" fmla="*/ 12 h 12"/>
              <a:gd name="T12" fmla="*/ 0 w 1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0" y="8"/>
                </a:moveTo>
                <a:lnTo>
                  <a:pt x="0" y="0"/>
                </a:lnTo>
                <a:lnTo>
                  <a:pt x="8" y="0"/>
                </a:lnTo>
                <a:lnTo>
                  <a:pt x="18" y="4"/>
                </a:lnTo>
                <a:lnTo>
                  <a:pt x="18" y="12"/>
                </a:lnTo>
                <a:lnTo>
                  <a:pt x="10"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19" name="Freeform 4151"/>
          <p:cNvSpPr>
            <a:spLocks/>
          </p:cNvSpPr>
          <p:nvPr/>
        </p:nvSpPr>
        <p:spPr bwMode="auto">
          <a:xfrm>
            <a:off x="4530726" y="3365501"/>
            <a:ext cx="41275" cy="23813"/>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0" name="Freeform 4152"/>
          <p:cNvSpPr>
            <a:spLocks/>
          </p:cNvSpPr>
          <p:nvPr/>
        </p:nvSpPr>
        <p:spPr bwMode="auto">
          <a:xfrm>
            <a:off x="4554538" y="3370263"/>
            <a:ext cx="36512" cy="23812"/>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1" name="Freeform 4153"/>
          <p:cNvSpPr>
            <a:spLocks/>
          </p:cNvSpPr>
          <p:nvPr/>
        </p:nvSpPr>
        <p:spPr bwMode="auto">
          <a:xfrm>
            <a:off x="4846639" y="3375026"/>
            <a:ext cx="41275" cy="23813"/>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2" name="Rectangle 4154"/>
          <p:cNvSpPr>
            <a:spLocks noChangeArrowheads="1"/>
          </p:cNvSpPr>
          <p:nvPr/>
        </p:nvSpPr>
        <p:spPr bwMode="auto">
          <a:xfrm>
            <a:off x="4872039" y="3379788"/>
            <a:ext cx="39687"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3" name="Rectangle 4155"/>
          <p:cNvSpPr>
            <a:spLocks noChangeArrowheads="1"/>
          </p:cNvSpPr>
          <p:nvPr/>
        </p:nvSpPr>
        <p:spPr bwMode="auto">
          <a:xfrm>
            <a:off x="4895851" y="3379788"/>
            <a:ext cx="36513"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4" name="Rectangle 4156"/>
          <p:cNvSpPr>
            <a:spLocks noChangeArrowheads="1"/>
          </p:cNvSpPr>
          <p:nvPr/>
        </p:nvSpPr>
        <p:spPr bwMode="auto">
          <a:xfrm>
            <a:off x="4916489" y="3379788"/>
            <a:ext cx="39687"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5" name="Rectangle 4157"/>
          <p:cNvSpPr>
            <a:spLocks noChangeArrowheads="1"/>
          </p:cNvSpPr>
          <p:nvPr/>
        </p:nvSpPr>
        <p:spPr bwMode="auto">
          <a:xfrm>
            <a:off x="4940301" y="3379788"/>
            <a:ext cx="36513"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6" name="Rectangle 4158"/>
          <p:cNvSpPr>
            <a:spLocks noChangeArrowheads="1"/>
          </p:cNvSpPr>
          <p:nvPr/>
        </p:nvSpPr>
        <p:spPr bwMode="auto">
          <a:xfrm>
            <a:off x="4960939" y="3379788"/>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7" name="Rectangle 4159"/>
          <p:cNvSpPr>
            <a:spLocks noChangeArrowheads="1"/>
          </p:cNvSpPr>
          <p:nvPr/>
        </p:nvSpPr>
        <p:spPr bwMode="auto">
          <a:xfrm>
            <a:off x="4984751" y="3379788"/>
            <a:ext cx="36513"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8" name="Rectangle 4160"/>
          <p:cNvSpPr>
            <a:spLocks noChangeArrowheads="1"/>
          </p:cNvSpPr>
          <p:nvPr/>
        </p:nvSpPr>
        <p:spPr bwMode="auto">
          <a:xfrm>
            <a:off x="5005389" y="3379788"/>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29" name="Freeform 4161"/>
          <p:cNvSpPr>
            <a:spLocks/>
          </p:cNvSpPr>
          <p:nvPr/>
        </p:nvSpPr>
        <p:spPr bwMode="auto">
          <a:xfrm>
            <a:off x="5029201" y="3379788"/>
            <a:ext cx="41275" cy="23812"/>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0" name="Rectangle 4162"/>
          <p:cNvSpPr>
            <a:spLocks noChangeArrowheads="1"/>
          </p:cNvSpPr>
          <p:nvPr/>
        </p:nvSpPr>
        <p:spPr bwMode="auto">
          <a:xfrm>
            <a:off x="5054601" y="3384550"/>
            <a:ext cx="36513"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1" name="Freeform 4163"/>
          <p:cNvSpPr>
            <a:spLocks/>
          </p:cNvSpPr>
          <p:nvPr/>
        </p:nvSpPr>
        <p:spPr bwMode="auto">
          <a:xfrm>
            <a:off x="5075239" y="3384551"/>
            <a:ext cx="39687" cy="23813"/>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2" name="Freeform 4164"/>
          <p:cNvSpPr>
            <a:spLocks/>
          </p:cNvSpPr>
          <p:nvPr/>
        </p:nvSpPr>
        <p:spPr bwMode="auto">
          <a:xfrm>
            <a:off x="5099051" y="3389313"/>
            <a:ext cx="36513" cy="23812"/>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3" name="Freeform 4165"/>
          <p:cNvSpPr>
            <a:spLocks/>
          </p:cNvSpPr>
          <p:nvPr/>
        </p:nvSpPr>
        <p:spPr bwMode="auto">
          <a:xfrm>
            <a:off x="5119689" y="3394076"/>
            <a:ext cx="39687" cy="28575"/>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4" name="Freeform 4166"/>
          <p:cNvSpPr>
            <a:spLocks/>
          </p:cNvSpPr>
          <p:nvPr/>
        </p:nvSpPr>
        <p:spPr bwMode="auto">
          <a:xfrm>
            <a:off x="5143501" y="3403600"/>
            <a:ext cx="41275" cy="26988"/>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5" name="Freeform 4167"/>
          <p:cNvSpPr>
            <a:spLocks/>
          </p:cNvSpPr>
          <p:nvPr/>
        </p:nvSpPr>
        <p:spPr bwMode="auto">
          <a:xfrm>
            <a:off x="5167313" y="3413125"/>
            <a:ext cx="36512" cy="31750"/>
          </a:xfrm>
          <a:custGeom>
            <a:avLst/>
            <a:gdLst>
              <a:gd name="T0" fmla="*/ 0 w 18"/>
              <a:gd name="T1" fmla="*/ 8 h 14"/>
              <a:gd name="T2" fmla="*/ 0 w 18"/>
              <a:gd name="T3" fmla="*/ 0 h 14"/>
              <a:gd name="T4" fmla="*/ 8 w 18"/>
              <a:gd name="T5" fmla="*/ 0 h 14"/>
              <a:gd name="T6" fmla="*/ 18 w 18"/>
              <a:gd name="T7" fmla="*/ 6 h 14"/>
              <a:gd name="T8" fmla="*/ 18 w 18"/>
              <a:gd name="T9" fmla="*/ 14 h 14"/>
              <a:gd name="T10" fmla="*/ 10 w 18"/>
              <a:gd name="T11" fmla="*/ 14 h 14"/>
              <a:gd name="T12" fmla="*/ 0 w 18"/>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0" y="8"/>
                </a:moveTo>
                <a:lnTo>
                  <a:pt x="0" y="0"/>
                </a:lnTo>
                <a:lnTo>
                  <a:pt x="8" y="0"/>
                </a:lnTo>
                <a:lnTo>
                  <a:pt x="18" y="6"/>
                </a:lnTo>
                <a:lnTo>
                  <a:pt x="18" y="14"/>
                </a:lnTo>
                <a:lnTo>
                  <a:pt x="10"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6" name="Freeform 4168"/>
          <p:cNvSpPr>
            <a:spLocks/>
          </p:cNvSpPr>
          <p:nvPr/>
        </p:nvSpPr>
        <p:spPr bwMode="auto">
          <a:xfrm>
            <a:off x="5187951" y="3427413"/>
            <a:ext cx="41275" cy="31750"/>
          </a:xfrm>
          <a:custGeom>
            <a:avLst/>
            <a:gdLst>
              <a:gd name="T0" fmla="*/ 0 w 20"/>
              <a:gd name="T1" fmla="*/ 8 h 14"/>
              <a:gd name="T2" fmla="*/ 0 w 20"/>
              <a:gd name="T3" fmla="*/ 0 h 14"/>
              <a:gd name="T4" fmla="*/ 8 w 20"/>
              <a:gd name="T5" fmla="*/ 0 h 14"/>
              <a:gd name="T6" fmla="*/ 20 w 20"/>
              <a:gd name="T7" fmla="*/ 6 h 14"/>
              <a:gd name="T8" fmla="*/ 20 w 20"/>
              <a:gd name="T9" fmla="*/ 14 h 14"/>
              <a:gd name="T10" fmla="*/ 12 w 20"/>
              <a:gd name="T11" fmla="*/ 14 h 14"/>
              <a:gd name="T12" fmla="*/ 0 w 20"/>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0" y="8"/>
                </a:moveTo>
                <a:lnTo>
                  <a:pt x="0" y="0"/>
                </a:lnTo>
                <a:lnTo>
                  <a:pt x="8" y="0"/>
                </a:lnTo>
                <a:lnTo>
                  <a:pt x="20" y="6"/>
                </a:lnTo>
                <a:lnTo>
                  <a:pt x="20" y="14"/>
                </a:lnTo>
                <a:lnTo>
                  <a:pt x="12"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7" name="Freeform 4169"/>
          <p:cNvSpPr>
            <a:spLocks/>
          </p:cNvSpPr>
          <p:nvPr/>
        </p:nvSpPr>
        <p:spPr bwMode="auto">
          <a:xfrm>
            <a:off x="5211763" y="3440113"/>
            <a:ext cx="36512" cy="38100"/>
          </a:xfrm>
          <a:custGeom>
            <a:avLst/>
            <a:gdLst>
              <a:gd name="T0" fmla="*/ 0 w 18"/>
              <a:gd name="T1" fmla="*/ 8 h 16"/>
              <a:gd name="T2" fmla="*/ 0 w 18"/>
              <a:gd name="T3" fmla="*/ 0 h 16"/>
              <a:gd name="T4" fmla="*/ 8 w 18"/>
              <a:gd name="T5" fmla="*/ 0 h 16"/>
              <a:gd name="T6" fmla="*/ 18 w 18"/>
              <a:gd name="T7" fmla="*/ 8 h 16"/>
              <a:gd name="T8" fmla="*/ 18 w 18"/>
              <a:gd name="T9" fmla="*/ 16 h 16"/>
              <a:gd name="T10" fmla="*/ 10 w 18"/>
              <a:gd name="T11" fmla="*/ 16 h 16"/>
              <a:gd name="T12" fmla="*/ 0 w 18"/>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0" y="8"/>
                </a:moveTo>
                <a:lnTo>
                  <a:pt x="0" y="0"/>
                </a:lnTo>
                <a:lnTo>
                  <a:pt x="8" y="0"/>
                </a:lnTo>
                <a:lnTo>
                  <a:pt x="18" y="8"/>
                </a:lnTo>
                <a:lnTo>
                  <a:pt x="18" y="16"/>
                </a:lnTo>
                <a:lnTo>
                  <a:pt x="10" y="1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8" name="Freeform 4170"/>
          <p:cNvSpPr>
            <a:spLocks/>
          </p:cNvSpPr>
          <p:nvPr/>
        </p:nvSpPr>
        <p:spPr bwMode="auto">
          <a:xfrm>
            <a:off x="5232401" y="3459163"/>
            <a:ext cx="41275" cy="38100"/>
          </a:xfrm>
          <a:custGeom>
            <a:avLst/>
            <a:gdLst>
              <a:gd name="T0" fmla="*/ 0 w 20"/>
              <a:gd name="T1" fmla="*/ 8 h 16"/>
              <a:gd name="T2" fmla="*/ 0 w 20"/>
              <a:gd name="T3" fmla="*/ 0 h 16"/>
              <a:gd name="T4" fmla="*/ 8 w 20"/>
              <a:gd name="T5" fmla="*/ 0 h 16"/>
              <a:gd name="T6" fmla="*/ 20 w 20"/>
              <a:gd name="T7" fmla="*/ 8 h 16"/>
              <a:gd name="T8" fmla="*/ 20 w 20"/>
              <a:gd name="T9" fmla="*/ 16 h 16"/>
              <a:gd name="T10" fmla="*/ 12 w 20"/>
              <a:gd name="T11" fmla="*/ 16 h 16"/>
              <a:gd name="T12" fmla="*/ 0 w 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0" y="8"/>
                </a:moveTo>
                <a:lnTo>
                  <a:pt x="0" y="0"/>
                </a:lnTo>
                <a:lnTo>
                  <a:pt x="8" y="0"/>
                </a:lnTo>
                <a:lnTo>
                  <a:pt x="20" y="8"/>
                </a:lnTo>
                <a:lnTo>
                  <a:pt x="20" y="16"/>
                </a:lnTo>
                <a:lnTo>
                  <a:pt x="12" y="1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39" name="Freeform 4171"/>
          <p:cNvSpPr>
            <a:spLocks/>
          </p:cNvSpPr>
          <p:nvPr/>
        </p:nvSpPr>
        <p:spPr bwMode="auto">
          <a:xfrm>
            <a:off x="5257801" y="3478213"/>
            <a:ext cx="36513" cy="36512"/>
          </a:xfrm>
          <a:custGeom>
            <a:avLst/>
            <a:gdLst>
              <a:gd name="T0" fmla="*/ 0 w 18"/>
              <a:gd name="T1" fmla="*/ 8 h 16"/>
              <a:gd name="T2" fmla="*/ 0 w 18"/>
              <a:gd name="T3" fmla="*/ 0 h 16"/>
              <a:gd name="T4" fmla="*/ 8 w 18"/>
              <a:gd name="T5" fmla="*/ 0 h 16"/>
              <a:gd name="T6" fmla="*/ 18 w 18"/>
              <a:gd name="T7" fmla="*/ 8 h 16"/>
              <a:gd name="T8" fmla="*/ 18 w 18"/>
              <a:gd name="T9" fmla="*/ 16 h 16"/>
              <a:gd name="T10" fmla="*/ 10 w 18"/>
              <a:gd name="T11" fmla="*/ 16 h 16"/>
              <a:gd name="T12" fmla="*/ 0 w 18"/>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0" y="8"/>
                </a:moveTo>
                <a:lnTo>
                  <a:pt x="0" y="0"/>
                </a:lnTo>
                <a:lnTo>
                  <a:pt x="8" y="0"/>
                </a:lnTo>
                <a:lnTo>
                  <a:pt x="18" y="8"/>
                </a:lnTo>
                <a:lnTo>
                  <a:pt x="18" y="16"/>
                </a:lnTo>
                <a:lnTo>
                  <a:pt x="10" y="1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0" name="Freeform 4172"/>
          <p:cNvSpPr>
            <a:spLocks/>
          </p:cNvSpPr>
          <p:nvPr/>
        </p:nvSpPr>
        <p:spPr bwMode="auto">
          <a:xfrm>
            <a:off x="5276851" y="3497263"/>
            <a:ext cx="41275" cy="36512"/>
          </a:xfrm>
          <a:custGeom>
            <a:avLst/>
            <a:gdLst>
              <a:gd name="T0" fmla="*/ 0 w 20"/>
              <a:gd name="T1" fmla="*/ 8 h 16"/>
              <a:gd name="T2" fmla="*/ 0 w 20"/>
              <a:gd name="T3" fmla="*/ 0 h 16"/>
              <a:gd name="T4" fmla="*/ 8 w 20"/>
              <a:gd name="T5" fmla="*/ 0 h 16"/>
              <a:gd name="T6" fmla="*/ 20 w 20"/>
              <a:gd name="T7" fmla="*/ 8 h 16"/>
              <a:gd name="T8" fmla="*/ 20 w 20"/>
              <a:gd name="T9" fmla="*/ 16 h 16"/>
              <a:gd name="T10" fmla="*/ 12 w 20"/>
              <a:gd name="T11" fmla="*/ 16 h 16"/>
              <a:gd name="T12" fmla="*/ 0 w 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0" y="8"/>
                </a:moveTo>
                <a:lnTo>
                  <a:pt x="0" y="0"/>
                </a:lnTo>
                <a:lnTo>
                  <a:pt x="8" y="0"/>
                </a:lnTo>
                <a:lnTo>
                  <a:pt x="20" y="8"/>
                </a:lnTo>
                <a:lnTo>
                  <a:pt x="20" y="16"/>
                </a:lnTo>
                <a:lnTo>
                  <a:pt x="12" y="1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1" name="Freeform 4173"/>
          <p:cNvSpPr>
            <a:spLocks/>
          </p:cNvSpPr>
          <p:nvPr/>
        </p:nvSpPr>
        <p:spPr bwMode="auto">
          <a:xfrm>
            <a:off x="5302251" y="3514725"/>
            <a:ext cx="36513" cy="38100"/>
          </a:xfrm>
          <a:custGeom>
            <a:avLst/>
            <a:gdLst>
              <a:gd name="T0" fmla="*/ 0 w 18"/>
              <a:gd name="T1" fmla="*/ 8 h 16"/>
              <a:gd name="T2" fmla="*/ 0 w 18"/>
              <a:gd name="T3" fmla="*/ 0 h 16"/>
              <a:gd name="T4" fmla="*/ 8 w 18"/>
              <a:gd name="T5" fmla="*/ 0 h 16"/>
              <a:gd name="T6" fmla="*/ 18 w 18"/>
              <a:gd name="T7" fmla="*/ 8 h 16"/>
              <a:gd name="T8" fmla="*/ 18 w 18"/>
              <a:gd name="T9" fmla="*/ 16 h 16"/>
              <a:gd name="T10" fmla="*/ 10 w 18"/>
              <a:gd name="T11" fmla="*/ 16 h 16"/>
              <a:gd name="T12" fmla="*/ 0 w 18"/>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0" y="8"/>
                </a:moveTo>
                <a:lnTo>
                  <a:pt x="0" y="0"/>
                </a:lnTo>
                <a:lnTo>
                  <a:pt x="8" y="0"/>
                </a:lnTo>
                <a:lnTo>
                  <a:pt x="18" y="8"/>
                </a:lnTo>
                <a:lnTo>
                  <a:pt x="18" y="16"/>
                </a:lnTo>
                <a:lnTo>
                  <a:pt x="10" y="1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2" name="Freeform 4174"/>
          <p:cNvSpPr>
            <a:spLocks/>
          </p:cNvSpPr>
          <p:nvPr/>
        </p:nvSpPr>
        <p:spPr bwMode="auto">
          <a:xfrm>
            <a:off x="5321301" y="3533776"/>
            <a:ext cx="41275" cy="28575"/>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3" name="Freeform 4175"/>
          <p:cNvSpPr>
            <a:spLocks/>
          </p:cNvSpPr>
          <p:nvPr/>
        </p:nvSpPr>
        <p:spPr bwMode="auto">
          <a:xfrm>
            <a:off x="5346700" y="3543300"/>
            <a:ext cx="39688" cy="26988"/>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4" name="Freeform 4176"/>
          <p:cNvSpPr>
            <a:spLocks/>
          </p:cNvSpPr>
          <p:nvPr/>
        </p:nvSpPr>
        <p:spPr bwMode="auto">
          <a:xfrm>
            <a:off x="5370513" y="3552825"/>
            <a:ext cx="36512" cy="26988"/>
          </a:xfrm>
          <a:custGeom>
            <a:avLst/>
            <a:gdLst>
              <a:gd name="T0" fmla="*/ 0 w 18"/>
              <a:gd name="T1" fmla="*/ 8 h 12"/>
              <a:gd name="T2" fmla="*/ 0 w 18"/>
              <a:gd name="T3" fmla="*/ 0 h 12"/>
              <a:gd name="T4" fmla="*/ 8 w 18"/>
              <a:gd name="T5" fmla="*/ 0 h 12"/>
              <a:gd name="T6" fmla="*/ 18 w 18"/>
              <a:gd name="T7" fmla="*/ 4 h 12"/>
              <a:gd name="T8" fmla="*/ 18 w 18"/>
              <a:gd name="T9" fmla="*/ 12 h 12"/>
              <a:gd name="T10" fmla="*/ 10 w 18"/>
              <a:gd name="T11" fmla="*/ 12 h 12"/>
              <a:gd name="T12" fmla="*/ 0 w 1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0" y="8"/>
                </a:moveTo>
                <a:lnTo>
                  <a:pt x="0" y="0"/>
                </a:lnTo>
                <a:lnTo>
                  <a:pt x="8" y="0"/>
                </a:lnTo>
                <a:lnTo>
                  <a:pt x="18" y="4"/>
                </a:lnTo>
                <a:lnTo>
                  <a:pt x="18" y="12"/>
                </a:lnTo>
                <a:lnTo>
                  <a:pt x="10"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5" name="Freeform 4177"/>
          <p:cNvSpPr>
            <a:spLocks/>
          </p:cNvSpPr>
          <p:nvPr/>
        </p:nvSpPr>
        <p:spPr bwMode="auto">
          <a:xfrm>
            <a:off x="5391150" y="3562351"/>
            <a:ext cx="39688" cy="22225"/>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6" name="Freeform 4178"/>
          <p:cNvSpPr>
            <a:spLocks/>
          </p:cNvSpPr>
          <p:nvPr/>
        </p:nvSpPr>
        <p:spPr bwMode="auto">
          <a:xfrm>
            <a:off x="5414963" y="3567114"/>
            <a:ext cx="36512" cy="22225"/>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7" name="Rectangle 4179"/>
          <p:cNvSpPr>
            <a:spLocks noChangeArrowheads="1"/>
          </p:cNvSpPr>
          <p:nvPr/>
        </p:nvSpPr>
        <p:spPr bwMode="auto">
          <a:xfrm>
            <a:off x="5435601" y="3570288"/>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8" name="Freeform 4180"/>
          <p:cNvSpPr>
            <a:spLocks/>
          </p:cNvSpPr>
          <p:nvPr/>
        </p:nvSpPr>
        <p:spPr bwMode="auto">
          <a:xfrm>
            <a:off x="5459414" y="3570288"/>
            <a:ext cx="41275" cy="23812"/>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49" name="Freeform 4181"/>
          <p:cNvSpPr>
            <a:spLocks/>
          </p:cNvSpPr>
          <p:nvPr/>
        </p:nvSpPr>
        <p:spPr bwMode="auto">
          <a:xfrm>
            <a:off x="5773739" y="3575051"/>
            <a:ext cx="41275" cy="23813"/>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0" name="Freeform 4182"/>
          <p:cNvSpPr>
            <a:spLocks/>
          </p:cNvSpPr>
          <p:nvPr/>
        </p:nvSpPr>
        <p:spPr bwMode="auto">
          <a:xfrm>
            <a:off x="6115051" y="3579813"/>
            <a:ext cx="36513" cy="23812"/>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1" name="Freeform 4183"/>
          <p:cNvSpPr>
            <a:spLocks/>
          </p:cNvSpPr>
          <p:nvPr/>
        </p:nvSpPr>
        <p:spPr bwMode="auto">
          <a:xfrm>
            <a:off x="6159501" y="3584576"/>
            <a:ext cx="36513" cy="23813"/>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2" name="Freeform 4184"/>
          <p:cNvSpPr>
            <a:spLocks/>
          </p:cNvSpPr>
          <p:nvPr/>
        </p:nvSpPr>
        <p:spPr bwMode="auto">
          <a:xfrm>
            <a:off x="6180139" y="3589338"/>
            <a:ext cx="41275" cy="23812"/>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3" name="Freeform 4185"/>
          <p:cNvSpPr>
            <a:spLocks/>
          </p:cNvSpPr>
          <p:nvPr/>
        </p:nvSpPr>
        <p:spPr bwMode="auto">
          <a:xfrm>
            <a:off x="6203951" y="3594101"/>
            <a:ext cx="41275" cy="28575"/>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4" name="Freeform 4186"/>
          <p:cNvSpPr>
            <a:spLocks/>
          </p:cNvSpPr>
          <p:nvPr/>
        </p:nvSpPr>
        <p:spPr bwMode="auto">
          <a:xfrm>
            <a:off x="6229351" y="3603625"/>
            <a:ext cx="36513" cy="33338"/>
          </a:xfrm>
          <a:custGeom>
            <a:avLst/>
            <a:gdLst>
              <a:gd name="T0" fmla="*/ 0 w 18"/>
              <a:gd name="T1" fmla="*/ 8 h 14"/>
              <a:gd name="T2" fmla="*/ 0 w 18"/>
              <a:gd name="T3" fmla="*/ 0 h 14"/>
              <a:gd name="T4" fmla="*/ 8 w 18"/>
              <a:gd name="T5" fmla="*/ 0 h 14"/>
              <a:gd name="T6" fmla="*/ 18 w 18"/>
              <a:gd name="T7" fmla="*/ 6 h 14"/>
              <a:gd name="T8" fmla="*/ 18 w 18"/>
              <a:gd name="T9" fmla="*/ 14 h 14"/>
              <a:gd name="T10" fmla="*/ 10 w 18"/>
              <a:gd name="T11" fmla="*/ 14 h 14"/>
              <a:gd name="T12" fmla="*/ 0 w 18"/>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0" y="8"/>
                </a:moveTo>
                <a:lnTo>
                  <a:pt x="0" y="0"/>
                </a:lnTo>
                <a:lnTo>
                  <a:pt x="8" y="0"/>
                </a:lnTo>
                <a:lnTo>
                  <a:pt x="18" y="6"/>
                </a:lnTo>
                <a:lnTo>
                  <a:pt x="18" y="14"/>
                </a:lnTo>
                <a:lnTo>
                  <a:pt x="10"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5" name="Freeform 4187"/>
          <p:cNvSpPr>
            <a:spLocks/>
          </p:cNvSpPr>
          <p:nvPr/>
        </p:nvSpPr>
        <p:spPr bwMode="auto">
          <a:xfrm>
            <a:off x="6248401" y="3617913"/>
            <a:ext cx="41275" cy="31750"/>
          </a:xfrm>
          <a:custGeom>
            <a:avLst/>
            <a:gdLst>
              <a:gd name="T0" fmla="*/ 0 w 20"/>
              <a:gd name="T1" fmla="*/ 8 h 14"/>
              <a:gd name="T2" fmla="*/ 0 w 20"/>
              <a:gd name="T3" fmla="*/ 0 h 14"/>
              <a:gd name="T4" fmla="*/ 8 w 20"/>
              <a:gd name="T5" fmla="*/ 0 h 14"/>
              <a:gd name="T6" fmla="*/ 20 w 20"/>
              <a:gd name="T7" fmla="*/ 6 h 14"/>
              <a:gd name="T8" fmla="*/ 20 w 20"/>
              <a:gd name="T9" fmla="*/ 14 h 14"/>
              <a:gd name="T10" fmla="*/ 12 w 20"/>
              <a:gd name="T11" fmla="*/ 14 h 14"/>
              <a:gd name="T12" fmla="*/ 0 w 20"/>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0" y="8"/>
                </a:moveTo>
                <a:lnTo>
                  <a:pt x="0" y="0"/>
                </a:lnTo>
                <a:lnTo>
                  <a:pt x="8" y="0"/>
                </a:lnTo>
                <a:lnTo>
                  <a:pt x="20" y="6"/>
                </a:lnTo>
                <a:lnTo>
                  <a:pt x="20" y="14"/>
                </a:lnTo>
                <a:lnTo>
                  <a:pt x="12"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6" name="Freeform 4188"/>
          <p:cNvSpPr>
            <a:spLocks/>
          </p:cNvSpPr>
          <p:nvPr/>
        </p:nvSpPr>
        <p:spPr bwMode="auto">
          <a:xfrm>
            <a:off x="6273801" y="3632201"/>
            <a:ext cx="36513" cy="41275"/>
          </a:xfrm>
          <a:custGeom>
            <a:avLst/>
            <a:gdLst>
              <a:gd name="T0" fmla="*/ 0 w 18"/>
              <a:gd name="T1" fmla="*/ 8 h 18"/>
              <a:gd name="T2" fmla="*/ 0 w 18"/>
              <a:gd name="T3" fmla="*/ 0 h 18"/>
              <a:gd name="T4" fmla="*/ 8 w 18"/>
              <a:gd name="T5" fmla="*/ 0 h 18"/>
              <a:gd name="T6" fmla="*/ 18 w 18"/>
              <a:gd name="T7" fmla="*/ 10 h 18"/>
              <a:gd name="T8" fmla="*/ 18 w 18"/>
              <a:gd name="T9" fmla="*/ 18 h 18"/>
              <a:gd name="T10" fmla="*/ 10 w 18"/>
              <a:gd name="T11" fmla="*/ 18 h 18"/>
              <a:gd name="T12" fmla="*/ 0 w 18"/>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8"/>
                </a:moveTo>
                <a:lnTo>
                  <a:pt x="0" y="0"/>
                </a:lnTo>
                <a:lnTo>
                  <a:pt x="8" y="0"/>
                </a:lnTo>
                <a:lnTo>
                  <a:pt x="18" y="10"/>
                </a:lnTo>
                <a:lnTo>
                  <a:pt x="18" y="18"/>
                </a:lnTo>
                <a:lnTo>
                  <a:pt x="10" y="1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7" name="Freeform 4189"/>
          <p:cNvSpPr>
            <a:spLocks/>
          </p:cNvSpPr>
          <p:nvPr/>
        </p:nvSpPr>
        <p:spPr bwMode="auto">
          <a:xfrm>
            <a:off x="6294439" y="3654425"/>
            <a:ext cx="39687" cy="50800"/>
          </a:xfrm>
          <a:custGeom>
            <a:avLst/>
            <a:gdLst>
              <a:gd name="T0" fmla="*/ 0 w 20"/>
              <a:gd name="T1" fmla="*/ 8 h 22"/>
              <a:gd name="T2" fmla="*/ 0 w 20"/>
              <a:gd name="T3" fmla="*/ 0 h 22"/>
              <a:gd name="T4" fmla="*/ 8 w 20"/>
              <a:gd name="T5" fmla="*/ 0 h 22"/>
              <a:gd name="T6" fmla="*/ 20 w 20"/>
              <a:gd name="T7" fmla="*/ 14 h 22"/>
              <a:gd name="T8" fmla="*/ 20 w 20"/>
              <a:gd name="T9" fmla="*/ 22 h 22"/>
              <a:gd name="T10" fmla="*/ 12 w 20"/>
              <a:gd name="T11" fmla="*/ 22 h 22"/>
              <a:gd name="T12" fmla="*/ 0 w 20"/>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8"/>
                </a:moveTo>
                <a:lnTo>
                  <a:pt x="0" y="0"/>
                </a:lnTo>
                <a:lnTo>
                  <a:pt x="8" y="0"/>
                </a:lnTo>
                <a:lnTo>
                  <a:pt x="20" y="14"/>
                </a:lnTo>
                <a:lnTo>
                  <a:pt x="20" y="22"/>
                </a:lnTo>
                <a:lnTo>
                  <a:pt x="12" y="2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8" name="Freeform 4190"/>
          <p:cNvSpPr>
            <a:spLocks/>
          </p:cNvSpPr>
          <p:nvPr/>
        </p:nvSpPr>
        <p:spPr bwMode="auto">
          <a:xfrm>
            <a:off x="6318250" y="3687763"/>
            <a:ext cx="39688" cy="55562"/>
          </a:xfrm>
          <a:custGeom>
            <a:avLst/>
            <a:gdLst>
              <a:gd name="T0" fmla="*/ 0 w 20"/>
              <a:gd name="T1" fmla="*/ 8 h 24"/>
              <a:gd name="T2" fmla="*/ 0 w 20"/>
              <a:gd name="T3" fmla="*/ 0 h 24"/>
              <a:gd name="T4" fmla="*/ 8 w 20"/>
              <a:gd name="T5" fmla="*/ 0 h 24"/>
              <a:gd name="T6" fmla="*/ 20 w 20"/>
              <a:gd name="T7" fmla="*/ 16 h 24"/>
              <a:gd name="T8" fmla="*/ 20 w 20"/>
              <a:gd name="T9" fmla="*/ 24 h 24"/>
              <a:gd name="T10" fmla="*/ 12 w 20"/>
              <a:gd name="T11" fmla="*/ 24 h 24"/>
              <a:gd name="T12" fmla="*/ 0 w 20"/>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8"/>
                </a:moveTo>
                <a:lnTo>
                  <a:pt x="0" y="0"/>
                </a:lnTo>
                <a:lnTo>
                  <a:pt x="8" y="0"/>
                </a:lnTo>
                <a:lnTo>
                  <a:pt x="20" y="16"/>
                </a:lnTo>
                <a:lnTo>
                  <a:pt x="20" y="24"/>
                </a:lnTo>
                <a:lnTo>
                  <a:pt x="12" y="2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59" name="Freeform 4191"/>
          <p:cNvSpPr>
            <a:spLocks/>
          </p:cNvSpPr>
          <p:nvPr/>
        </p:nvSpPr>
        <p:spPr bwMode="auto">
          <a:xfrm>
            <a:off x="6342063" y="3724276"/>
            <a:ext cx="36512" cy="60325"/>
          </a:xfrm>
          <a:custGeom>
            <a:avLst/>
            <a:gdLst>
              <a:gd name="T0" fmla="*/ 0 w 18"/>
              <a:gd name="T1" fmla="*/ 8 h 26"/>
              <a:gd name="T2" fmla="*/ 0 w 18"/>
              <a:gd name="T3" fmla="*/ 0 h 26"/>
              <a:gd name="T4" fmla="*/ 8 w 18"/>
              <a:gd name="T5" fmla="*/ 0 h 26"/>
              <a:gd name="T6" fmla="*/ 18 w 18"/>
              <a:gd name="T7" fmla="*/ 18 h 26"/>
              <a:gd name="T8" fmla="*/ 18 w 18"/>
              <a:gd name="T9" fmla="*/ 26 h 26"/>
              <a:gd name="T10" fmla="*/ 10 w 18"/>
              <a:gd name="T11" fmla="*/ 26 h 26"/>
              <a:gd name="T12" fmla="*/ 0 w 18"/>
              <a:gd name="T13" fmla="*/ 8 h 26"/>
            </a:gdLst>
            <a:ahLst/>
            <a:cxnLst>
              <a:cxn ang="0">
                <a:pos x="T0" y="T1"/>
              </a:cxn>
              <a:cxn ang="0">
                <a:pos x="T2" y="T3"/>
              </a:cxn>
              <a:cxn ang="0">
                <a:pos x="T4" y="T5"/>
              </a:cxn>
              <a:cxn ang="0">
                <a:pos x="T6" y="T7"/>
              </a:cxn>
              <a:cxn ang="0">
                <a:pos x="T8" y="T9"/>
              </a:cxn>
              <a:cxn ang="0">
                <a:pos x="T10" y="T11"/>
              </a:cxn>
              <a:cxn ang="0">
                <a:pos x="T12" y="T13"/>
              </a:cxn>
            </a:cxnLst>
            <a:rect l="0" t="0" r="r" b="b"/>
            <a:pathLst>
              <a:path w="18" h="26">
                <a:moveTo>
                  <a:pt x="0" y="8"/>
                </a:moveTo>
                <a:lnTo>
                  <a:pt x="0" y="0"/>
                </a:lnTo>
                <a:lnTo>
                  <a:pt x="8" y="0"/>
                </a:lnTo>
                <a:lnTo>
                  <a:pt x="18" y="18"/>
                </a:lnTo>
                <a:lnTo>
                  <a:pt x="18" y="26"/>
                </a:lnTo>
                <a:lnTo>
                  <a:pt x="10" y="2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0" name="Freeform 4192"/>
          <p:cNvSpPr>
            <a:spLocks/>
          </p:cNvSpPr>
          <p:nvPr/>
        </p:nvSpPr>
        <p:spPr bwMode="auto">
          <a:xfrm>
            <a:off x="6362701" y="3767139"/>
            <a:ext cx="41275" cy="65087"/>
          </a:xfrm>
          <a:custGeom>
            <a:avLst/>
            <a:gdLst>
              <a:gd name="T0" fmla="*/ 0 w 20"/>
              <a:gd name="T1" fmla="*/ 8 h 28"/>
              <a:gd name="T2" fmla="*/ 0 w 20"/>
              <a:gd name="T3" fmla="*/ 0 h 28"/>
              <a:gd name="T4" fmla="*/ 8 w 20"/>
              <a:gd name="T5" fmla="*/ 0 h 28"/>
              <a:gd name="T6" fmla="*/ 20 w 20"/>
              <a:gd name="T7" fmla="*/ 20 h 28"/>
              <a:gd name="T8" fmla="*/ 20 w 20"/>
              <a:gd name="T9" fmla="*/ 28 h 28"/>
              <a:gd name="T10" fmla="*/ 12 w 20"/>
              <a:gd name="T11" fmla="*/ 28 h 28"/>
              <a:gd name="T12" fmla="*/ 0 w 20"/>
              <a:gd name="T13" fmla="*/ 8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0" y="8"/>
                </a:moveTo>
                <a:lnTo>
                  <a:pt x="0" y="0"/>
                </a:lnTo>
                <a:lnTo>
                  <a:pt x="8" y="0"/>
                </a:lnTo>
                <a:lnTo>
                  <a:pt x="20" y="20"/>
                </a:lnTo>
                <a:lnTo>
                  <a:pt x="20" y="28"/>
                </a:lnTo>
                <a:lnTo>
                  <a:pt x="12" y="2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1" name="Freeform 4193"/>
          <p:cNvSpPr>
            <a:spLocks/>
          </p:cNvSpPr>
          <p:nvPr/>
        </p:nvSpPr>
        <p:spPr bwMode="auto">
          <a:xfrm>
            <a:off x="6386513" y="3813175"/>
            <a:ext cx="36512" cy="65088"/>
          </a:xfrm>
          <a:custGeom>
            <a:avLst/>
            <a:gdLst>
              <a:gd name="T0" fmla="*/ 0 w 18"/>
              <a:gd name="T1" fmla="*/ 8 h 28"/>
              <a:gd name="T2" fmla="*/ 0 w 18"/>
              <a:gd name="T3" fmla="*/ 0 h 28"/>
              <a:gd name="T4" fmla="*/ 8 w 18"/>
              <a:gd name="T5" fmla="*/ 0 h 28"/>
              <a:gd name="T6" fmla="*/ 18 w 18"/>
              <a:gd name="T7" fmla="*/ 20 h 28"/>
              <a:gd name="T8" fmla="*/ 18 w 18"/>
              <a:gd name="T9" fmla="*/ 28 h 28"/>
              <a:gd name="T10" fmla="*/ 10 w 18"/>
              <a:gd name="T11" fmla="*/ 28 h 28"/>
              <a:gd name="T12" fmla="*/ 0 w 18"/>
              <a:gd name="T13" fmla="*/ 8 h 28"/>
            </a:gdLst>
            <a:ahLst/>
            <a:cxnLst>
              <a:cxn ang="0">
                <a:pos x="T0" y="T1"/>
              </a:cxn>
              <a:cxn ang="0">
                <a:pos x="T2" y="T3"/>
              </a:cxn>
              <a:cxn ang="0">
                <a:pos x="T4" y="T5"/>
              </a:cxn>
              <a:cxn ang="0">
                <a:pos x="T6" y="T7"/>
              </a:cxn>
              <a:cxn ang="0">
                <a:pos x="T8" y="T9"/>
              </a:cxn>
              <a:cxn ang="0">
                <a:pos x="T10" y="T11"/>
              </a:cxn>
              <a:cxn ang="0">
                <a:pos x="T12" y="T13"/>
              </a:cxn>
            </a:cxnLst>
            <a:rect l="0" t="0" r="r" b="b"/>
            <a:pathLst>
              <a:path w="18" h="28">
                <a:moveTo>
                  <a:pt x="0" y="8"/>
                </a:moveTo>
                <a:lnTo>
                  <a:pt x="0" y="0"/>
                </a:lnTo>
                <a:lnTo>
                  <a:pt x="8" y="0"/>
                </a:lnTo>
                <a:lnTo>
                  <a:pt x="18" y="20"/>
                </a:lnTo>
                <a:lnTo>
                  <a:pt x="18" y="28"/>
                </a:lnTo>
                <a:lnTo>
                  <a:pt x="10" y="2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2" name="Freeform 4194"/>
          <p:cNvSpPr>
            <a:spLocks/>
          </p:cNvSpPr>
          <p:nvPr/>
        </p:nvSpPr>
        <p:spPr bwMode="auto">
          <a:xfrm>
            <a:off x="6407151" y="3859214"/>
            <a:ext cx="41275" cy="60325"/>
          </a:xfrm>
          <a:custGeom>
            <a:avLst/>
            <a:gdLst>
              <a:gd name="T0" fmla="*/ 0 w 20"/>
              <a:gd name="T1" fmla="*/ 8 h 26"/>
              <a:gd name="T2" fmla="*/ 0 w 20"/>
              <a:gd name="T3" fmla="*/ 0 h 26"/>
              <a:gd name="T4" fmla="*/ 8 w 20"/>
              <a:gd name="T5" fmla="*/ 0 h 26"/>
              <a:gd name="T6" fmla="*/ 20 w 20"/>
              <a:gd name="T7" fmla="*/ 18 h 26"/>
              <a:gd name="T8" fmla="*/ 20 w 20"/>
              <a:gd name="T9" fmla="*/ 26 h 26"/>
              <a:gd name="T10" fmla="*/ 12 w 20"/>
              <a:gd name="T11" fmla="*/ 26 h 26"/>
              <a:gd name="T12" fmla="*/ 0 w 20"/>
              <a:gd name="T13" fmla="*/ 8 h 26"/>
            </a:gdLst>
            <a:ahLst/>
            <a:cxnLst>
              <a:cxn ang="0">
                <a:pos x="T0" y="T1"/>
              </a:cxn>
              <a:cxn ang="0">
                <a:pos x="T2" y="T3"/>
              </a:cxn>
              <a:cxn ang="0">
                <a:pos x="T4" y="T5"/>
              </a:cxn>
              <a:cxn ang="0">
                <a:pos x="T6" y="T7"/>
              </a:cxn>
              <a:cxn ang="0">
                <a:pos x="T8" y="T9"/>
              </a:cxn>
              <a:cxn ang="0">
                <a:pos x="T10" y="T11"/>
              </a:cxn>
              <a:cxn ang="0">
                <a:pos x="T12" y="T13"/>
              </a:cxn>
            </a:cxnLst>
            <a:rect l="0" t="0" r="r" b="b"/>
            <a:pathLst>
              <a:path w="20" h="26">
                <a:moveTo>
                  <a:pt x="0" y="8"/>
                </a:moveTo>
                <a:lnTo>
                  <a:pt x="0" y="0"/>
                </a:lnTo>
                <a:lnTo>
                  <a:pt x="8" y="0"/>
                </a:lnTo>
                <a:lnTo>
                  <a:pt x="20" y="18"/>
                </a:lnTo>
                <a:lnTo>
                  <a:pt x="20" y="26"/>
                </a:lnTo>
                <a:lnTo>
                  <a:pt x="12" y="2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3" name="Freeform 4195"/>
          <p:cNvSpPr>
            <a:spLocks/>
          </p:cNvSpPr>
          <p:nvPr/>
        </p:nvSpPr>
        <p:spPr bwMode="auto">
          <a:xfrm>
            <a:off x="6430963" y="3902075"/>
            <a:ext cx="36512" cy="50800"/>
          </a:xfrm>
          <a:custGeom>
            <a:avLst/>
            <a:gdLst>
              <a:gd name="T0" fmla="*/ 0 w 18"/>
              <a:gd name="T1" fmla="*/ 8 h 22"/>
              <a:gd name="T2" fmla="*/ 0 w 18"/>
              <a:gd name="T3" fmla="*/ 0 h 22"/>
              <a:gd name="T4" fmla="*/ 8 w 18"/>
              <a:gd name="T5" fmla="*/ 0 h 22"/>
              <a:gd name="T6" fmla="*/ 18 w 18"/>
              <a:gd name="T7" fmla="*/ 14 h 22"/>
              <a:gd name="T8" fmla="*/ 18 w 18"/>
              <a:gd name="T9" fmla="*/ 22 h 22"/>
              <a:gd name="T10" fmla="*/ 10 w 18"/>
              <a:gd name="T11" fmla="*/ 22 h 22"/>
              <a:gd name="T12" fmla="*/ 0 w 18"/>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0" y="8"/>
                </a:moveTo>
                <a:lnTo>
                  <a:pt x="0" y="0"/>
                </a:lnTo>
                <a:lnTo>
                  <a:pt x="8" y="0"/>
                </a:lnTo>
                <a:lnTo>
                  <a:pt x="18" y="14"/>
                </a:lnTo>
                <a:lnTo>
                  <a:pt x="18" y="22"/>
                </a:lnTo>
                <a:lnTo>
                  <a:pt x="10" y="2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4" name="Freeform 4196"/>
          <p:cNvSpPr>
            <a:spLocks/>
          </p:cNvSpPr>
          <p:nvPr/>
        </p:nvSpPr>
        <p:spPr bwMode="auto">
          <a:xfrm>
            <a:off x="6451601" y="3933825"/>
            <a:ext cx="41275" cy="50800"/>
          </a:xfrm>
          <a:custGeom>
            <a:avLst/>
            <a:gdLst>
              <a:gd name="T0" fmla="*/ 0 w 20"/>
              <a:gd name="T1" fmla="*/ 8 h 22"/>
              <a:gd name="T2" fmla="*/ 0 w 20"/>
              <a:gd name="T3" fmla="*/ 0 h 22"/>
              <a:gd name="T4" fmla="*/ 8 w 20"/>
              <a:gd name="T5" fmla="*/ 0 h 22"/>
              <a:gd name="T6" fmla="*/ 20 w 20"/>
              <a:gd name="T7" fmla="*/ 14 h 22"/>
              <a:gd name="T8" fmla="*/ 20 w 20"/>
              <a:gd name="T9" fmla="*/ 22 h 22"/>
              <a:gd name="T10" fmla="*/ 12 w 20"/>
              <a:gd name="T11" fmla="*/ 22 h 22"/>
              <a:gd name="T12" fmla="*/ 0 w 20"/>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8"/>
                </a:moveTo>
                <a:lnTo>
                  <a:pt x="0" y="0"/>
                </a:lnTo>
                <a:lnTo>
                  <a:pt x="8" y="0"/>
                </a:lnTo>
                <a:lnTo>
                  <a:pt x="20" y="14"/>
                </a:lnTo>
                <a:lnTo>
                  <a:pt x="20" y="22"/>
                </a:lnTo>
                <a:lnTo>
                  <a:pt x="12" y="2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5" name="Freeform 4197"/>
          <p:cNvSpPr>
            <a:spLocks/>
          </p:cNvSpPr>
          <p:nvPr/>
        </p:nvSpPr>
        <p:spPr bwMode="auto">
          <a:xfrm>
            <a:off x="6477000" y="3967164"/>
            <a:ext cx="39688" cy="41275"/>
          </a:xfrm>
          <a:custGeom>
            <a:avLst/>
            <a:gdLst>
              <a:gd name="T0" fmla="*/ 0 w 20"/>
              <a:gd name="T1" fmla="*/ 8 h 18"/>
              <a:gd name="T2" fmla="*/ 0 w 20"/>
              <a:gd name="T3" fmla="*/ 0 h 18"/>
              <a:gd name="T4" fmla="*/ 8 w 20"/>
              <a:gd name="T5" fmla="*/ 0 h 18"/>
              <a:gd name="T6" fmla="*/ 20 w 20"/>
              <a:gd name="T7" fmla="*/ 10 h 18"/>
              <a:gd name="T8" fmla="*/ 20 w 20"/>
              <a:gd name="T9" fmla="*/ 18 h 18"/>
              <a:gd name="T10" fmla="*/ 12 w 20"/>
              <a:gd name="T11" fmla="*/ 18 h 18"/>
              <a:gd name="T12" fmla="*/ 0 w 20"/>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0" y="8"/>
                </a:moveTo>
                <a:lnTo>
                  <a:pt x="0" y="0"/>
                </a:lnTo>
                <a:lnTo>
                  <a:pt x="8" y="0"/>
                </a:lnTo>
                <a:lnTo>
                  <a:pt x="20" y="10"/>
                </a:lnTo>
                <a:lnTo>
                  <a:pt x="20" y="18"/>
                </a:lnTo>
                <a:lnTo>
                  <a:pt x="12" y="1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6" name="Freeform 4198"/>
          <p:cNvSpPr>
            <a:spLocks/>
          </p:cNvSpPr>
          <p:nvPr/>
        </p:nvSpPr>
        <p:spPr bwMode="auto">
          <a:xfrm>
            <a:off x="6500813" y="3989389"/>
            <a:ext cx="36512" cy="33337"/>
          </a:xfrm>
          <a:custGeom>
            <a:avLst/>
            <a:gdLst>
              <a:gd name="T0" fmla="*/ 0 w 18"/>
              <a:gd name="T1" fmla="*/ 8 h 14"/>
              <a:gd name="T2" fmla="*/ 0 w 18"/>
              <a:gd name="T3" fmla="*/ 0 h 14"/>
              <a:gd name="T4" fmla="*/ 8 w 18"/>
              <a:gd name="T5" fmla="*/ 0 h 14"/>
              <a:gd name="T6" fmla="*/ 18 w 18"/>
              <a:gd name="T7" fmla="*/ 6 h 14"/>
              <a:gd name="T8" fmla="*/ 18 w 18"/>
              <a:gd name="T9" fmla="*/ 14 h 14"/>
              <a:gd name="T10" fmla="*/ 10 w 18"/>
              <a:gd name="T11" fmla="*/ 14 h 14"/>
              <a:gd name="T12" fmla="*/ 0 w 18"/>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0" y="8"/>
                </a:moveTo>
                <a:lnTo>
                  <a:pt x="0" y="0"/>
                </a:lnTo>
                <a:lnTo>
                  <a:pt x="8" y="0"/>
                </a:lnTo>
                <a:lnTo>
                  <a:pt x="18" y="6"/>
                </a:lnTo>
                <a:lnTo>
                  <a:pt x="18" y="14"/>
                </a:lnTo>
                <a:lnTo>
                  <a:pt x="10"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7" name="Freeform 4199"/>
          <p:cNvSpPr>
            <a:spLocks/>
          </p:cNvSpPr>
          <p:nvPr/>
        </p:nvSpPr>
        <p:spPr bwMode="auto">
          <a:xfrm>
            <a:off x="6521450" y="4003676"/>
            <a:ext cx="39688" cy="30163"/>
          </a:xfrm>
          <a:custGeom>
            <a:avLst/>
            <a:gdLst>
              <a:gd name="T0" fmla="*/ 0 w 20"/>
              <a:gd name="T1" fmla="*/ 8 h 13"/>
              <a:gd name="T2" fmla="*/ 0 w 20"/>
              <a:gd name="T3" fmla="*/ 0 h 13"/>
              <a:gd name="T4" fmla="*/ 8 w 20"/>
              <a:gd name="T5" fmla="*/ 0 h 13"/>
              <a:gd name="T6" fmla="*/ 20 w 20"/>
              <a:gd name="T7" fmla="*/ 6 h 13"/>
              <a:gd name="T8" fmla="*/ 20 w 20"/>
              <a:gd name="T9" fmla="*/ 13 h 13"/>
              <a:gd name="T10" fmla="*/ 12 w 20"/>
              <a:gd name="T11" fmla="*/ 13 h 13"/>
              <a:gd name="T12" fmla="*/ 0 w 20"/>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0" y="8"/>
                </a:moveTo>
                <a:lnTo>
                  <a:pt x="0" y="0"/>
                </a:lnTo>
                <a:lnTo>
                  <a:pt x="8" y="0"/>
                </a:lnTo>
                <a:lnTo>
                  <a:pt x="20" y="6"/>
                </a:lnTo>
                <a:lnTo>
                  <a:pt x="20" y="13"/>
                </a:lnTo>
                <a:lnTo>
                  <a:pt x="12" y="13"/>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8" name="Freeform 4200"/>
          <p:cNvSpPr>
            <a:spLocks/>
          </p:cNvSpPr>
          <p:nvPr/>
        </p:nvSpPr>
        <p:spPr bwMode="auto">
          <a:xfrm>
            <a:off x="6545263" y="4017963"/>
            <a:ext cx="36512" cy="25400"/>
          </a:xfrm>
          <a:custGeom>
            <a:avLst/>
            <a:gdLst>
              <a:gd name="T0" fmla="*/ 0 w 18"/>
              <a:gd name="T1" fmla="*/ 7 h 11"/>
              <a:gd name="T2" fmla="*/ 0 w 18"/>
              <a:gd name="T3" fmla="*/ 0 h 11"/>
              <a:gd name="T4" fmla="*/ 8 w 18"/>
              <a:gd name="T5" fmla="*/ 0 h 11"/>
              <a:gd name="T6" fmla="*/ 18 w 18"/>
              <a:gd name="T7" fmla="*/ 3 h 11"/>
              <a:gd name="T8" fmla="*/ 18 w 18"/>
              <a:gd name="T9" fmla="*/ 11 h 11"/>
              <a:gd name="T10" fmla="*/ 10 w 18"/>
              <a:gd name="T11" fmla="*/ 11 h 11"/>
              <a:gd name="T12" fmla="*/ 0 w 18"/>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0" y="7"/>
                </a:moveTo>
                <a:lnTo>
                  <a:pt x="0" y="0"/>
                </a:lnTo>
                <a:lnTo>
                  <a:pt x="8" y="0"/>
                </a:lnTo>
                <a:lnTo>
                  <a:pt x="18" y="3"/>
                </a:lnTo>
                <a:lnTo>
                  <a:pt x="18" y="11"/>
                </a:lnTo>
                <a:lnTo>
                  <a:pt x="10" y="11"/>
                </a:lnTo>
                <a:lnTo>
                  <a:pt x="0" y="7"/>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69" name="Freeform 4201"/>
          <p:cNvSpPr>
            <a:spLocks/>
          </p:cNvSpPr>
          <p:nvPr/>
        </p:nvSpPr>
        <p:spPr bwMode="auto">
          <a:xfrm>
            <a:off x="6565900" y="4024313"/>
            <a:ext cx="38100" cy="23812"/>
          </a:xfrm>
          <a:custGeom>
            <a:avLst/>
            <a:gdLst>
              <a:gd name="T0" fmla="*/ 0 w 19"/>
              <a:gd name="T1" fmla="*/ 8 h 10"/>
              <a:gd name="T2" fmla="*/ 0 w 19"/>
              <a:gd name="T3" fmla="*/ 0 h 10"/>
              <a:gd name="T4" fmla="*/ 8 w 19"/>
              <a:gd name="T5" fmla="*/ 0 h 10"/>
              <a:gd name="T6" fmla="*/ 19 w 19"/>
              <a:gd name="T7" fmla="*/ 2 h 10"/>
              <a:gd name="T8" fmla="*/ 19 w 19"/>
              <a:gd name="T9" fmla="*/ 10 h 10"/>
              <a:gd name="T10" fmla="*/ 12 w 19"/>
              <a:gd name="T11" fmla="*/ 10 h 10"/>
              <a:gd name="T12" fmla="*/ 0 w 19"/>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0" y="8"/>
                </a:moveTo>
                <a:lnTo>
                  <a:pt x="0" y="0"/>
                </a:lnTo>
                <a:lnTo>
                  <a:pt x="8" y="0"/>
                </a:lnTo>
                <a:lnTo>
                  <a:pt x="19" y="2"/>
                </a:lnTo>
                <a:lnTo>
                  <a:pt x="19"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0" name="Freeform 4202"/>
          <p:cNvSpPr>
            <a:spLocks/>
          </p:cNvSpPr>
          <p:nvPr/>
        </p:nvSpPr>
        <p:spPr bwMode="auto">
          <a:xfrm>
            <a:off x="6589713" y="4029076"/>
            <a:ext cx="38100" cy="23813"/>
          </a:xfrm>
          <a:custGeom>
            <a:avLst/>
            <a:gdLst>
              <a:gd name="T0" fmla="*/ 0 w 19"/>
              <a:gd name="T1" fmla="*/ 8 h 10"/>
              <a:gd name="T2" fmla="*/ 0 w 19"/>
              <a:gd name="T3" fmla="*/ 0 h 10"/>
              <a:gd name="T4" fmla="*/ 7 w 19"/>
              <a:gd name="T5" fmla="*/ 0 h 10"/>
              <a:gd name="T6" fmla="*/ 19 w 19"/>
              <a:gd name="T7" fmla="*/ 2 h 10"/>
              <a:gd name="T8" fmla="*/ 19 w 19"/>
              <a:gd name="T9" fmla="*/ 10 h 10"/>
              <a:gd name="T10" fmla="*/ 11 w 19"/>
              <a:gd name="T11" fmla="*/ 10 h 10"/>
              <a:gd name="T12" fmla="*/ 0 w 19"/>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0" y="8"/>
                </a:moveTo>
                <a:lnTo>
                  <a:pt x="0" y="0"/>
                </a:lnTo>
                <a:lnTo>
                  <a:pt x="7" y="0"/>
                </a:lnTo>
                <a:lnTo>
                  <a:pt x="19" y="2"/>
                </a:lnTo>
                <a:lnTo>
                  <a:pt x="19" y="10"/>
                </a:lnTo>
                <a:lnTo>
                  <a:pt x="11"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1" name="Freeform 4203"/>
          <p:cNvSpPr>
            <a:spLocks/>
          </p:cNvSpPr>
          <p:nvPr/>
        </p:nvSpPr>
        <p:spPr bwMode="auto">
          <a:xfrm>
            <a:off x="6611938" y="4033838"/>
            <a:ext cx="36512" cy="23812"/>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2" name="Rectangle 4204"/>
          <p:cNvSpPr>
            <a:spLocks noChangeArrowheads="1"/>
          </p:cNvSpPr>
          <p:nvPr/>
        </p:nvSpPr>
        <p:spPr bwMode="auto">
          <a:xfrm>
            <a:off x="6632575" y="4038600"/>
            <a:ext cx="39688"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3" name="Rectangle 4205"/>
          <p:cNvSpPr>
            <a:spLocks noChangeArrowheads="1"/>
          </p:cNvSpPr>
          <p:nvPr/>
        </p:nvSpPr>
        <p:spPr bwMode="auto">
          <a:xfrm>
            <a:off x="6656388" y="4038600"/>
            <a:ext cx="36512"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4" name="Rectangle 4206"/>
          <p:cNvSpPr>
            <a:spLocks noChangeArrowheads="1"/>
          </p:cNvSpPr>
          <p:nvPr/>
        </p:nvSpPr>
        <p:spPr bwMode="auto">
          <a:xfrm>
            <a:off x="6677026" y="4038600"/>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5" name="Freeform 4207"/>
          <p:cNvSpPr>
            <a:spLocks/>
          </p:cNvSpPr>
          <p:nvPr/>
        </p:nvSpPr>
        <p:spPr bwMode="auto">
          <a:xfrm>
            <a:off x="6700838" y="4038601"/>
            <a:ext cx="36512" cy="23813"/>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6" name="Freeform 4208"/>
          <p:cNvSpPr>
            <a:spLocks/>
          </p:cNvSpPr>
          <p:nvPr/>
        </p:nvSpPr>
        <p:spPr bwMode="auto">
          <a:xfrm>
            <a:off x="6992939" y="4043363"/>
            <a:ext cx="41275" cy="23812"/>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7" name="Freeform 4209"/>
          <p:cNvSpPr>
            <a:spLocks/>
          </p:cNvSpPr>
          <p:nvPr/>
        </p:nvSpPr>
        <p:spPr bwMode="auto">
          <a:xfrm>
            <a:off x="7086601" y="4048126"/>
            <a:ext cx="36513" cy="23813"/>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8" name="Rectangle 4210"/>
          <p:cNvSpPr>
            <a:spLocks noChangeArrowheads="1"/>
          </p:cNvSpPr>
          <p:nvPr/>
        </p:nvSpPr>
        <p:spPr bwMode="auto">
          <a:xfrm>
            <a:off x="7107239" y="4052888"/>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79" name="Freeform 4211"/>
          <p:cNvSpPr>
            <a:spLocks/>
          </p:cNvSpPr>
          <p:nvPr/>
        </p:nvSpPr>
        <p:spPr bwMode="auto">
          <a:xfrm>
            <a:off x="7131051" y="4052888"/>
            <a:ext cx="36513" cy="23812"/>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0" name="Rectangle 4212"/>
          <p:cNvSpPr>
            <a:spLocks noChangeArrowheads="1"/>
          </p:cNvSpPr>
          <p:nvPr/>
        </p:nvSpPr>
        <p:spPr bwMode="auto">
          <a:xfrm>
            <a:off x="7151689" y="4057650"/>
            <a:ext cx="41275" cy="190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1" name="Freeform 4213"/>
          <p:cNvSpPr>
            <a:spLocks/>
          </p:cNvSpPr>
          <p:nvPr/>
        </p:nvSpPr>
        <p:spPr bwMode="auto">
          <a:xfrm>
            <a:off x="7175501" y="4057651"/>
            <a:ext cx="41275" cy="23813"/>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2" name="Freeform 4214"/>
          <p:cNvSpPr>
            <a:spLocks/>
          </p:cNvSpPr>
          <p:nvPr/>
        </p:nvSpPr>
        <p:spPr bwMode="auto">
          <a:xfrm>
            <a:off x="7200901" y="4062413"/>
            <a:ext cx="36513" cy="23812"/>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3" name="Freeform 4215"/>
          <p:cNvSpPr>
            <a:spLocks/>
          </p:cNvSpPr>
          <p:nvPr/>
        </p:nvSpPr>
        <p:spPr bwMode="auto">
          <a:xfrm>
            <a:off x="7221539" y="4067176"/>
            <a:ext cx="39687" cy="22225"/>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4" name="Freeform 4216"/>
          <p:cNvSpPr>
            <a:spLocks/>
          </p:cNvSpPr>
          <p:nvPr/>
        </p:nvSpPr>
        <p:spPr bwMode="auto">
          <a:xfrm>
            <a:off x="7245351" y="4071939"/>
            <a:ext cx="36513" cy="22225"/>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5" name="Freeform 4217"/>
          <p:cNvSpPr>
            <a:spLocks/>
          </p:cNvSpPr>
          <p:nvPr/>
        </p:nvSpPr>
        <p:spPr bwMode="auto">
          <a:xfrm>
            <a:off x="7265989" y="4076700"/>
            <a:ext cx="39687" cy="26988"/>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6" name="Freeform 4218"/>
          <p:cNvSpPr>
            <a:spLocks/>
          </p:cNvSpPr>
          <p:nvPr/>
        </p:nvSpPr>
        <p:spPr bwMode="auto">
          <a:xfrm>
            <a:off x="7289801" y="4086225"/>
            <a:ext cx="36513" cy="26988"/>
          </a:xfrm>
          <a:custGeom>
            <a:avLst/>
            <a:gdLst>
              <a:gd name="T0" fmla="*/ 0 w 18"/>
              <a:gd name="T1" fmla="*/ 8 h 12"/>
              <a:gd name="T2" fmla="*/ 0 w 18"/>
              <a:gd name="T3" fmla="*/ 0 h 12"/>
              <a:gd name="T4" fmla="*/ 8 w 18"/>
              <a:gd name="T5" fmla="*/ 0 h 12"/>
              <a:gd name="T6" fmla="*/ 18 w 18"/>
              <a:gd name="T7" fmla="*/ 4 h 12"/>
              <a:gd name="T8" fmla="*/ 18 w 18"/>
              <a:gd name="T9" fmla="*/ 12 h 12"/>
              <a:gd name="T10" fmla="*/ 10 w 18"/>
              <a:gd name="T11" fmla="*/ 12 h 12"/>
              <a:gd name="T12" fmla="*/ 0 w 1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0" y="8"/>
                </a:moveTo>
                <a:lnTo>
                  <a:pt x="0" y="0"/>
                </a:lnTo>
                <a:lnTo>
                  <a:pt x="8" y="0"/>
                </a:lnTo>
                <a:lnTo>
                  <a:pt x="18" y="4"/>
                </a:lnTo>
                <a:lnTo>
                  <a:pt x="18" y="12"/>
                </a:lnTo>
                <a:lnTo>
                  <a:pt x="10"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7" name="Freeform 4219"/>
          <p:cNvSpPr>
            <a:spLocks/>
          </p:cNvSpPr>
          <p:nvPr/>
        </p:nvSpPr>
        <p:spPr bwMode="auto">
          <a:xfrm>
            <a:off x="7310439" y="4094164"/>
            <a:ext cx="39687" cy="28575"/>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8" name="Freeform 4220"/>
          <p:cNvSpPr>
            <a:spLocks/>
          </p:cNvSpPr>
          <p:nvPr/>
        </p:nvSpPr>
        <p:spPr bwMode="auto">
          <a:xfrm>
            <a:off x="7334251" y="4103689"/>
            <a:ext cx="41275" cy="33337"/>
          </a:xfrm>
          <a:custGeom>
            <a:avLst/>
            <a:gdLst>
              <a:gd name="T0" fmla="*/ 0 w 20"/>
              <a:gd name="T1" fmla="*/ 8 h 14"/>
              <a:gd name="T2" fmla="*/ 0 w 20"/>
              <a:gd name="T3" fmla="*/ 0 h 14"/>
              <a:gd name="T4" fmla="*/ 8 w 20"/>
              <a:gd name="T5" fmla="*/ 0 h 14"/>
              <a:gd name="T6" fmla="*/ 20 w 20"/>
              <a:gd name="T7" fmla="*/ 6 h 14"/>
              <a:gd name="T8" fmla="*/ 20 w 20"/>
              <a:gd name="T9" fmla="*/ 14 h 14"/>
              <a:gd name="T10" fmla="*/ 12 w 20"/>
              <a:gd name="T11" fmla="*/ 14 h 14"/>
              <a:gd name="T12" fmla="*/ 0 w 20"/>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0" y="8"/>
                </a:moveTo>
                <a:lnTo>
                  <a:pt x="0" y="0"/>
                </a:lnTo>
                <a:lnTo>
                  <a:pt x="8" y="0"/>
                </a:lnTo>
                <a:lnTo>
                  <a:pt x="20" y="6"/>
                </a:lnTo>
                <a:lnTo>
                  <a:pt x="20" y="14"/>
                </a:lnTo>
                <a:lnTo>
                  <a:pt x="12"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89" name="Freeform 4221"/>
          <p:cNvSpPr>
            <a:spLocks/>
          </p:cNvSpPr>
          <p:nvPr/>
        </p:nvSpPr>
        <p:spPr bwMode="auto">
          <a:xfrm>
            <a:off x="7358063" y="4117975"/>
            <a:ext cx="36512" cy="33338"/>
          </a:xfrm>
          <a:custGeom>
            <a:avLst/>
            <a:gdLst>
              <a:gd name="T0" fmla="*/ 0 w 18"/>
              <a:gd name="T1" fmla="*/ 8 h 14"/>
              <a:gd name="T2" fmla="*/ 0 w 18"/>
              <a:gd name="T3" fmla="*/ 0 h 14"/>
              <a:gd name="T4" fmla="*/ 8 w 18"/>
              <a:gd name="T5" fmla="*/ 0 h 14"/>
              <a:gd name="T6" fmla="*/ 18 w 18"/>
              <a:gd name="T7" fmla="*/ 6 h 14"/>
              <a:gd name="T8" fmla="*/ 18 w 18"/>
              <a:gd name="T9" fmla="*/ 14 h 14"/>
              <a:gd name="T10" fmla="*/ 10 w 18"/>
              <a:gd name="T11" fmla="*/ 14 h 14"/>
              <a:gd name="T12" fmla="*/ 0 w 18"/>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0" y="8"/>
                </a:moveTo>
                <a:lnTo>
                  <a:pt x="0" y="0"/>
                </a:lnTo>
                <a:lnTo>
                  <a:pt x="8" y="0"/>
                </a:lnTo>
                <a:lnTo>
                  <a:pt x="18" y="6"/>
                </a:lnTo>
                <a:lnTo>
                  <a:pt x="18" y="14"/>
                </a:lnTo>
                <a:lnTo>
                  <a:pt x="10"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0" name="Freeform 4222"/>
          <p:cNvSpPr>
            <a:spLocks/>
          </p:cNvSpPr>
          <p:nvPr/>
        </p:nvSpPr>
        <p:spPr bwMode="auto">
          <a:xfrm>
            <a:off x="7378701" y="4132264"/>
            <a:ext cx="41275" cy="41275"/>
          </a:xfrm>
          <a:custGeom>
            <a:avLst/>
            <a:gdLst>
              <a:gd name="T0" fmla="*/ 0 w 20"/>
              <a:gd name="T1" fmla="*/ 8 h 18"/>
              <a:gd name="T2" fmla="*/ 0 w 20"/>
              <a:gd name="T3" fmla="*/ 0 h 18"/>
              <a:gd name="T4" fmla="*/ 8 w 20"/>
              <a:gd name="T5" fmla="*/ 0 h 18"/>
              <a:gd name="T6" fmla="*/ 20 w 20"/>
              <a:gd name="T7" fmla="*/ 10 h 18"/>
              <a:gd name="T8" fmla="*/ 20 w 20"/>
              <a:gd name="T9" fmla="*/ 18 h 18"/>
              <a:gd name="T10" fmla="*/ 12 w 20"/>
              <a:gd name="T11" fmla="*/ 18 h 18"/>
              <a:gd name="T12" fmla="*/ 0 w 20"/>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0" y="8"/>
                </a:moveTo>
                <a:lnTo>
                  <a:pt x="0" y="0"/>
                </a:lnTo>
                <a:lnTo>
                  <a:pt x="8" y="0"/>
                </a:lnTo>
                <a:lnTo>
                  <a:pt x="20" y="10"/>
                </a:lnTo>
                <a:lnTo>
                  <a:pt x="20" y="18"/>
                </a:lnTo>
                <a:lnTo>
                  <a:pt x="12" y="1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1" name="Freeform 4223"/>
          <p:cNvSpPr>
            <a:spLocks/>
          </p:cNvSpPr>
          <p:nvPr/>
        </p:nvSpPr>
        <p:spPr bwMode="auto">
          <a:xfrm>
            <a:off x="7404101" y="4156076"/>
            <a:ext cx="36513" cy="36513"/>
          </a:xfrm>
          <a:custGeom>
            <a:avLst/>
            <a:gdLst>
              <a:gd name="T0" fmla="*/ 0 w 18"/>
              <a:gd name="T1" fmla="*/ 8 h 16"/>
              <a:gd name="T2" fmla="*/ 0 w 18"/>
              <a:gd name="T3" fmla="*/ 0 h 16"/>
              <a:gd name="T4" fmla="*/ 8 w 18"/>
              <a:gd name="T5" fmla="*/ 0 h 16"/>
              <a:gd name="T6" fmla="*/ 18 w 18"/>
              <a:gd name="T7" fmla="*/ 8 h 16"/>
              <a:gd name="T8" fmla="*/ 18 w 18"/>
              <a:gd name="T9" fmla="*/ 16 h 16"/>
              <a:gd name="T10" fmla="*/ 10 w 18"/>
              <a:gd name="T11" fmla="*/ 16 h 16"/>
              <a:gd name="T12" fmla="*/ 0 w 18"/>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0" y="8"/>
                </a:moveTo>
                <a:lnTo>
                  <a:pt x="0" y="0"/>
                </a:lnTo>
                <a:lnTo>
                  <a:pt x="8" y="0"/>
                </a:lnTo>
                <a:lnTo>
                  <a:pt x="18" y="8"/>
                </a:lnTo>
                <a:lnTo>
                  <a:pt x="18" y="16"/>
                </a:lnTo>
                <a:lnTo>
                  <a:pt x="10" y="1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2" name="Freeform 4224"/>
          <p:cNvSpPr>
            <a:spLocks/>
          </p:cNvSpPr>
          <p:nvPr/>
        </p:nvSpPr>
        <p:spPr bwMode="auto">
          <a:xfrm>
            <a:off x="7423151" y="4173539"/>
            <a:ext cx="41275" cy="47625"/>
          </a:xfrm>
          <a:custGeom>
            <a:avLst/>
            <a:gdLst>
              <a:gd name="T0" fmla="*/ 0 w 20"/>
              <a:gd name="T1" fmla="*/ 8 h 20"/>
              <a:gd name="T2" fmla="*/ 0 w 20"/>
              <a:gd name="T3" fmla="*/ 0 h 20"/>
              <a:gd name="T4" fmla="*/ 8 w 20"/>
              <a:gd name="T5" fmla="*/ 0 h 20"/>
              <a:gd name="T6" fmla="*/ 20 w 20"/>
              <a:gd name="T7" fmla="*/ 12 h 20"/>
              <a:gd name="T8" fmla="*/ 20 w 20"/>
              <a:gd name="T9" fmla="*/ 20 h 20"/>
              <a:gd name="T10" fmla="*/ 12 w 20"/>
              <a:gd name="T11" fmla="*/ 20 h 20"/>
              <a:gd name="T12" fmla="*/ 0 w 20"/>
              <a:gd name="T13" fmla="*/ 8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8"/>
                </a:moveTo>
                <a:lnTo>
                  <a:pt x="0" y="0"/>
                </a:lnTo>
                <a:lnTo>
                  <a:pt x="8" y="0"/>
                </a:lnTo>
                <a:lnTo>
                  <a:pt x="20" y="12"/>
                </a:lnTo>
                <a:lnTo>
                  <a:pt x="20" y="20"/>
                </a:lnTo>
                <a:lnTo>
                  <a:pt x="12" y="2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3" name="Freeform 4225"/>
          <p:cNvSpPr>
            <a:spLocks/>
          </p:cNvSpPr>
          <p:nvPr/>
        </p:nvSpPr>
        <p:spPr bwMode="auto">
          <a:xfrm>
            <a:off x="7448550" y="4202113"/>
            <a:ext cx="39688" cy="55562"/>
          </a:xfrm>
          <a:custGeom>
            <a:avLst/>
            <a:gdLst>
              <a:gd name="T0" fmla="*/ 0 w 20"/>
              <a:gd name="T1" fmla="*/ 8 h 24"/>
              <a:gd name="T2" fmla="*/ 0 w 20"/>
              <a:gd name="T3" fmla="*/ 0 h 24"/>
              <a:gd name="T4" fmla="*/ 8 w 20"/>
              <a:gd name="T5" fmla="*/ 0 h 24"/>
              <a:gd name="T6" fmla="*/ 20 w 20"/>
              <a:gd name="T7" fmla="*/ 16 h 24"/>
              <a:gd name="T8" fmla="*/ 20 w 20"/>
              <a:gd name="T9" fmla="*/ 24 h 24"/>
              <a:gd name="T10" fmla="*/ 12 w 20"/>
              <a:gd name="T11" fmla="*/ 24 h 24"/>
              <a:gd name="T12" fmla="*/ 0 w 20"/>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8"/>
                </a:moveTo>
                <a:lnTo>
                  <a:pt x="0" y="0"/>
                </a:lnTo>
                <a:lnTo>
                  <a:pt x="8" y="0"/>
                </a:lnTo>
                <a:lnTo>
                  <a:pt x="20" y="16"/>
                </a:lnTo>
                <a:lnTo>
                  <a:pt x="20" y="24"/>
                </a:lnTo>
                <a:lnTo>
                  <a:pt x="12" y="2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4" name="Freeform 4226"/>
          <p:cNvSpPr>
            <a:spLocks/>
          </p:cNvSpPr>
          <p:nvPr/>
        </p:nvSpPr>
        <p:spPr bwMode="auto">
          <a:xfrm>
            <a:off x="7472363" y="4238626"/>
            <a:ext cx="36512" cy="55563"/>
          </a:xfrm>
          <a:custGeom>
            <a:avLst/>
            <a:gdLst>
              <a:gd name="T0" fmla="*/ 0 w 18"/>
              <a:gd name="T1" fmla="*/ 8 h 24"/>
              <a:gd name="T2" fmla="*/ 0 w 18"/>
              <a:gd name="T3" fmla="*/ 0 h 24"/>
              <a:gd name="T4" fmla="*/ 8 w 18"/>
              <a:gd name="T5" fmla="*/ 0 h 24"/>
              <a:gd name="T6" fmla="*/ 18 w 18"/>
              <a:gd name="T7" fmla="*/ 16 h 24"/>
              <a:gd name="T8" fmla="*/ 18 w 18"/>
              <a:gd name="T9" fmla="*/ 24 h 24"/>
              <a:gd name="T10" fmla="*/ 10 w 18"/>
              <a:gd name="T11" fmla="*/ 24 h 24"/>
              <a:gd name="T12" fmla="*/ 0 w 18"/>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0" y="8"/>
                </a:moveTo>
                <a:lnTo>
                  <a:pt x="0" y="0"/>
                </a:lnTo>
                <a:lnTo>
                  <a:pt x="8" y="0"/>
                </a:lnTo>
                <a:lnTo>
                  <a:pt x="18" y="16"/>
                </a:lnTo>
                <a:lnTo>
                  <a:pt x="18" y="24"/>
                </a:lnTo>
                <a:lnTo>
                  <a:pt x="10" y="2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5" name="Freeform 4227"/>
          <p:cNvSpPr>
            <a:spLocks/>
          </p:cNvSpPr>
          <p:nvPr/>
        </p:nvSpPr>
        <p:spPr bwMode="auto">
          <a:xfrm>
            <a:off x="7493000" y="4276725"/>
            <a:ext cx="39688" cy="65088"/>
          </a:xfrm>
          <a:custGeom>
            <a:avLst/>
            <a:gdLst>
              <a:gd name="T0" fmla="*/ 0 w 20"/>
              <a:gd name="T1" fmla="*/ 8 h 28"/>
              <a:gd name="T2" fmla="*/ 0 w 20"/>
              <a:gd name="T3" fmla="*/ 0 h 28"/>
              <a:gd name="T4" fmla="*/ 8 w 20"/>
              <a:gd name="T5" fmla="*/ 0 h 28"/>
              <a:gd name="T6" fmla="*/ 20 w 20"/>
              <a:gd name="T7" fmla="*/ 20 h 28"/>
              <a:gd name="T8" fmla="*/ 20 w 20"/>
              <a:gd name="T9" fmla="*/ 28 h 28"/>
              <a:gd name="T10" fmla="*/ 12 w 20"/>
              <a:gd name="T11" fmla="*/ 28 h 28"/>
              <a:gd name="T12" fmla="*/ 0 w 20"/>
              <a:gd name="T13" fmla="*/ 8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0" y="8"/>
                </a:moveTo>
                <a:lnTo>
                  <a:pt x="0" y="0"/>
                </a:lnTo>
                <a:lnTo>
                  <a:pt x="8" y="0"/>
                </a:lnTo>
                <a:lnTo>
                  <a:pt x="20" y="20"/>
                </a:lnTo>
                <a:lnTo>
                  <a:pt x="20" y="28"/>
                </a:lnTo>
                <a:lnTo>
                  <a:pt x="12" y="2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6" name="Freeform 4228"/>
          <p:cNvSpPr>
            <a:spLocks/>
          </p:cNvSpPr>
          <p:nvPr/>
        </p:nvSpPr>
        <p:spPr bwMode="auto">
          <a:xfrm>
            <a:off x="7516813" y="4322763"/>
            <a:ext cx="36512" cy="69850"/>
          </a:xfrm>
          <a:custGeom>
            <a:avLst/>
            <a:gdLst>
              <a:gd name="T0" fmla="*/ 0 w 18"/>
              <a:gd name="T1" fmla="*/ 8 h 30"/>
              <a:gd name="T2" fmla="*/ 0 w 18"/>
              <a:gd name="T3" fmla="*/ 0 h 30"/>
              <a:gd name="T4" fmla="*/ 8 w 18"/>
              <a:gd name="T5" fmla="*/ 0 h 30"/>
              <a:gd name="T6" fmla="*/ 18 w 18"/>
              <a:gd name="T7" fmla="*/ 22 h 30"/>
              <a:gd name="T8" fmla="*/ 18 w 18"/>
              <a:gd name="T9" fmla="*/ 30 h 30"/>
              <a:gd name="T10" fmla="*/ 10 w 18"/>
              <a:gd name="T11" fmla="*/ 30 h 30"/>
              <a:gd name="T12" fmla="*/ 0 w 18"/>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0" y="8"/>
                </a:moveTo>
                <a:lnTo>
                  <a:pt x="0" y="0"/>
                </a:lnTo>
                <a:lnTo>
                  <a:pt x="8" y="0"/>
                </a:lnTo>
                <a:lnTo>
                  <a:pt x="18" y="22"/>
                </a:lnTo>
                <a:lnTo>
                  <a:pt x="18" y="30"/>
                </a:lnTo>
                <a:lnTo>
                  <a:pt x="10" y="3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7" name="Freeform 4229"/>
          <p:cNvSpPr>
            <a:spLocks/>
          </p:cNvSpPr>
          <p:nvPr/>
        </p:nvSpPr>
        <p:spPr bwMode="auto">
          <a:xfrm>
            <a:off x="7537450" y="4373564"/>
            <a:ext cx="39688" cy="79375"/>
          </a:xfrm>
          <a:custGeom>
            <a:avLst/>
            <a:gdLst>
              <a:gd name="T0" fmla="*/ 0 w 20"/>
              <a:gd name="T1" fmla="*/ 8 h 34"/>
              <a:gd name="T2" fmla="*/ 0 w 20"/>
              <a:gd name="T3" fmla="*/ 0 h 34"/>
              <a:gd name="T4" fmla="*/ 8 w 20"/>
              <a:gd name="T5" fmla="*/ 0 h 34"/>
              <a:gd name="T6" fmla="*/ 20 w 20"/>
              <a:gd name="T7" fmla="*/ 26 h 34"/>
              <a:gd name="T8" fmla="*/ 20 w 20"/>
              <a:gd name="T9" fmla="*/ 34 h 34"/>
              <a:gd name="T10" fmla="*/ 12 w 20"/>
              <a:gd name="T11" fmla="*/ 34 h 34"/>
              <a:gd name="T12" fmla="*/ 0 w 20"/>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20" h="34">
                <a:moveTo>
                  <a:pt x="0" y="8"/>
                </a:moveTo>
                <a:lnTo>
                  <a:pt x="0" y="0"/>
                </a:lnTo>
                <a:lnTo>
                  <a:pt x="8" y="0"/>
                </a:lnTo>
                <a:lnTo>
                  <a:pt x="20" y="26"/>
                </a:lnTo>
                <a:lnTo>
                  <a:pt x="20" y="34"/>
                </a:lnTo>
                <a:lnTo>
                  <a:pt x="12" y="3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8" name="Freeform 4230"/>
          <p:cNvSpPr>
            <a:spLocks/>
          </p:cNvSpPr>
          <p:nvPr/>
        </p:nvSpPr>
        <p:spPr bwMode="auto">
          <a:xfrm>
            <a:off x="7561263" y="4433888"/>
            <a:ext cx="36512" cy="88900"/>
          </a:xfrm>
          <a:custGeom>
            <a:avLst/>
            <a:gdLst>
              <a:gd name="T0" fmla="*/ 0 w 18"/>
              <a:gd name="T1" fmla="*/ 8 h 38"/>
              <a:gd name="T2" fmla="*/ 0 w 18"/>
              <a:gd name="T3" fmla="*/ 0 h 38"/>
              <a:gd name="T4" fmla="*/ 8 w 18"/>
              <a:gd name="T5" fmla="*/ 0 h 38"/>
              <a:gd name="T6" fmla="*/ 18 w 18"/>
              <a:gd name="T7" fmla="*/ 30 h 38"/>
              <a:gd name="T8" fmla="*/ 18 w 18"/>
              <a:gd name="T9" fmla="*/ 38 h 38"/>
              <a:gd name="T10" fmla="*/ 10 w 18"/>
              <a:gd name="T11" fmla="*/ 38 h 38"/>
              <a:gd name="T12" fmla="*/ 0 w 18"/>
              <a:gd name="T13" fmla="*/ 8 h 38"/>
            </a:gdLst>
            <a:ahLst/>
            <a:cxnLst>
              <a:cxn ang="0">
                <a:pos x="T0" y="T1"/>
              </a:cxn>
              <a:cxn ang="0">
                <a:pos x="T2" y="T3"/>
              </a:cxn>
              <a:cxn ang="0">
                <a:pos x="T4" y="T5"/>
              </a:cxn>
              <a:cxn ang="0">
                <a:pos x="T6" y="T7"/>
              </a:cxn>
              <a:cxn ang="0">
                <a:pos x="T8" y="T9"/>
              </a:cxn>
              <a:cxn ang="0">
                <a:pos x="T10" y="T11"/>
              </a:cxn>
              <a:cxn ang="0">
                <a:pos x="T12" y="T13"/>
              </a:cxn>
            </a:cxnLst>
            <a:rect l="0" t="0" r="r" b="b"/>
            <a:pathLst>
              <a:path w="18" h="38">
                <a:moveTo>
                  <a:pt x="0" y="8"/>
                </a:moveTo>
                <a:lnTo>
                  <a:pt x="0" y="0"/>
                </a:lnTo>
                <a:lnTo>
                  <a:pt x="8" y="0"/>
                </a:lnTo>
                <a:lnTo>
                  <a:pt x="18" y="30"/>
                </a:lnTo>
                <a:lnTo>
                  <a:pt x="18" y="38"/>
                </a:lnTo>
                <a:lnTo>
                  <a:pt x="10" y="3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4999" name="Freeform 4231"/>
          <p:cNvSpPr>
            <a:spLocks/>
          </p:cNvSpPr>
          <p:nvPr/>
        </p:nvSpPr>
        <p:spPr bwMode="auto">
          <a:xfrm>
            <a:off x="7581901" y="4503739"/>
            <a:ext cx="41275" cy="98425"/>
          </a:xfrm>
          <a:custGeom>
            <a:avLst/>
            <a:gdLst>
              <a:gd name="T0" fmla="*/ 0 w 20"/>
              <a:gd name="T1" fmla="*/ 8 h 42"/>
              <a:gd name="T2" fmla="*/ 0 w 20"/>
              <a:gd name="T3" fmla="*/ 0 h 42"/>
              <a:gd name="T4" fmla="*/ 8 w 20"/>
              <a:gd name="T5" fmla="*/ 0 h 42"/>
              <a:gd name="T6" fmla="*/ 20 w 20"/>
              <a:gd name="T7" fmla="*/ 34 h 42"/>
              <a:gd name="T8" fmla="*/ 20 w 20"/>
              <a:gd name="T9" fmla="*/ 42 h 42"/>
              <a:gd name="T10" fmla="*/ 12 w 20"/>
              <a:gd name="T11" fmla="*/ 42 h 42"/>
              <a:gd name="T12" fmla="*/ 0 w 20"/>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20" h="42">
                <a:moveTo>
                  <a:pt x="0" y="8"/>
                </a:moveTo>
                <a:lnTo>
                  <a:pt x="0" y="0"/>
                </a:lnTo>
                <a:lnTo>
                  <a:pt x="8" y="0"/>
                </a:lnTo>
                <a:lnTo>
                  <a:pt x="20" y="34"/>
                </a:lnTo>
                <a:lnTo>
                  <a:pt x="20" y="42"/>
                </a:lnTo>
                <a:lnTo>
                  <a:pt x="12" y="4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0" name="Freeform 4232"/>
          <p:cNvSpPr>
            <a:spLocks/>
          </p:cNvSpPr>
          <p:nvPr/>
        </p:nvSpPr>
        <p:spPr bwMode="auto">
          <a:xfrm>
            <a:off x="7605714" y="4583113"/>
            <a:ext cx="41275" cy="107950"/>
          </a:xfrm>
          <a:custGeom>
            <a:avLst/>
            <a:gdLst>
              <a:gd name="T0" fmla="*/ 0 w 20"/>
              <a:gd name="T1" fmla="*/ 8 h 46"/>
              <a:gd name="T2" fmla="*/ 0 w 20"/>
              <a:gd name="T3" fmla="*/ 0 h 46"/>
              <a:gd name="T4" fmla="*/ 8 w 20"/>
              <a:gd name="T5" fmla="*/ 0 h 46"/>
              <a:gd name="T6" fmla="*/ 20 w 20"/>
              <a:gd name="T7" fmla="*/ 38 h 46"/>
              <a:gd name="T8" fmla="*/ 20 w 20"/>
              <a:gd name="T9" fmla="*/ 46 h 46"/>
              <a:gd name="T10" fmla="*/ 12 w 20"/>
              <a:gd name="T11" fmla="*/ 46 h 46"/>
              <a:gd name="T12" fmla="*/ 0 w 20"/>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20" h="46">
                <a:moveTo>
                  <a:pt x="0" y="8"/>
                </a:moveTo>
                <a:lnTo>
                  <a:pt x="0" y="0"/>
                </a:lnTo>
                <a:lnTo>
                  <a:pt x="8" y="0"/>
                </a:lnTo>
                <a:lnTo>
                  <a:pt x="20" y="38"/>
                </a:lnTo>
                <a:lnTo>
                  <a:pt x="20" y="46"/>
                </a:lnTo>
                <a:lnTo>
                  <a:pt x="12" y="4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1" name="Freeform 4233"/>
          <p:cNvSpPr>
            <a:spLocks/>
          </p:cNvSpPr>
          <p:nvPr/>
        </p:nvSpPr>
        <p:spPr bwMode="auto">
          <a:xfrm>
            <a:off x="7631113" y="4672014"/>
            <a:ext cx="36512" cy="111125"/>
          </a:xfrm>
          <a:custGeom>
            <a:avLst/>
            <a:gdLst>
              <a:gd name="T0" fmla="*/ 0 w 18"/>
              <a:gd name="T1" fmla="*/ 8 h 48"/>
              <a:gd name="T2" fmla="*/ 0 w 18"/>
              <a:gd name="T3" fmla="*/ 0 h 48"/>
              <a:gd name="T4" fmla="*/ 8 w 18"/>
              <a:gd name="T5" fmla="*/ 0 h 48"/>
              <a:gd name="T6" fmla="*/ 18 w 18"/>
              <a:gd name="T7" fmla="*/ 40 h 48"/>
              <a:gd name="T8" fmla="*/ 18 w 18"/>
              <a:gd name="T9" fmla="*/ 48 h 48"/>
              <a:gd name="T10" fmla="*/ 10 w 18"/>
              <a:gd name="T11" fmla="*/ 48 h 48"/>
              <a:gd name="T12" fmla="*/ 0 w 18"/>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0" y="8"/>
                </a:moveTo>
                <a:lnTo>
                  <a:pt x="0" y="0"/>
                </a:lnTo>
                <a:lnTo>
                  <a:pt x="8" y="0"/>
                </a:lnTo>
                <a:lnTo>
                  <a:pt x="18" y="40"/>
                </a:lnTo>
                <a:lnTo>
                  <a:pt x="18" y="48"/>
                </a:lnTo>
                <a:lnTo>
                  <a:pt x="10" y="4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2" name="Freeform 4234"/>
          <p:cNvSpPr>
            <a:spLocks/>
          </p:cNvSpPr>
          <p:nvPr/>
        </p:nvSpPr>
        <p:spPr bwMode="auto">
          <a:xfrm>
            <a:off x="7650164" y="4765676"/>
            <a:ext cx="39687" cy="125413"/>
          </a:xfrm>
          <a:custGeom>
            <a:avLst/>
            <a:gdLst>
              <a:gd name="T0" fmla="*/ 0 w 19"/>
              <a:gd name="T1" fmla="*/ 8 h 54"/>
              <a:gd name="T2" fmla="*/ 0 w 19"/>
              <a:gd name="T3" fmla="*/ 0 h 54"/>
              <a:gd name="T4" fmla="*/ 8 w 19"/>
              <a:gd name="T5" fmla="*/ 0 h 54"/>
              <a:gd name="T6" fmla="*/ 19 w 19"/>
              <a:gd name="T7" fmla="*/ 46 h 54"/>
              <a:gd name="T8" fmla="*/ 19 w 19"/>
              <a:gd name="T9" fmla="*/ 54 h 54"/>
              <a:gd name="T10" fmla="*/ 12 w 19"/>
              <a:gd name="T11" fmla="*/ 54 h 54"/>
              <a:gd name="T12" fmla="*/ 0 w 19"/>
              <a:gd name="T13" fmla="*/ 8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0" y="8"/>
                </a:moveTo>
                <a:lnTo>
                  <a:pt x="0" y="0"/>
                </a:lnTo>
                <a:lnTo>
                  <a:pt x="8" y="0"/>
                </a:lnTo>
                <a:lnTo>
                  <a:pt x="19" y="46"/>
                </a:lnTo>
                <a:lnTo>
                  <a:pt x="19" y="54"/>
                </a:lnTo>
                <a:lnTo>
                  <a:pt x="12" y="5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3" name="Freeform 4235"/>
          <p:cNvSpPr>
            <a:spLocks/>
          </p:cNvSpPr>
          <p:nvPr/>
        </p:nvSpPr>
        <p:spPr bwMode="auto">
          <a:xfrm>
            <a:off x="7675564" y="4872039"/>
            <a:ext cx="34925" cy="123825"/>
          </a:xfrm>
          <a:custGeom>
            <a:avLst/>
            <a:gdLst>
              <a:gd name="T0" fmla="*/ 0 w 17"/>
              <a:gd name="T1" fmla="*/ 8 h 53"/>
              <a:gd name="T2" fmla="*/ 0 w 17"/>
              <a:gd name="T3" fmla="*/ 0 h 53"/>
              <a:gd name="T4" fmla="*/ 7 w 17"/>
              <a:gd name="T5" fmla="*/ 0 h 53"/>
              <a:gd name="T6" fmla="*/ 17 w 17"/>
              <a:gd name="T7" fmla="*/ 45 h 53"/>
              <a:gd name="T8" fmla="*/ 17 w 17"/>
              <a:gd name="T9" fmla="*/ 53 h 53"/>
              <a:gd name="T10" fmla="*/ 9 w 17"/>
              <a:gd name="T11" fmla="*/ 53 h 53"/>
              <a:gd name="T12" fmla="*/ 0 w 17"/>
              <a:gd name="T13" fmla="*/ 8 h 53"/>
            </a:gdLst>
            <a:ahLst/>
            <a:cxnLst>
              <a:cxn ang="0">
                <a:pos x="T0" y="T1"/>
              </a:cxn>
              <a:cxn ang="0">
                <a:pos x="T2" y="T3"/>
              </a:cxn>
              <a:cxn ang="0">
                <a:pos x="T4" y="T5"/>
              </a:cxn>
              <a:cxn ang="0">
                <a:pos x="T6" y="T7"/>
              </a:cxn>
              <a:cxn ang="0">
                <a:pos x="T8" y="T9"/>
              </a:cxn>
              <a:cxn ang="0">
                <a:pos x="T10" y="T11"/>
              </a:cxn>
              <a:cxn ang="0">
                <a:pos x="T12" y="T13"/>
              </a:cxn>
            </a:cxnLst>
            <a:rect l="0" t="0" r="r" b="b"/>
            <a:pathLst>
              <a:path w="17" h="53">
                <a:moveTo>
                  <a:pt x="0" y="8"/>
                </a:moveTo>
                <a:lnTo>
                  <a:pt x="0" y="0"/>
                </a:lnTo>
                <a:lnTo>
                  <a:pt x="7" y="0"/>
                </a:lnTo>
                <a:lnTo>
                  <a:pt x="17" y="45"/>
                </a:lnTo>
                <a:lnTo>
                  <a:pt x="17" y="53"/>
                </a:lnTo>
                <a:lnTo>
                  <a:pt x="9" y="53"/>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4" name="Freeform 4236"/>
          <p:cNvSpPr>
            <a:spLocks/>
          </p:cNvSpPr>
          <p:nvPr/>
        </p:nvSpPr>
        <p:spPr bwMode="auto">
          <a:xfrm>
            <a:off x="7693026" y="4976814"/>
            <a:ext cx="41275" cy="134937"/>
          </a:xfrm>
          <a:custGeom>
            <a:avLst/>
            <a:gdLst>
              <a:gd name="T0" fmla="*/ 0 w 20"/>
              <a:gd name="T1" fmla="*/ 8 h 58"/>
              <a:gd name="T2" fmla="*/ 0 w 20"/>
              <a:gd name="T3" fmla="*/ 0 h 58"/>
              <a:gd name="T4" fmla="*/ 8 w 20"/>
              <a:gd name="T5" fmla="*/ 0 h 58"/>
              <a:gd name="T6" fmla="*/ 20 w 20"/>
              <a:gd name="T7" fmla="*/ 50 h 58"/>
              <a:gd name="T8" fmla="*/ 20 w 20"/>
              <a:gd name="T9" fmla="*/ 58 h 58"/>
              <a:gd name="T10" fmla="*/ 12 w 20"/>
              <a:gd name="T11" fmla="*/ 58 h 58"/>
              <a:gd name="T12" fmla="*/ 0 w 20"/>
              <a:gd name="T13" fmla="*/ 8 h 58"/>
            </a:gdLst>
            <a:ahLst/>
            <a:cxnLst>
              <a:cxn ang="0">
                <a:pos x="T0" y="T1"/>
              </a:cxn>
              <a:cxn ang="0">
                <a:pos x="T2" y="T3"/>
              </a:cxn>
              <a:cxn ang="0">
                <a:pos x="T4" y="T5"/>
              </a:cxn>
              <a:cxn ang="0">
                <a:pos x="T6" y="T7"/>
              </a:cxn>
              <a:cxn ang="0">
                <a:pos x="T8" y="T9"/>
              </a:cxn>
              <a:cxn ang="0">
                <a:pos x="T10" y="T11"/>
              </a:cxn>
              <a:cxn ang="0">
                <a:pos x="T12" y="T13"/>
              </a:cxn>
            </a:cxnLst>
            <a:rect l="0" t="0" r="r" b="b"/>
            <a:pathLst>
              <a:path w="20" h="58">
                <a:moveTo>
                  <a:pt x="0" y="8"/>
                </a:moveTo>
                <a:lnTo>
                  <a:pt x="0" y="0"/>
                </a:lnTo>
                <a:lnTo>
                  <a:pt x="8" y="0"/>
                </a:lnTo>
                <a:lnTo>
                  <a:pt x="20" y="50"/>
                </a:lnTo>
                <a:lnTo>
                  <a:pt x="20" y="58"/>
                </a:lnTo>
                <a:lnTo>
                  <a:pt x="12" y="5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5" name="Freeform 4237"/>
          <p:cNvSpPr>
            <a:spLocks/>
          </p:cNvSpPr>
          <p:nvPr/>
        </p:nvSpPr>
        <p:spPr bwMode="auto">
          <a:xfrm>
            <a:off x="7718425" y="5092701"/>
            <a:ext cx="39688" cy="131763"/>
          </a:xfrm>
          <a:custGeom>
            <a:avLst/>
            <a:gdLst>
              <a:gd name="T0" fmla="*/ 0 w 20"/>
              <a:gd name="T1" fmla="*/ 8 h 56"/>
              <a:gd name="T2" fmla="*/ 0 w 20"/>
              <a:gd name="T3" fmla="*/ 0 h 56"/>
              <a:gd name="T4" fmla="*/ 8 w 20"/>
              <a:gd name="T5" fmla="*/ 0 h 56"/>
              <a:gd name="T6" fmla="*/ 20 w 20"/>
              <a:gd name="T7" fmla="*/ 48 h 56"/>
              <a:gd name="T8" fmla="*/ 20 w 20"/>
              <a:gd name="T9" fmla="*/ 56 h 56"/>
              <a:gd name="T10" fmla="*/ 12 w 20"/>
              <a:gd name="T11" fmla="*/ 56 h 56"/>
              <a:gd name="T12" fmla="*/ 0 w 20"/>
              <a:gd name="T13" fmla="*/ 8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0" y="8"/>
                </a:moveTo>
                <a:lnTo>
                  <a:pt x="0" y="0"/>
                </a:lnTo>
                <a:lnTo>
                  <a:pt x="8" y="0"/>
                </a:lnTo>
                <a:lnTo>
                  <a:pt x="20" y="48"/>
                </a:lnTo>
                <a:lnTo>
                  <a:pt x="20" y="56"/>
                </a:lnTo>
                <a:lnTo>
                  <a:pt x="12" y="56"/>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6" name="Freeform 4238"/>
          <p:cNvSpPr>
            <a:spLocks/>
          </p:cNvSpPr>
          <p:nvPr/>
        </p:nvSpPr>
        <p:spPr bwMode="auto">
          <a:xfrm>
            <a:off x="7742238" y="5205414"/>
            <a:ext cx="36512" cy="134937"/>
          </a:xfrm>
          <a:custGeom>
            <a:avLst/>
            <a:gdLst>
              <a:gd name="T0" fmla="*/ 0 w 18"/>
              <a:gd name="T1" fmla="*/ 8 h 58"/>
              <a:gd name="T2" fmla="*/ 0 w 18"/>
              <a:gd name="T3" fmla="*/ 0 h 58"/>
              <a:gd name="T4" fmla="*/ 8 w 18"/>
              <a:gd name="T5" fmla="*/ 0 h 58"/>
              <a:gd name="T6" fmla="*/ 18 w 18"/>
              <a:gd name="T7" fmla="*/ 50 h 58"/>
              <a:gd name="T8" fmla="*/ 18 w 18"/>
              <a:gd name="T9" fmla="*/ 58 h 58"/>
              <a:gd name="T10" fmla="*/ 10 w 18"/>
              <a:gd name="T11" fmla="*/ 58 h 58"/>
              <a:gd name="T12" fmla="*/ 0 w 18"/>
              <a:gd name="T13" fmla="*/ 8 h 58"/>
            </a:gdLst>
            <a:ahLst/>
            <a:cxnLst>
              <a:cxn ang="0">
                <a:pos x="T0" y="T1"/>
              </a:cxn>
              <a:cxn ang="0">
                <a:pos x="T2" y="T3"/>
              </a:cxn>
              <a:cxn ang="0">
                <a:pos x="T4" y="T5"/>
              </a:cxn>
              <a:cxn ang="0">
                <a:pos x="T6" y="T7"/>
              </a:cxn>
              <a:cxn ang="0">
                <a:pos x="T8" y="T9"/>
              </a:cxn>
              <a:cxn ang="0">
                <a:pos x="T10" y="T11"/>
              </a:cxn>
              <a:cxn ang="0">
                <a:pos x="T12" y="T13"/>
              </a:cxn>
            </a:cxnLst>
            <a:rect l="0" t="0" r="r" b="b"/>
            <a:pathLst>
              <a:path w="18" h="58">
                <a:moveTo>
                  <a:pt x="0" y="8"/>
                </a:moveTo>
                <a:lnTo>
                  <a:pt x="0" y="0"/>
                </a:lnTo>
                <a:lnTo>
                  <a:pt x="8" y="0"/>
                </a:lnTo>
                <a:lnTo>
                  <a:pt x="18" y="50"/>
                </a:lnTo>
                <a:lnTo>
                  <a:pt x="18" y="58"/>
                </a:lnTo>
                <a:lnTo>
                  <a:pt x="10" y="5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7" name="Freeform 4239"/>
          <p:cNvSpPr>
            <a:spLocks/>
          </p:cNvSpPr>
          <p:nvPr/>
        </p:nvSpPr>
        <p:spPr bwMode="auto">
          <a:xfrm>
            <a:off x="7762875" y="5321300"/>
            <a:ext cx="39688" cy="134938"/>
          </a:xfrm>
          <a:custGeom>
            <a:avLst/>
            <a:gdLst>
              <a:gd name="T0" fmla="*/ 0 w 20"/>
              <a:gd name="T1" fmla="*/ 8 h 58"/>
              <a:gd name="T2" fmla="*/ 0 w 20"/>
              <a:gd name="T3" fmla="*/ 0 h 58"/>
              <a:gd name="T4" fmla="*/ 8 w 20"/>
              <a:gd name="T5" fmla="*/ 0 h 58"/>
              <a:gd name="T6" fmla="*/ 20 w 20"/>
              <a:gd name="T7" fmla="*/ 50 h 58"/>
              <a:gd name="T8" fmla="*/ 20 w 20"/>
              <a:gd name="T9" fmla="*/ 58 h 58"/>
              <a:gd name="T10" fmla="*/ 12 w 20"/>
              <a:gd name="T11" fmla="*/ 58 h 58"/>
              <a:gd name="T12" fmla="*/ 0 w 20"/>
              <a:gd name="T13" fmla="*/ 8 h 58"/>
            </a:gdLst>
            <a:ahLst/>
            <a:cxnLst>
              <a:cxn ang="0">
                <a:pos x="T0" y="T1"/>
              </a:cxn>
              <a:cxn ang="0">
                <a:pos x="T2" y="T3"/>
              </a:cxn>
              <a:cxn ang="0">
                <a:pos x="T4" y="T5"/>
              </a:cxn>
              <a:cxn ang="0">
                <a:pos x="T6" y="T7"/>
              </a:cxn>
              <a:cxn ang="0">
                <a:pos x="T8" y="T9"/>
              </a:cxn>
              <a:cxn ang="0">
                <a:pos x="T10" y="T11"/>
              </a:cxn>
              <a:cxn ang="0">
                <a:pos x="T12" y="T13"/>
              </a:cxn>
            </a:cxnLst>
            <a:rect l="0" t="0" r="r" b="b"/>
            <a:pathLst>
              <a:path w="20" h="58">
                <a:moveTo>
                  <a:pt x="0" y="8"/>
                </a:moveTo>
                <a:lnTo>
                  <a:pt x="0" y="0"/>
                </a:lnTo>
                <a:lnTo>
                  <a:pt x="8" y="0"/>
                </a:lnTo>
                <a:lnTo>
                  <a:pt x="20" y="50"/>
                </a:lnTo>
                <a:lnTo>
                  <a:pt x="20" y="58"/>
                </a:lnTo>
                <a:lnTo>
                  <a:pt x="12" y="5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8" name="Freeform 4240"/>
          <p:cNvSpPr>
            <a:spLocks/>
          </p:cNvSpPr>
          <p:nvPr/>
        </p:nvSpPr>
        <p:spPr bwMode="auto">
          <a:xfrm>
            <a:off x="7786688" y="5437188"/>
            <a:ext cx="36512" cy="127000"/>
          </a:xfrm>
          <a:custGeom>
            <a:avLst/>
            <a:gdLst>
              <a:gd name="T0" fmla="*/ 0 w 18"/>
              <a:gd name="T1" fmla="*/ 8 h 54"/>
              <a:gd name="T2" fmla="*/ 0 w 18"/>
              <a:gd name="T3" fmla="*/ 0 h 54"/>
              <a:gd name="T4" fmla="*/ 8 w 18"/>
              <a:gd name="T5" fmla="*/ 0 h 54"/>
              <a:gd name="T6" fmla="*/ 18 w 18"/>
              <a:gd name="T7" fmla="*/ 46 h 54"/>
              <a:gd name="T8" fmla="*/ 18 w 18"/>
              <a:gd name="T9" fmla="*/ 54 h 54"/>
              <a:gd name="T10" fmla="*/ 10 w 18"/>
              <a:gd name="T11" fmla="*/ 54 h 54"/>
              <a:gd name="T12" fmla="*/ 0 w 18"/>
              <a:gd name="T13" fmla="*/ 8 h 54"/>
            </a:gdLst>
            <a:ahLst/>
            <a:cxnLst>
              <a:cxn ang="0">
                <a:pos x="T0" y="T1"/>
              </a:cxn>
              <a:cxn ang="0">
                <a:pos x="T2" y="T3"/>
              </a:cxn>
              <a:cxn ang="0">
                <a:pos x="T4" y="T5"/>
              </a:cxn>
              <a:cxn ang="0">
                <a:pos x="T6" y="T7"/>
              </a:cxn>
              <a:cxn ang="0">
                <a:pos x="T8" y="T9"/>
              </a:cxn>
              <a:cxn ang="0">
                <a:pos x="T10" y="T11"/>
              </a:cxn>
              <a:cxn ang="0">
                <a:pos x="T12" y="T13"/>
              </a:cxn>
            </a:cxnLst>
            <a:rect l="0" t="0" r="r" b="b"/>
            <a:pathLst>
              <a:path w="18" h="54">
                <a:moveTo>
                  <a:pt x="0" y="8"/>
                </a:moveTo>
                <a:lnTo>
                  <a:pt x="0" y="0"/>
                </a:lnTo>
                <a:lnTo>
                  <a:pt x="8" y="0"/>
                </a:lnTo>
                <a:lnTo>
                  <a:pt x="18" y="46"/>
                </a:lnTo>
                <a:lnTo>
                  <a:pt x="18" y="54"/>
                </a:lnTo>
                <a:lnTo>
                  <a:pt x="10" y="5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09" name="Freeform 4241"/>
          <p:cNvSpPr>
            <a:spLocks/>
          </p:cNvSpPr>
          <p:nvPr/>
        </p:nvSpPr>
        <p:spPr bwMode="auto">
          <a:xfrm>
            <a:off x="7807325" y="5545138"/>
            <a:ext cx="39688" cy="125412"/>
          </a:xfrm>
          <a:custGeom>
            <a:avLst/>
            <a:gdLst>
              <a:gd name="T0" fmla="*/ 0 w 20"/>
              <a:gd name="T1" fmla="*/ 8 h 54"/>
              <a:gd name="T2" fmla="*/ 0 w 20"/>
              <a:gd name="T3" fmla="*/ 0 h 54"/>
              <a:gd name="T4" fmla="*/ 8 w 20"/>
              <a:gd name="T5" fmla="*/ 0 h 54"/>
              <a:gd name="T6" fmla="*/ 20 w 20"/>
              <a:gd name="T7" fmla="*/ 46 h 54"/>
              <a:gd name="T8" fmla="*/ 20 w 20"/>
              <a:gd name="T9" fmla="*/ 54 h 54"/>
              <a:gd name="T10" fmla="*/ 12 w 20"/>
              <a:gd name="T11" fmla="*/ 54 h 54"/>
              <a:gd name="T12" fmla="*/ 0 w 20"/>
              <a:gd name="T13" fmla="*/ 8 h 54"/>
            </a:gdLst>
            <a:ahLst/>
            <a:cxnLst>
              <a:cxn ang="0">
                <a:pos x="T0" y="T1"/>
              </a:cxn>
              <a:cxn ang="0">
                <a:pos x="T2" y="T3"/>
              </a:cxn>
              <a:cxn ang="0">
                <a:pos x="T4" y="T5"/>
              </a:cxn>
              <a:cxn ang="0">
                <a:pos x="T6" y="T7"/>
              </a:cxn>
              <a:cxn ang="0">
                <a:pos x="T8" y="T9"/>
              </a:cxn>
              <a:cxn ang="0">
                <a:pos x="T10" y="T11"/>
              </a:cxn>
              <a:cxn ang="0">
                <a:pos x="T12" y="T13"/>
              </a:cxn>
            </a:cxnLst>
            <a:rect l="0" t="0" r="r" b="b"/>
            <a:pathLst>
              <a:path w="20" h="54">
                <a:moveTo>
                  <a:pt x="0" y="8"/>
                </a:moveTo>
                <a:lnTo>
                  <a:pt x="0" y="0"/>
                </a:lnTo>
                <a:lnTo>
                  <a:pt x="8" y="0"/>
                </a:lnTo>
                <a:lnTo>
                  <a:pt x="20" y="46"/>
                </a:lnTo>
                <a:lnTo>
                  <a:pt x="20" y="54"/>
                </a:lnTo>
                <a:lnTo>
                  <a:pt x="12" y="5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0" name="Freeform 4242"/>
          <p:cNvSpPr>
            <a:spLocks/>
          </p:cNvSpPr>
          <p:nvPr/>
        </p:nvSpPr>
        <p:spPr bwMode="auto">
          <a:xfrm>
            <a:off x="7831138" y="5651501"/>
            <a:ext cx="36512" cy="112713"/>
          </a:xfrm>
          <a:custGeom>
            <a:avLst/>
            <a:gdLst>
              <a:gd name="T0" fmla="*/ 0 w 18"/>
              <a:gd name="T1" fmla="*/ 8 h 48"/>
              <a:gd name="T2" fmla="*/ 0 w 18"/>
              <a:gd name="T3" fmla="*/ 0 h 48"/>
              <a:gd name="T4" fmla="*/ 8 w 18"/>
              <a:gd name="T5" fmla="*/ 0 h 48"/>
              <a:gd name="T6" fmla="*/ 18 w 18"/>
              <a:gd name="T7" fmla="*/ 40 h 48"/>
              <a:gd name="T8" fmla="*/ 18 w 18"/>
              <a:gd name="T9" fmla="*/ 48 h 48"/>
              <a:gd name="T10" fmla="*/ 10 w 18"/>
              <a:gd name="T11" fmla="*/ 48 h 48"/>
              <a:gd name="T12" fmla="*/ 0 w 18"/>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18" h="48">
                <a:moveTo>
                  <a:pt x="0" y="8"/>
                </a:moveTo>
                <a:lnTo>
                  <a:pt x="0" y="0"/>
                </a:lnTo>
                <a:lnTo>
                  <a:pt x="8" y="0"/>
                </a:lnTo>
                <a:lnTo>
                  <a:pt x="18" y="40"/>
                </a:lnTo>
                <a:lnTo>
                  <a:pt x="18" y="48"/>
                </a:lnTo>
                <a:lnTo>
                  <a:pt x="10" y="4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1" name="Freeform 4243"/>
          <p:cNvSpPr>
            <a:spLocks/>
          </p:cNvSpPr>
          <p:nvPr/>
        </p:nvSpPr>
        <p:spPr bwMode="auto">
          <a:xfrm>
            <a:off x="7851776" y="5745164"/>
            <a:ext cx="41275" cy="104775"/>
          </a:xfrm>
          <a:custGeom>
            <a:avLst/>
            <a:gdLst>
              <a:gd name="T0" fmla="*/ 0 w 20"/>
              <a:gd name="T1" fmla="*/ 8 h 45"/>
              <a:gd name="T2" fmla="*/ 0 w 20"/>
              <a:gd name="T3" fmla="*/ 0 h 45"/>
              <a:gd name="T4" fmla="*/ 8 w 20"/>
              <a:gd name="T5" fmla="*/ 0 h 45"/>
              <a:gd name="T6" fmla="*/ 20 w 20"/>
              <a:gd name="T7" fmla="*/ 37 h 45"/>
              <a:gd name="T8" fmla="*/ 20 w 20"/>
              <a:gd name="T9" fmla="*/ 45 h 45"/>
              <a:gd name="T10" fmla="*/ 12 w 20"/>
              <a:gd name="T11" fmla="*/ 45 h 45"/>
              <a:gd name="T12" fmla="*/ 0 w 20"/>
              <a:gd name="T13" fmla="*/ 8 h 45"/>
            </a:gdLst>
            <a:ahLst/>
            <a:cxnLst>
              <a:cxn ang="0">
                <a:pos x="T0" y="T1"/>
              </a:cxn>
              <a:cxn ang="0">
                <a:pos x="T2" y="T3"/>
              </a:cxn>
              <a:cxn ang="0">
                <a:pos x="T4" y="T5"/>
              </a:cxn>
              <a:cxn ang="0">
                <a:pos x="T6" y="T7"/>
              </a:cxn>
              <a:cxn ang="0">
                <a:pos x="T8" y="T9"/>
              </a:cxn>
              <a:cxn ang="0">
                <a:pos x="T10" y="T11"/>
              </a:cxn>
              <a:cxn ang="0">
                <a:pos x="T12" y="T13"/>
              </a:cxn>
            </a:cxnLst>
            <a:rect l="0" t="0" r="r" b="b"/>
            <a:pathLst>
              <a:path w="20" h="45">
                <a:moveTo>
                  <a:pt x="0" y="8"/>
                </a:moveTo>
                <a:lnTo>
                  <a:pt x="0" y="0"/>
                </a:lnTo>
                <a:lnTo>
                  <a:pt x="8" y="0"/>
                </a:lnTo>
                <a:lnTo>
                  <a:pt x="20" y="37"/>
                </a:lnTo>
                <a:lnTo>
                  <a:pt x="20" y="45"/>
                </a:lnTo>
                <a:lnTo>
                  <a:pt x="12" y="45"/>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2" name="Freeform 4244"/>
          <p:cNvSpPr>
            <a:spLocks/>
          </p:cNvSpPr>
          <p:nvPr/>
        </p:nvSpPr>
        <p:spPr bwMode="auto">
          <a:xfrm>
            <a:off x="7875588" y="5830889"/>
            <a:ext cx="36512" cy="98425"/>
          </a:xfrm>
          <a:custGeom>
            <a:avLst/>
            <a:gdLst>
              <a:gd name="T0" fmla="*/ 0 w 18"/>
              <a:gd name="T1" fmla="*/ 8 h 42"/>
              <a:gd name="T2" fmla="*/ 0 w 18"/>
              <a:gd name="T3" fmla="*/ 0 h 42"/>
              <a:gd name="T4" fmla="*/ 8 w 18"/>
              <a:gd name="T5" fmla="*/ 0 h 42"/>
              <a:gd name="T6" fmla="*/ 18 w 18"/>
              <a:gd name="T7" fmla="*/ 34 h 42"/>
              <a:gd name="T8" fmla="*/ 18 w 18"/>
              <a:gd name="T9" fmla="*/ 42 h 42"/>
              <a:gd name="T10" fmla="*/ 10 w 18"/>
              <a:gd name="T11" fmla="*/ 42 h 42"/>
              <a:gd name="T12" fmla="*/ 0 w 18"/>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18" h="42">
                <a:moveTo>
                  <a:pt x="0" y="8"/>
                </a:moveTo>
                <a:lnTo>
                  <a:pt x="0" y="0"/>
                </a:lnTo>
                <a:lnTo>
                  <a:pt x="8" y="0"/>
                </a:lnTo>
                <a:lnTo>
                  <a:pt x="18" y="34"/>
                </a:lnTo>
                <a:lnTo>
                  <a:pt x="18" y="42"/>
                </a:lnTo>
                <a:lnTo>
                  <a:pt x="10" y="4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3" name="Freeform 4245"/>
          <p:cNvSpPr>
            <a:spLocks/>
          </p:cNvSpPr>
          <p:nvPr/>
        </p:nvSpPr>
        <p:spPr bwMode="auto">
          <a:xfrm>
            <a:off x="7896226" y="5910263"/>
            <a:ext cx="41275" cy="88900"/>
          </a:xfrm>
          <a:custGeom>
            <a:avLst/>
            <a:gdLst>
              <a:gd name="T0" fmla="*/ 0 w 20"/>
              <a:gd name="T1" fmla="*/ 8 h 38"/>
              <a:gd name="T2" fmla="*/ 0 w 20"/>
              <a:gd name="T3" fmla="*/ 0 h 38"/>
              <a:gd name="T4" fmla="*/ 8 w 20"/>
              <a:gd name="T5" fmla="*/ 0 h 38"/>
              <a:gd name="T6" fmla="*/ 20 w 20"/>
              <a:gd name="T7" fmla="*/ 30 h 38"/>
              <a:gd name="T8" fmla="*/ 20 w 20"/>
              <a:gd name="T9" fmla="*/ 38 h 38"/>
              <a:gd name="T10" fmla="*/ 12 w 20"/>
              <a:gd name="T11" fmla="*/ 38 h 38"/>
              <a:gd name="T12" fmla="*/ 0 w 20"/>
              <a:gd name="T13" fmla="*/ 8 h 38"/>
            </a:gdLst>
            <a:ahLst/>
            <a:cxnLst>
              <a:cxn ang="0">
                <a:pos x="T0" y="T1"/>
              </a:cxn>
              <a:cxn ang="0">
                <a:pos x="T2" y="T3"/>
              </a:cxn>
              <a:cxn ang="0">
                <a:pos x="T4" y="T5"/>
              </a:cxn>
              <a:cxn ang="0">
                <a:pos x="T6" y="T7"/>
              </a:cxn>
              <a:cxn ang="0">
                <a:pos x="T8" y="T9"/>
              </a:cxn>
              <a:cxn ang="0">
                <a:pos x="T10" y="T11"/>
              </a:cxn>
              <a:cxn ang="0">
                <a:pos x="T12" y="T13"/>
              </a:cxn>
            </a:cxnLst>
            <a:rect l="0" t="0" r="r" b="b"/>
            <a:pathLst>
              <a:path w="20" h="38">
                <a:moveTo>
                  <a:pt x="0" y="8"/>
                </a:moveTo>
                <a:lnTo>
                  <a:pt x="0" y="0"/>
                </a:lnTo>
                <a:lnTo>
                  <a:pt x="8" y="0"/>
                </a:lnTo>
                <a:lnTo>
                  <a:pt x="20" y="30"/>
                </a:lnTo>
                <a:lnTo>
                  <a:pt x="20" y="38"/>
                </a:lnTo>
                <a:lnTo>
                  <a:pt x="12" y="3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4" name="Freeform 4246"/>
          <p:cNvSpPr>
            <a:spLocks/>
          </p:cNvSpPr>
          <p:nvPr/>
        </p:nvSpPr>
        <p:spPr bwMode="auto">
          <a:xfrm>
            <a:off x="7920039" y="5980114"/>
            <a:ext cx="41275" cy="79375"/>
          </a:xfrm>
          <a:custGeom>
            <a:avLst/>
            <a:gdLst>
              <a:gd name="T0" fmla="*/ 0 w 20"/>
              <a:gd name="T1" fmla="*/ 8 h 34"/>
              <a:gd name="T2" fmla="*/ 0 w 20"/>
              <a:gd name="T3" fmla="*/ 0 h 34"/>
              <a:gd name="T4" fmla="*/ 8 w 20"/>
              <a:gd name="T5" fmla="*/ 0 h 34"/>
              <a:gd name="T6" fmla="*/ 20 w 20"/>
              <a:gd name="T7" fmla="*/ 26 h 34"/>
              <a:gd name="T8" fmla="*/ 20 w 20"/>
              <a:gd name="T9" fmla="*/ 34 h 34"/>
              <a:gd name="T10" fmla="*/ 12 w 20"/>
              <a:gd name="T11" fmla="*/ 34 h 34"/>
              <a:gd name="T12" fmla="*/ 0 w 20"/>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20" h="34">
                <a:moveTo>
                  <a:pt x="0" y="8"/>
                </a:moveTo>
                <a:lnTo>
                  <a:pt x="0" y="0"/>
                </a:lnTo>
                <a:lnTo>
                  <a:pt x="8" y="0"/>
                </a:lnTo>
                <a:lnTo>
                  <a:pt x="20" y="26"/>
                </a:lnTo>
                <a:lnTo>
                  <a:pt x="20" y="34"/>
                </a:lnTo>
                <a:lnTo>
                  <a:pt x="12" y="3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5" name="Freeform 4247"/>
          <p:cNvSpPr>
            <a:spLocks/>
          </p:cNvSpPr>
          <p:nvPr/>
        </p:nvSpPr>
        <p:spPr bwMode="auto">
          <a:xfrm>
            <a:off x="7945438" y="6040438"/>
            <a:ext cx="36512" cy="69850"/>
          </a:xfrm>
          <a:custGeom>
            <a:avLst/>
            <a:gdLst>
              <a:gd name="T0" fmla="*/ 0 w 18"/>
              <a:gd name="T1" fmla="*/ 8 h 30"/>
              <a:gd name="T2" fmla="*/ 0 w 18"/>
              <a:gd name="T3" fmla="*/ 0 h 30"/>
              <a:gd name="T4" fmla="*/ 8 w 18"/>
              <a:gd name="T5" fmla="*/ 0 h 30"/>
              <a:gd name="T6" fmla="*/ 18 w 18"/>
              <a:gd name="T7" fmla="*/ 22 h 30"/>
              <a:gd name="T8" fmla="*/ 18 w 18"/>
              <a:gd name="T9" fmla="*/ 30 h 30"/>
              <a:gd name="T10" fmla="*/ 10 w 18"/>
              <a:gd name="T11" fmla="*/ 30 h 30"/>
              <a:gd name="T12" fmla="*/ 0 w 18"/>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8" h="30">
                <a:moveTo>
                  <a:pt x="0" y="8"/>
                </a:moveTo>
                <a:lnTo>
                  <a:pt x="0" y="0"/>
                </a:lnTo>
                <a:lnTo>
                  <a:pt x="8" y="0"/>
                </a:lnTo>
                <a:lnTo>
                  <a:pt x="18" y="22"/>
                </a:lnTo>
                <a:lnTo>
                  <a:pt x="18" y="30"/>
                </a:lnTo>
                <a:lnTo>
                  <a:pt x="10" y="3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6" name="Freeform 4248"/>
          <p:cNvSpPr>
            <a:spLocks/>
          </p:cNvSpPr>
          <p:nvPr/>
        </p:nvSpPr>
        <p:spPr bwMode="auto">
          <a:xfrm>
            <a:off x="7966075" y="6092825"/>
            <a:ext cx="39688" cy="65088"/>
          </a:xfrm>
          <a:custGeom>
            <a:avLst/>
            <a:gdLst>
              <a:gd name="T0" fmla="*/ 0 w 20"/>
              <a:gd name="T1" fmla="*/ 8 h 28"/>
              <a:gd name="T2" fmla="*/ 0 w 20"/>
              <a:gd name="T3" fmla="*/ 0 h 28"/>
              <a:gd name="T4" fmla="*/ 8 w 20"/>
              <a:gd name="T5" fmla="*/ 0 h 28"/>
              <a:gd name="T6" fmla="*/ 20 w 20"/>
              <a:gd name="T7" fmla="*/ 20 h 28"/>
              <a:gd name="T8" fmla="*/ 20 w 20"/>
              <a:gd name="T9" fmla="*/ 28 h 28"/>
              <a:gd name="T10" fmla="*/ 12 w 20"/>
              <a:gd name="T11" fmla="*/ 28 h 28"/>
              <a:gd name="T12" fmla="*/ 0 w 20"/>
              <a:gd name="T13" fmla="*/ 8 h 28"/>
            </a:gdLst>
            <a:ahLst/>
            <a:cxnLst>
              <a:cxn ang="0">
                <a:pos x="T0" y="T1"/>
              </a:cxn>
              <a:cxn ang="0">
                <a:pos x="T2" y="T3"/>
              </a:cxn>
              <a:cxn ang="0">
                <a:pos x="T4" y="T5"/>
              </a:cxn>
              <a:cxn ang="0">
                <a:pos x="T6" y="T7"/>
              </a:cxn>
              <a:cxn ang="0">
                <a:pos x="T8" y="T9"/>
              </a:cxn>
              <a:cxn ang="0">
                <a:pos x="T10" y="T11"/>
              </a:cxn>
              <a:cxn ang="0">
                <a:pos x="T12" y="T13"/>
              </a:cxn>
            </a:cxnLst>
            <a:rect l="0" t="0" r="r" b="b"/>
            <a:pathLst>
              <a:path w="20" h="28">
                <a:moveTo>
                  <a:pt x="0" y="8"/>
                </a:moveTo>
                <a:lnTo>
                  <a:pt x="0" y="0"/>
                </a:lnTo>
                <a:lnTo>
                  <a:pt x="8" y="0"/>
                </a:lnTo>
                <a:lnTo>
                  <a:pt x="20" y="20"/>
                </a:lnTo>
                <a:lnTo>
                  <a:pt x="20" y="28"/>
                </a:lnTo>
                <a:lnTo>
                  <a:pt x="12" y="2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7" name="Freeform 4249"/>
          <p:cNvSpPr>
            <a:spLocks/>
          </p:cNvSpPr>
          <p:nvPr/>
        </p:nvSpPr>
        <p:spPr bwMode="auto">
          <a:xfrm>
            <a:off x="7989888" y="6138863"/>
            <a:ext cx="36512" cy="55562"/>
          </a:xfrm>
          <a:custGeom>
            <a:avLst/>
            <a:gdLst>
              <a:gd name="T0" fmla="*/ 0 w 18"/>
              <a:gd name="T1" fmla="*/ 8 h 24"/>
              <a:gd name="T2" fmla="*/ 0 w 18"/>
              <a:gd name="T3" fmla="*/ 0 h 24"/>
              <a:gd name="T4" fmla="*/ 8 w 18"/>
              <a:gd name="T5" fmla="*/ 0 h 24"/>
              <a:gd name="T6" fmla="*/ 18 w 18"/>
              <a:gd name="T7" fmla="*/ 16 h 24"/>
              <a:gd name="T8" fmla="*/ 18 w 18"/>
              <a:gd name="T9" fmla="*/ 24 h 24"/>
              <a:gd name="T10" fmla="*/ 10 w 18"/>
              <a:gd name="T11" fmla="*/ 24 h 24"/>
              <a:gd name="T12" fmla="*/ 0 w 18"/>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18" h="24">
                <a:moveTo>
                  <a:pt x="0" y="8"/>
                </a:moveTo>
                <a:lnTo>
                  <a:pt x="0" y="0"/>
                </a:lnTo>
                <a:lnTo>
                  <a:pt x="8" y="0"/>
                </a:lnTo>
                <a:lnTo>
                  <a:pt x="18" y="16"/>
                </a:lnTo>
                <a:lnTo>
                  <a:pt x="18" y="24"/>
                </a:lnTo>
                <a:lnTo>
                  <a:pt x="10" y="2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8" name="Freeform 4250"/>
          <p:cNvSpPr>
            <a:spLocks/>
          </p:cNvSpPr>
          <p:nvPr/>
        </p:nvSpPr>
        <p:spPr bwMode="auto">
          <a:xfrm>
            <a:off x="8010525" y="6175375"/>
            <a:ext cx="39688" cy="57150"/>
          </a:xfrm>
          <a:custGeom>
            <a:avLst/>
            <a:gdLst>
              <a:gd name="T0" fmla="*/ 0 w 20"/>
              <a:gd name="T1" fmla="*/ 8 h 24"/>
              <a:gd name="T2" fmla="*/ 0 w 20"/>
              <a:gd name="T3" fmla="*/ 0 h 24"/>
              <a:gd name="T4" fmla="*/ 8 w 20"/>
              <a:gd name="T5" fmla="*/ 0 h 24"/>
              <a:gd name="T6" fmla="*/ 20 w 20"/>
              <a:gd name="T7" fmla="*/ 16 h 24"/>
              <a:gd name="T8" fmla="*/ 20 w 20"/>
              <a:gd name="T9" fmla="*/ 24 h 24"/>
              <a:gd name="T10" fmla="*/ 12 w 20"/>
              <a:gd name="T11" fmla="*/ 24 h 24"/>
              <a:gd name="T12" fmla="*/ 0 w 20"/>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0" y="8"/>
                </a:moveTo>
                <a:lnTo>
                  <a:pt x="0" y="0"/>
                </a:lnTo>
                <a:lnTo>
                  <a:pt x="8" y="0"/>
                </a:lnTo>
                <a:lnTo>
                  <a:pt x="20" y="16"/>
                </a:lnTo>
                <a:lnTo>
                  <a:pt x="20" y="24"/>
                </a:lnTo>
                <a:lnTo>
                  <a:pt x="12" y="2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19" name="Freeform 4251"/>
          <p:cNvSpPr>
            <a:spLocks/>
          </p:cNvSpPr>
          <p:nvPr/>
        </p:nvSpPr>
        <p:spPr bwMode="auto">
          <a:xfrm>
            <a:off x="8034339" y="6213476"/>
            <a:ext cx="41275" cy="41275"/>
          </a:xfrm>
          <a:custGeom>
            <a:avLst/>
            <a:gdLst>
              <a:gd name="T0" fmla="*/ 0 w 20"/>
              <a:gd name="T1" fmla="*/ 8 h 18"/>
              <a:gd name="T2" fmla="*/ 0 w 20"/>
              <a:gd name="T3" fmla="*/ 0 h 18"/>
              <a:gd name="T4" fmla="*/ 8 w 20"/>
              <a:gd name="T5" fmla="*/ 0 h 18"/>
              <a:gd name="T6" fmla="*/ 20 w 20"/>
              <a:gd name="T7" fmla="*/ 10 h 18"/>
              <a:gd name="T8" fmla="*/ 20 w 20"/>
              <a:gd name="T9" fmla="*/ 18 h 18"/>
              <a:gd name="T10" fmla="*/ 12 w 20"/>
              <a:gd name="T11" fmla="*/ 18 h 18"/>
              <a:gd name="T12" fmla="*/ 0 w 20"/>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0" y="8"/>
                </a:moveTo>
                <a:lnTo>
                  <a:pt x="0" y="0"/>
                </a:lnTo>
                <a:lnTo>
                  <a:pt x="8" y="0"/>
                </a:lnTo>
                <a:lnTo>
                  <a:pt x="20" y="10"/>
                </a:lnTo>
                <a:lnTo>
                  <a:pt x="20" y="18"/>
                </a:lnTo>
                <a:lnTo>
                  <a:pt x="12" y="1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0" name="Freeform 4252"/>
          <p:cNvSpPr>
            <a:spLocks/>
          </p:cNvSpPr>
          <p:nvPr/>
        </p:nvSpPr>
        <p:spPr bwMode="auto">
          <a:xfrm>
            <a:off x="8058151" y="6235701"/>
            <a:ext cx="36513" cy="42863"/>
          </a:xfrm>
          <a:custGeom>
            <a:avLst/>
            <a:gdLst>
              <a:gd name="T0" fmla="*/ 0 w 18"/>
              <a:gd name="T1" fmla="*/ 8 h 18"/>
              <a:gd name="T2" fmla="*/ 0 w 18"/>
              <a:gd name="T3" fmla="*/ 0 h 18"/>
              <a:gd name="T4" fmla="*/ 8 w 18"/>
              <a:gd name="T5" fmla="*/ 0 h 18"/>
              <a:gd name="T6" fmla="*/ 18 w 18"/>
              <a:gd name="T7" fmla="*/ 10 h 18"/>
              <a:gd name="T8" fmla="*/ 18 w 18"/>
              <a:gd name="T9" fmla="*/ 18 h 18"/>
              <a:gd name="T10" fmla="*/ 10 w 18"/>
              <a:gd name="T11" fmla="*/ 18 h 18"/>
              <a:gd name="T12" fmla="*/ 0 w 18"/>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8"/>
                </a:moveTo>
                <a:lnTo>
                  <a:pt x="0" y="0"/>
                </a:lnTo>
                <a:lnTo>
                  <a:pt x="8" y="0"/>
                </a:lnTo>
                <a:lnTo>
                  <a:pt x="18" y="10"/>
                </a:lnTo>
                <a:lnTo>
                  <a:pt x="18" y="18"/>
                </a:lnTo>
                <a:lnTo>
                  <a:pt x="10" y="1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1" name="Freeform 4253"/>
          <p:cNvSpPr>
            <a:spLocks/>
          </p:cNvSpPr>
          <p:nvPr/>
        </p:nvSpPr>
        <p:spPr bwMode="auto">
          <a:xfrm>
            <a:off x="8078789" y="6259513"/>
            <a:ext cx="41275" cy="42862"/>
          </a:xfrm>
          <a:custGeom>
            <a:avLst/>
            <a:gdLst>
              <a:gd name="T0" fmla="*/ 0 w 20"/>
              <a:gd name="T1" fmla="*/ 8 h 18"/>
              <a:gd name="T2" fmla="*/ 0 w 20"/>
              <a:gd name="T3" fmla="*/ 0 h 18"/>
              <a:gd name="T4" fmla="*/ 8 w 20"/>
              <a:gd name="T5" fmla="*/ 0 h 18"/>
              <a:gd name="T6" fmla="*/ 20 w 20"/>
              <a:gd name="T7" fmla="*/ 10 h 18"/>
              <a:gd name="T8" fmla="*/ 20 w 20"/>
              <a:gd name="T9" fmla="*/ 18 h 18"/>
              <a:gd name="T10" fmla="*/ 12 w 20"/>
              <a:gd name="T11" fmla="*/ 18 h 18"/>
              <a:gd name="T12" fmla="*/ 0 w 20"/>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0" y="8"/>
                </a:moveTo>
                <a:lnTo>
                  <a:pt x="0" y="0"/>
                </a:lnTo>
                <a:lnTo>
                  <a:pt x="8" y="0"/>
                </a:lnTo>
                <a:lnTo>
                  <a:pt x="20" y="10"/>
                </a:lnTo>
                <a:lnTo>
                  <a:pt x="20" y="18"/>
                </a:lnTo>
                <a:lnTo>
                  <a:pt x="12" y="18"/>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2" name="Freeform 4254"/>
          <p:cNvSpPr>
            <a:spLocks/>
          </p:cNvSpPr>
          <p:nvPr/>
        </p:nvSpPr>
        <p:spPr bwMode="auto">
          <a:xfrm>
            <a:off x="8102601" y="6283325"/>
            <a:ext cx="36513" cy="31750"/>
          </a:xfrm>
          <a:custGeom>
            <a:avLst/>
            <a:gdLst>
              <a:gd name="T0" fmla="*/ 0 w 18"/>
              <a:gd name="T1" fmla="*/ 8 h 14"/>
              <a:gd name="T2" fmla="*/ 0 w 18"/>
              <a:gd name="T3" fmla="*/ 0 h 14"/>
              <a:gd name="T4" fmla="*/ 8 w 18"/>
              <a:gd name="T5" fmla="*/ 0 h 14"/>
              <a:gd name="T6" fmla="*/ 18 w 18"/>
              <a:gd name="T7" fmla="*/ 6 h 14"/>
              <a:gd name="T8" fmla="*/ 18 w 18"/>
              <a:gd name="T9" fmla="*/ 14 h 14"/>
              <a:gd name="T10" fmla="*/ 10 w 18"/>
              <a:gd name="T11" fmla="*/ 14 h 14"/>
              <a:gd name="T12" fmla="*/ 0 w 18"/>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18" h="14">
                <a:moveTo>
                  <a:pt x="0" y="8"/>
                </a:moveTo>
                <a:lnTo>
                  <a:pt x="0" y="0"/>
                </a:lnTo>
                <a:lnTo>
                  <a:pt x="8" y="0"/>
                </a:lnTo>
                <a:lnTo>
                  <a:pt x="18" y="6"/>
                </a:lnTo>
                <a:lnTo>
                  <a:pt x="18" y="14"/>
                </a:lnTo>
                <a:lnTo>
                  <a:pt x="10"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3" name="Freeform 4255"/>
          <p:cNvSpPr>
            <a:spLocks/>
          </p:cNvSpPr>
          <p:nvPr/>
        </p:nvSpPr>
        <p:spPr bwMode="auto">
          <a:xfrm>
            <a:off x="8123239" y="6297613"/>
            <a:ext cx="41275" cy="31750"/>
          </a:xfrm>
          <a:custGeom>
            <a:avLst/>
            <a:gdLst>
              <a:gd name="T0" fmla="*/ 0 w 20"/>
              <a:gd name="T1" fmla="*/ 8 h 14"/>
              <a:gd name="T2" fmla="*/ 0 w 20"/>
              <a:gd name="T3" fmla="*/ 0 h 14"/>
              <a:gd name="T4" fmla="*/ 8 w 20"/>
              <a:gd name="T5" fmla="*/ 0 h 14"/>
              <a:gd name="T6" fmla="*/ 20 w 20"/>
              <a:gd name="T7" fmla="*/ 6 h 14"/>
              <a:gd name="T8" fmla="*/ 20 w 20"/>
              <a:gd name="T9" fmla="*/ 14 h 14"/>
              <a:gd name="T10" fmla="*/ 12 w 20"/>
              <a:gd name="T11" fmla="*/ 14 h 14"/>
              <a:gd name="T12" fmla="*/ 0 w 20"/>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0" y="8"/>
                </a:moveTo>
                <a:lnTo>
                  <a:pt x="0" y="0"/>
                </a:lnTo>
                <a:lnTo>
                  <a:pt x="8" y="0"/>
                </a:lnTo>
                <a:lnTo>
                  <a:pt x="20" y="6"/>
                </a:lnTo>
                <a:lnTo>
                  <a:pt x="20" y="14"/>
                </a:lnTo>
                <a:lnTo>
                  <a:pt x="12" y="14"/>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4" name="Freeform 4256"/>
          <p:cNvSpPr>
            <a:spLocks/>
          </p:cNvSpPr>
          <p:nvPr/>
        </p:nvSpPr>
        <p:spPr bwMode="auto">
          <a:xfrm>
            <a:off x="8148638" y="6310314"/>
            <a:ext cx="36512" cy="28575"/>
          </a:xfrm>
          <a:custGeom>
            <a:avLst/>
            <a:gdLst>
              <a:gd name="T0" fmla="*/ 0 w 18"/>
              <a:gd name="T1" fmla="*/ 8 h 12"/>
              <a:gd name="T2" fmla="*/ 0 w 18"/>
              <a:gd name="T3" fmla="*/ 0 h 12"/>
              <a:gd name="T4" fmla="*/ 8 w 18"/>
              <a:gd name="T5" fmla="*/ 0 h 12"/>
              <a:gd name="T6" fmla="*/ 18 w 18"/>
              <a:gd name="T7" fmla="*/ 4 h 12"/>
              <a:gd name="T8" fmla="*/ 18 w 18"/>
              <a:gd name="T9" fmla="*/ 12 h 12"/>
              <a:gd name="T10" fmla="*/ 10 w 18"/>
              <a:gd name="T11" fmla="*/ 12 h 12"/>
              <a:gd name="T12" fmla="*/ 0 w 1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8" h="12">
                <a:moveTo>
                  <a:pt x="0" y="8"/>
                </a:moveTo>
                <a:lnTo>
                  <a:pt x="0" y="0"/>
                </a:lnTo>
                <a:lnTo>
                  <a:pt x="8" y="0"/>
                </a:lnTo>
                <a:lnTo>
                  <a:pt x="18" y="4"/>
                </a:lnTo>
                <a:lnTo>
                  <a:pt x="18" y="12"/>
                </a:lnTo>
                <a:lnTo>
                  <a:pt x="10"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5" name="Freeform 4257"/>
          <p:cNvSpPr>
            <a:spLocks/>
          </p:cNvSpPr>
          <p:nvPr/>
        </p:nvSpPr>
        <p:spPr bwMode="auto">
          <a:xfrm>
            <a:off x="8167689" y="6319839"/>
            <a:ext cx="41275" cy="28575"/>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6" name="Freeform 4258"/>
          <p:cNvSpPr>
            <a:spLocks/>
          </p:cNvSpPr>
          <p:nvPr/>
        </p:nvSpPr>
        <p:spPr bwMode="auto">
          <a:xfrm>
            <a:off x="8193089" y="6329364"/>
            <a:ext cx="39687" cy="28575"/>
          </a:xfrm>
          <a:custGeom>
            <a:avLst/>
            <a:gdLst>
              <a:gd name="T0" fmla="*/ 0 w 20"/>
              <a:gd name="T1" fmla="*/ 8 h 12"/>
              <a:gd name="T2" fmla="*/ 0 w 20"/>
              <a:gd name="T3" fmla="*/ 0 h 12"/>
              <a:gd name="T4" fmla="*/ 8 w 20"/>
              <a:gd name="T5" fmla="*/ 0 h 12"/>
              <a:gd name="T6" fmla="*/ 20 w 20"/>
              <a:gd name="T7" fmla="*/ 4 h 12"/>
              <a:gd name="T8" fmla="*/ 20 w 20"/>
              <a:gd name="T9" fmla="*/ 12 h 12"/>
              <a:gd name="T10" fmla="*/ 12 w 20"/>
              <a:gd name="T11" fmla="*/ 12 h 12"/>
              <a:gd name="T12" fmla="*/ 0 w 20"/>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0" y="8"/>
                </a:moveTo>
                <a:lnTo>
                  <a:pt x="0" y="0"/>
                </a:lnTo>
                <a:lnTo>
                  <a:pt x="8" y="0"/>
                </a:lnTo>
                <a:lnTo>
                  <a:pt x="20" y="4"/>
                </a:lnTo>
                <a:lnTo>
                  <a:pt x="20" y="12"/>
                </a:lnTo>
                <a:lnTo>
                  <a:pt x="12" y="12"/>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7" name="Freeform 4259"/>
          <p:cNvSpPr>
            <a:spLocks/>
          </p:cNvSpPr>
          <p:nvPr/>
        </p:nvSpPr>
        <p:spPr bwMode="auto">
          <a:xfrm>
            <a:off x="8216901" y="6338888"/>
            <a:ext cx="36513" cy="23812"/>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8" name="Freeform 4260"/>
          <p:cNvSpPr>
            <a:spLocks/>
          </p:cNvSpPr>
          <p:nvPr/>
        </p:nvSpPr>
        <p:spPr bwMode="auto">
          <a:xfrm>
            <a:off x="8237539" y="6343651"/>
            <a:ext cx="39687" cy="23813"/>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29" name="Freeform 4261"/>
          <p:cNvSpPr>
            <a:spLocks/>
          </p:cNvSpPr>
          <p:nvPr/>
        </p:nvSpPr>
        <p:spPr bwMode="auto">
          <a:xfrm>
            <a:off x="8261351" y="6348413"/>
            <a:ext cx="36513" cy="23812"/>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0" name="Freeform 4262"/>
          <p:cNvSpPr>
            <a:spLocks/>
          </p:cNvSpPr>
          <p:nvPr/>
        </p:nvSpPr>
        <p:spPr bwMode="auto">
          <a:xfrm>
            <a:off x="8281989" y="6353176"/>
            <a:ext cx="39687" cy="22225"/>
          </a:xfrm>
          <a:custGeom>
            <a:avLst/>
            <a:gdLst>
              <a:gd name="T0" fmla="*/ 0 w 20"/>
              <a:gd name="T1" fmla="*/ 8 h 10"/>
              <a:gd name="T2" fmla="*/ 0 w 20"/>
              <a:gd name="T3" fmla="*/ 0 h 10"/>
              <a:gd name="T4" fmla="*/ 8 w 20"/>
              <a:gd name="T5" fmla="*/ 0 h 10"/>
              <a:gd name="T6" fmla="*/ 20 w 20"/>
              <a:gd name="T7" fmla="*/ 2 h 10"/>
              <a:gd name="T8" fmla="*/ 20 w 20"/>
              <a:gd name="T9" fmla="*/ 10 h 10"/>
              <a:gd name="T10" fmla="*/ 12 w 20"/>
              <a:gd name="T11" fmla="*/ 10 h 10"/>
              <a:gd name="T12" fmla="*/ 0 w 20"/>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8"/>
                </a:moveTo>
                <a:lnTo>
                  <a:pt x="0" y="0"/>
                </a:lnTo>
                <a:lnTo>
                  <a:pt x="8" y="0"/>
                </a:lnTo>
                <a:lnTo>
                  <a:pt x="20" y="2"/>
                </a:lnTo>
                <a:lnTo>
                  <a:pt x="20" y="10"/>
                </a:lnTo>
                <a:lnTo>
                  <a:pt x="12"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1" name="Rectangle 4263"/>
          <p:cNvSpPr>
            <a:spLocks noChangeArrowheads="1"/>
          </p:cNvSpPr>
          <p:nvPr/>
        </p:nvSpPr>
        <p:spPr bwMode="auto">
          <a:xfrm>
            <a:off x="8305801" y="6357938"/>
            <a:ext cx="41275" cy="1746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2" name="Freeform 4264"/>
          <p:cNvSpPr>
            <a:spLocks/>
          </p:cNvSpPr>
          <p:nvPr/>
        </p:nvSpPr>
        <p:spPr bwMode="auto">
          <a:xfrm>
            <a:off x="8331201" y="6357939"/>
            <a:ext cx="36513" cy="22225"/>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3" name="Rectangle 4265"/>
          <p:cNvSpPr>
            <a:spLocks noChangeArrowheads="1"/>
          </p:cNvSpPr>
          <p:nvPr/>
        </p:nvSpPr>
        <p:spPr bwMode="auto">
          <a:xfrm>
            <a:off x="8350251" y="6362701"/>
            <a:ext cx="41275" cy="174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4" name="Freeform 4266"/>
          <p:cNvSpPr>
            <a:spLocks/>
          </p:cNvSpPr>
          <p:nvPr/>
        </p:nvSpPr>
        <p:spPr bwMode="auto">
          <a:xfrm>
            <a:off x="8375651" y="6362701"/>
            <a:ext cx="36513" cy="22225"/>
          </a:xfrm>
          <a:custGeom>
            <a:avLst/>
            <a:gdLst>
              <a:gd name="T0" fmla="*/ 0 w 18"/>
              <a:gd name="T1" fmla="*/ 8 h 10"/>
              <a:gd name="T2" fmla="*/ 0 w 18"/>
              <a:gd name="T3" fmla="*/ 0 h 10"/>
              <a:gd name="T4" fmla="*/ 8 w 18"/>
              <a:gd name="T5" fmla="*/ 0 h 10"/>
              <a:gd name="T6" fmla="*/ 18 w 18"/>
              <a:gd name="T7" fmla="*/ 2 h 10"/>
              <a:gd name="T8" fmla="*/ 18 w 18"/>
              <a:gd name="T9" fmla="*/ 10 h 10"/>
              <a:gd name="T10" fmla="*/ 10 w 18"/>
              <a:gd name="T11" fmla="*/ 10 h 10"/>
              <a:gd name="T12" fmla="*/ 0 w 18"/>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0" y="8"/>
                </a:moveTo>
                <a:lnTo>
                  <a:pt x="0" y="0"/>
                </a:lnTo>
                <a:lnTo>
                  <a:pt x="8" y="0"/>
                </a:lnTo>
                <a:lnTo>
                  <a:pt x="18" y="2"/>
                </a:lnTo>
                <a:lnTo>
                  <a:pt x="18" y="10"/>
                </a:lnTo>
                <a:lnTo>
                  <a:pt x="10" y="10"/>
                </a:lnTo>
                <a:lnTo>
                  <a:pt x="0" y="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5" name="Rectangle 4267"/>
          <p:cNvSpPr>
            <a:spLocks noChangeArrowheads="1"/>
          </p:cNvSpPr>
          <p:nvPr/>
        </p:nvSpPr>
        <p:spPr bwMode="auto">
          <a:xfrm>
            <a:off x="8394701" y="6367463"/>
            <a:ext cx="36513" cy="1746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6" name="Rectangle 4268"/>
          <p:cNvSpPr>
            <a:spLocks noChangeArrowheads="1"/>
          </p:cNvSpPr>
          <p:nvPr/>
        </p:nvSpPr>
        <p:spPr bwMode="auto">
          <a:xfrm>
            <a:off x="8420101" y="2879726"/>
            <a:ext cx="15875" cy="3509963"/>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7" name="Freeform 4269"/>
          <p:cNvSpPr>
            <a:spLocks/>
          </p:cNvSpPr>
          <p:nvPr/>
        </p:nvSpPr>
        <p:spPr bwMode="auto">
          <a:xfrm>
            <a:off x="4135439" y="32781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8" name="Freeform 4270"/>
          <p:cNvSpPr>
            <a:spLocks/>
          </p:cNvSpPr>
          <p:nvPr/>
        </p:nvSpPr>
        <p:spPr bwMode="auto">
          <a:xfrm>
            <a:off x="4179888" y="3278189"/>
            <a:ext cx="4762"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39" name="Freeform 4271"/>
          <p:cNvSpPr>
            <a:spLocks/>
          </p:cNvSpPr>
          <p:nvPr/>
        </p:nvSpPr>
        <p:spPr bwMode="auto">
          <a:xfrm>
            <a:off x="4224338" y="3278189"/>
            <a:ext cx="4762"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0" name="Freeform 4272"/>
          <p:cNvSpPr>
            <a:spLocks/>
          </p:cNvSpPr>
          <p:nvPr/>
        </p:nvSpPr>
        <p:spPr bwMode="auto">
          <a:xfrm>
            <a:off x="4268788" y="3278189"/>
            <a:ext cx="4762"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1" name="Freeform 4273"/>
          <p:cNvSpPr>
            <a:spLocks/>
          </p:cNvSpPr>
          <p:nvPr/>
        </p:nvSpPr>
        <p:spPr bwMode="auto">
          <a:xfrm>
            <a:off x="4318001" y="32781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2" name="Freeform 4274"/>
          <p:cNvSpPr>
            <a:spLocks/>
          </p:cNvSpPr>
          <p:nvPr/>
        </p:nvSpPr>
        <p:spPr bwMode="auto">
          <a:xfrm>
            <a:off x="4362451" y="3282950"/>
            <a:ext cx="4763"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3" name="Freeform 4275"/>
          <p:cNvSpPr>
            <a:spLocks/>
          </p:cNvSpPr>
          <p:nvPr/>
        </p:nvSpPr>
        <p:spPr bwMode="auto">
          <a:xfrm>
            <a:off x="4406901" y="3290889"/>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4" name="Freeform 4276"/>
          <p:cNvSpPr>
            <a:spLocks/>
          </p:cNvSpPr>
          <p:nvPr/>
        </p:nvSpPr>
        <p:spPr bwMode="auto">
          <a:xfrm>
            <a:off x="4451350" y="3314701"/>
            <a:ext cx="1588"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5" name="Freeform 4277"/>
          <p:cNvSpPr>
            <a:spLocks/>
          </p:cNvSpPr>
          <p:nvPr/>
        </p:nvSpPr>
        <p:spPr bwMode="auto">
          <a:xfrm>
            <a:off x="4494213" y="3348039"/>
            <a:ext cx="4762"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6" name="Freeform 4278"/>
          <p:cNvSpPr>
            <a:spLocks/>
          </p:cNvSpPr>
          <p:nvPr/>
        </p:nvSpPr>
        <p:spPr bwMode="auto">
          <a:xfrm>
            <a:off x="4538663" y="3375026"/>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7" name="Freeform 4279"/>
          <p:cNvSpPr>
            <a:spLocks/>
          </p:cNvSpPr>
          <p:nvPr/>
        </p:nvSpPr>
        <p:spPr bwMode="auto">
          <a:xfrm>
            <a:off x="4583113" y="3384551"/>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8" name="Freeform 4280"/>
          <p:cNvSpPr>
            <a:spLocks/>
          </p:cNvSpPr>
          <p:nvPr/>
        </p:nvSpPr>
        <p:spPr bwMode="auto">
          <a:xfrm>
            <a:off x="4632326" y="3384551"/>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49" name="Freeform 4281"/>
          <p:cNvSpPr>
            <a:spLocks/>
          </p:cNvSpPr>
          <p:nvPr/>
        </p:nvSpPr>
        <p:spPr bwMode="auto">
          <a:xfrm>
            <a:off x="4676776" y="3384551"/>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0" name="Freeform 4282"/>
          <p:cNvSpPr>
            <a:spLocks/>
          </p:cNvSpPr>
          <p:nvPr/>
        </p:nvSpPr>
        <p:spPr bwMode="auto">
          <a:xfrm>
            <a:off x="4721226" y="3384551"/>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1" name="Freeform 4283"/>
          <p:cNvSpPr>
            <a:spLocks/>
          </p:cNvSpPr>
          <p:nvPr/>
        </p:nvSpPr>
        <p:spPr bwMode="auto">
          <a:xfrm>
            <a:off x="4765676" y="3384551"/>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2" name="Freeform 4284"/>
          <p:cNvSpPr>
            <a:spLocks/>
          </p:cNvSpPr>
          <p:nvPr/>
        </p:nvSpPr>
        <p:spPr bwMode="auto">
          <a:xfrm>
            <a:off x="4810126" y="3384551"/>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3" name="Freeform 4285"/>
          <p:cNvSpPr>
            <a:spLocks/>
          </p:cNvSpPr>
          <p:nvPr/>
        </p:nvSpPr>
        <p:spPr bwMode="auto">
          <a:xfrm>
            <a:off x="5221289" y="3449639"/>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4" name="Freeform 4286"/>
          <p:cNvSpPr>
            <a:spLocks/>
          </p:cNvSpPr>
          <p:nvPr/>
        </p:nvSpPr>
        <p:spPr bwMode="auto">
          <a:xfrm>
            <a:off x="5265739" y="348773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5" name="Freeform 4287"/>
          <p:cNvSpPr>
            <a:spLocks/>
          </p:cNvSpPr>
          <p:nvPr/>
        </p:nvSpPr>
        <p:spPr bwMode="auto">
          <a:xfrm>
            <a:off x="5310189" y="3524251"/>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6" name="Freeform 4288"/>
          <p:cNvSpPr>
            <a:spLocks/>
          </p:cNvSpPr>
          <p:nvPr/>
        </p:nvSpPr>
        <p:spPr bwMode="auto">
          <a:xfrm>
            <a:off x="5354639" y="35528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7" name="Freeform 4289"/>
          <p:cNvSpPr>
            <a:spLocks/>
          </p:cNvSpPr>
          <p:nvPr/>
        </p:nvSpPr>
        <p:spPr bwMode="auto">
          <a:xfrm>
            <a:off x="5399088" y="3570289"/>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8" name="Freeform 4290"/>
          <p:cNvSpPr>
            <a:spLocks/>
          </p:cNvSpPr>
          <p:nvPr/>
        </p:nvSpPr>
        <p:spPr bwMode="auto">
          <a:xfrm>
            <a:off x="5443538" y="3579814"/>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59" name="Freeform 4291"/>
          <p:cNvSpPr>
            <a:spLocks/>
          </p:cNvSpPr>
          <p:nvPr/>
        </p:nvSpPr>
        <p:spPr bwMode="auto">
          <a:xfrm>
            <a:off x="5492751" y="3584576"/>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0" name="Freeform 4292"/>
          <p:cNvSpPr>
            <a:spLocks/>
          </p:cNvSpPr>
          <p:nvPr/>
        </p:nvSpPr>
        <p:spPr bwMode="auto">
          <a:xfrm>
            <a:off x="5535614" y="3584576"/>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1" name="Freeform 4293"/>
          <p:cNvSpPr>
            <a:spLocks/>
          </p:cNvSpPr>
          <p:nvPr/>
        </p:nvSpPr>
        <p:spPr bwMode="auto">
          <a:xfrm>
            <a:off x="5580064" y="3584576"/>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2" name="Freeform 4294"/>
          <p:cNvSpPr>
            <a:spLocks/>
          </p:cNvSpPr>
          <p:nvPr/>
        </p:nvSpPr>
        <p:spPr bwMode="auto">
          <a:xfrm>
            <a:off x="5624514" y="3584576"/>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3" name="Freeform 4295"/>
          <p:cNvSpPr>
            <a:spLocks/>
          </p:cNvSpPr>
          <p:nvPr/>
        </p:nvSpPr>
        <p:spPr bwMode="auto">
          <a:xfrm>
            <a:off x="5668964" y="3584576"/>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4" name="Freeform 4296"/>
          <p:cNvSpPr>
            <a:spLocks/>
          </p:cNvSpPr>
          <p:nvPr/>
        </p:nvSpPr>
        <p:spPr bwMode="auto">
          <a:xfrm>
            <a:off x="5713413" y="3584576"/>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5" name="Freeform 4297"/>
          <p:cNvSpPr>
            <a:spLocks/>
          </p:cNvSpPr>
          <p:nvPr/>
        </p:nvSpPr>
        <p:spPr bwMode="auto">
          <a:xfrm>
            <a:off x="5762626" y="3584576"/>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6" name="Freeform 4298"/>
          <p:cNvSpPr>
            <a:spLocks/>
          </p:cNvSpPr>
          <p:nvPr/>
        </p:nvSpPr>
        <p:spPr bwMode="auto">
          <a:xfrm>
            <a:off x="5807076" y="3589339"/>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7" name="Freeform 4299"/>
          <p:cNvSpPr>
            <a:spLocks/>
          </p:cNvSpPr>
          <p:nvPr/>
        </p:nvSpPr>
        <p:spPr bwMode="auto">
          <a:xfrm>
            <a:off x="5851526" y="3589339"/>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8" name="Freeform 4300"/>
          <p:cNvSpPr>
            <a:spLocks/>
          </p:cNvSpPr>
          <p:nvPr/>
        </p:nvSpPr>
        <p:spPr bwMode="auto">
          <a:xfrm>
            <a:off x="5895976" y="3589339"/>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69" name="Freeform 4301"/>
          <p:cNvSpPr>
            <a:spLocks/>
          </p:cNvSpPr>
          <p:nvPr/>
        </p:nvSpPr>
        <p:spPr bwMode="auto">
          <a:xfrm>
            <a:off x="5940426" y="3589339"/>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0" name="Freeform 4302"/>
          <p:cNvSpPr>
            <a:spLocks/>
          </p:cNvSpPr>
          <p:nvPr/>
        </p:nvSpPr>
        <p:spPr bwMode="auto">
          <a:xfrm>
            <a:off x="5984876" y="3589339"/>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1" name="Freeform 4303"/>
          <p:cNvSpPr>
            <a:spLocks/>
          </p:cNvSpPr>
          <p:nvPr/>
        </p:nvSpPr>
        <p:spPr bwMode="auto">
          <a:xfrm>
            <a:off x="6034088" y="3589339"/>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2" name="Freeform 4304"/>
          <p:cNvSpPr>
            <a:spLocks/>
          </p:cNvSpPr>
          <p:nvPr/>
        </p:nvSpPr>
        <p:spPr bwMode="auto">
          <a:xfrm>
            <a:off x="6078538" y="3589339"/>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3" name="Freeform 4305"/>
          <p:cNvSpPr>
            <a:spLocks/>
          </p:cNvSpPr>
          <p:nvPr/>
        </p:nvSpPr>
        <p:spPr bwMode="auto">
          <a:xfrm>
            <a:off x="6122988" y="3589339"/>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4" name="Freeform 4306"/>
          <p:cNvSpPr>
            <a:spLocks/>
          </p:cNvSpPr>
          <p:nvPr/>
        </p:nvSpPr>
        <p:spPr bwMode="auto">
          <a:xfrm>
            <a:off x="6167438" y="3594101"/>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5" name="Freeform 4307"/>
          <p:cNvSpPr>
            <a:spLocks/>
          </p:cNvSpPr>
          <p:nvPr/>
        </p:nvSpPr>
        <p:spPr bwMode="auto">
          <a:xfrm>
            <a:off x="6211888" y="3603625"/>
            <a:ext cx="4762"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6" name="Freeform 4308"/>
          <p:cNvSpPr>
            <a:spLocks/>
          </p:cNvSpPr>
          <p:nvPr/>
        </p:nvSpPr>
        <p:spPr bwMode="auto">
          <a:xfrm>
            <a:off x="6257926" y="362743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7" name="Freeform 4309"/>
          <p:cNvSpPr>
            <a:spLocks/>
          </p:cNvSpPr>
          <p:nvPr/>
        </p:nvSpPr>
        <p:spPr bwMode="auto">
          <a:xfrm>
            <a:off x="6302376" y="3663951"/>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8" name="Freeform 4310"/>
          <p:cNvSpPr>
            <a:spLocks/>
          </p:cNvSpPr>
          <p:nvPr/>
        </p:nvSpPr>
        <p:spPr bwMode="auto">
          <a:xfrm>
            <a:off x="6350001" y="3733801"/>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79" name="Freeform 4311"/>
          <p:cNvSpPr>
            <a:spLocks/>
          </p:cNvSpPr>
          <p:nvPr/>
        </p:nvSpPr>
        <p:spPr bwMode="auto">
          <a:xfrm>
            <a:off x="6394451" y="3822700"/>
            <a:ext cx="4763"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0" name="Freeform 4312"/>
          <p:cNvSpPr>
            <a:spLocks/>
          </p:cNvSpPr>
          <p:nvPr/>
        </p:nvSpPr>
        <p:spPr bwMode="auto">
          <a:xfrm>
            <a:off x="6440489" y="39116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1" name="Freeform 4313"/>
          <p:cNvSpPr>
            <a:spLocks/>
          </p:cNvSpPr>
          <p:nvPr/>
        </p:nvSpPr>
        <p:spPr bwMode="auto">
          <a:xfrm>
            <a:off x="6484939" y="39766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2" name="Freeform 4314"/>
          <p:cNvSpPr>
            <a:spLocks/>
          </p:cNvSpPr>
          <p:nvPr/>
        </p:nvSpPr>
        <p:spPr bwMode="auto">
          <a:xfrm>
            <a:off x="6529389" y="4013201"/>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3" name="Freeform 4315"/>
          <p:cNvSpPr>
            <a:spLocks/>
          </p:cNvSpPr>
          <p:nvPr/>
        </p:nvSpPr>
        <p:spPr bwMode="auto">
          <a:xfrm>
            <a:off x="6573839" y="4033839"/>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4" name="Freeform 4316"/>
          <p:cNvSpPr>
            <a:spLocks/>
          </p:cNvSpPr>
          <p:nvPr/>
        </p:nvSpPr>
        <p:spPr bwMode="auto">
          <a:xfrm>
            <a:off x="6619876" y="4043364"/>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5" name="Freeform 4317"/>
          <p:cNvSpPr>
            <a:spLocks/>
          </p:cNvSpPr>
          <p:nvPr/>
        </p:nvSpPr>
        <p:spPr bwMode="auto">
          <a:xfrm>
            <a:off x="6664326" y="4048126"/>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6" name="Freeform 4318"/>
          <p:cNvSpPr>
            <a:spLocks/>
          </p:cNvSpPr>
          <p:nvPr/>
        </p:nvSpPr>
        <p:spPr bwMode="auto">
          <a:xfrm>
            <a:off x="6710364" y="4048126"/>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7" name="Freeform 4319"/>
          <p:cNvSpPr>
            <a:spLocks/>
          </p:cNvSpPr>
          <p:nvPr/>
        </p:nvSpPr>
        <p:spPr bwMode="auto">
          <a:xfrm>
            <a:off x="6754814" y="40528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8" name="Freeform 4320"/>
          <p:cNvSpPr>
            <a:spLocks/>
          </p:cNvSpPr>
          <p:nvPr/>
        </p:nvSpPr>
        <p:spPr bwMode="auto">
          <a:xfrm>
            <a:off x="6799264" y="40528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89" name="Freeform 4321"/>
          <p:cNvSpPr>
            <a:spLocks/>
          </p:cNvSpPr>
          <p:nvPr/>
        </p:nvSpPr>
        <p:spPr bwMode="auto">
          <a:xfrm>
            <a:off x="6843714" y="40528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0" name="Freeform 4322"/>
          <p:cNvSpPr>
            <a:spLocks/>
          </p:cNvSpPr>
          <p:nvPr/>
        </p:nvSpPr>
        <p:spPr bwMode="auto">
          <a:xfrm>
            <a:off x="6892926" y="40528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1" name="Freeform 4323"/>
          <p:cNvSpPr>
            <a:spLocks/>
          </p:cNvSpPr>
          <p:nvPr/>
        </p:nvSpPr>
        <p:spPr bwMode="auto">
          <a:xfrm>
            <a:off x="6937376" y="40528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2" name="Freeform 4324"/>
          <p:cNvSpPr>
            <a:spLocks/>
          </p:cNvSpPr>
          <p:nvPr/>
        </p:nvSpPr>
        <p:spPr bwMode="auto">
          <a:xfrm>
            <a:off x="6981826" y="40528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3" name="Freeform 4325"/>
          <p:cNvSpPr>
            <a:spLocks/>
          </p:cNvSpPr>
          <p:nvPr/>
        </p:nvSpPr>
        <p:spPr bwMode="auto">
          <a:xfrm>
            <a:off x="7026276" y="40576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4" name="Freeform 4326"/>
          <p:cNvSpPr>
            <a:spLocks/>
          </p:cNvSpPr>
          <p:nvPr/>
        </p:nvSpPr>
        <p:spPr bwMode="auto">
          <a:xfrm>
            <a:off x="7070726" y="4057650"/>
            <a:ext cx="4763"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5" name="Freeform 4327"/>
          <p:cNvSpPr>
            <a:spLocks/>
          </p:cNvSpPr>
          <p:nvPr/>
        </p:nvSpPr>
        <p:spPr bwMode="auto">
          <a:xfrm>
            <a:off x="7115176" y="4062414"/>
            <a:ext cx="4763"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6" name="Freeform 4328"/>
          <p:cNvSpPr>
            <a:spLocks/>
          </p:cNvSpPr>
          <p:nvPr/>
        </p:nvSpPr>
        <p:spPr bwMode="auto">
          <a:xfrm>
            <a:off x="7159626" y="4067175"/>
            <a:ext cx="4763"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7" name="Freeform 4329"/>
          <p:cNvSpPr>
            <a:spLocks/>
          </p:cNvSpPr>
          <p:nvPr/>
        </p:nvSpPr>
        <p:spPr bwMode="auto">
          <a:xfrm>
            <a:off x="7208839" y="407193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8" name="Freeform 4330"/>
          <p:cNvSpPr>
            <a:spLocks/>
          </p:cNvSpPr>
          <p:nvPr/>
        </p:nvSpPr>
        <p:spPr bwMode="auto">
          <a:xfrm>
            <a:off x="7253288" y="4081464"/>
            <a:ext cx="4762"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099" name="Freeform 4331"/>
          <p:cNvSpPr>
            <a:spLocks/>
          </p:cNvSpPr>
          <p:nvPr/>
        </p:nvSpPr>
        <p:spPr bwMode="auto">
          <a:xfrm>
            <a:off x="7297738" y="4094164"/>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0" name="Freeform 4332"/>
          <p:cNvSpPr>
            <a:spLocks/>
          </p:cNvSpPr>
          <p:nvPr/>
        </p:nvSpPr>
        <p:spPr bwMode="auto">
          <a:xfrm>
            <a:off x="7342188" y="4113214"/>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1" name="Freeform 4333"/>
          <p:cNvSpPr>
            <a:spLocks/>
          </p:cNvSpPr>
          <p:nvPr/>
        </p:nvSpPr>
        <p:spPr bwMode="auto">
          <a:xfrm>
            <a:off x="7386638" y="4141789"/>
            <a:ext cx="4762"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2" name="Freeform 4334"/>
          <p:cNvSpPr>
            <a:spLocks/>
          </p:cNvSpPr>
          <p:nvPr/>
        </p:nvSpPr>
        <p:spPr bwMode="auto">
          <a:xfrm>
            <a:off x="7431088" y="4183064"/>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3" name="Freeform 4335"/>
          <p:cNvSpPr>
            <a:spLocks/>
          </p:cNvSpPr>
          <p:nvPr/>
        </p:nvSpPr>
        <p:spPr bwMode="auto">
          <a:xfrm>
            <a:off x="7480301" y="4248151"/>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4" name="Freeform 4336"/>
          <p:cNvSpPr>
            <a:spLocks/>
          </p:cNvSpPr>
          <p:nvPr/>
        </p:nvSpPr>
        <p:spPr bwMode="auto">
          <a:xfrm>
            <a:off x="7524751" y="4332289"/>
            <a:ext cx="4763"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5" name="Freeform 4337"/>
          <p:cNvSpPr>
            <a:spLocks/>
          </p:cNvSpPr>
          <p:nvPr/>
        </p:nvSpPr>
        <p:spPr bwMode="auto">
          <a:xfrm>
            <a:off x="7569201" y="4443414"/>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6" name="Freeform 4338"/>
          <p:cNvSpPr>
            <a:spLocks/>
          </p:cNvSpPr>
          <p:nvPr/>
        </p:nvSpPr>
        <p:spPr bwMode="auto">
          <a:xfrm>
            <a:off x="7613651" y="4592639"/>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7" name="Freeform 4339"/>
          <p:cNvSpPr>
            <a:spLocks/>
          </p:cNvSpPr>
          <p:nvPr/>
        </p:nvSpPr>
        <p:spPr bwMode="auto">
          <a:xfrm>
            <a:off x="7659689" y="47752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8" name="Freeform 4340"/>
          <p:cNvSpPr>
            <a:spLocks/>
          </p:cNvSpPr>
          <p:nvPr/>
        </p:nvSpPr>
        <p:spPr bwMode="auto">
          <a:xfrm>
            <a:off x="7700963" y="4986339"/>
            <a:ext cx="4762"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09" name="Freeform 4341"/>
          <p:cNvSpPr>
            <a:spLocks/>
          </p:cNvSpPr>
          <p:nvPr/>
        </p:nvSpPr>
        <p:spPr bwMode="auto">
          <a:xfrm>
            <a:off x="7750176" y="5214939"/>
            <a:ext cx="4763"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0" name="Freeform 4342"/>
          <p:cNvSpPr>
            <a:spLocks/>
          </p:cNvSpPr>
          <p:nvPr/>
        </p:nvSpPr>
        <p:spPr bwMode="auto">
          <a:xfrm>
            <a:off x="7794626" y="5446714"/>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1" name="Freeform 4343"/>
          <p:cNvSpPr>
            <a:spLocks/>
          </p:cNvSpPr>
          <p:nvPr/>
        </p:nvSpPr>
        <p:spPr bwMode="auto">
          <a:xfrm>
            <a:off x="7839076" y="5661026"/>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2" name="Freeform 4344"/>
          <p:cNvSpPr>
            <a:spLocks/>
          </p:cNvSpPr>
          <p:nvPr/>
        </p:nvSpPr>
        <p:spPr bwMode="auto">
          <a:xfrm>
            <a:off x="7883526" y="5840414"/>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3" name="Freeform 4345"/>
          <p:cNvSpPr>
            <a:spLocks/>
          </p:cNvSpPr>
          <p:nvPr/>
        </p:nvSpPr>
        <p:spPr bwMode="auto">
          <a:xfrm>
            <a:off x="7929564" y="598963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4" name="Freeform 4346"/>
          <p:cNvSpPr>
            <a:spLocks/>
          </p:cNvSpPr>
          <p:nvPr/>
        </p:nvSpPr>
        <p:spPr bwMode="auto">
          <a:xfrm>
            <a:off x="7974014" y="6100764"/>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5" name="Freeform 4347"/>
          <p:cNvSpPr>
            <a:spLocks/>
          </p:cNvSpPr>
          <p:nvPr/>
        </p:nvSpPr>
        <p:spPr bwMode="auto">
          <a:xfrm>
            <a:off x="8018464" y="6184901"/>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6" name="Freeform 4348"/>
          <p:cNvSpPr>
            <a:spLocks/>
          </p:cNvSpPr>
          <p:nvPr/>
        </p:nvSpPr>
        <p:spPr bwMode="auto">
          <a:xfrm>
            <a:off x="8066088" y="6245226"/>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7" name="Freeform 4349"/>
          <p:cNvSpPr>
            <a:spLocks/>
          </p:cNvSpPr>
          <p:nvPr/>
        </p:nvSpPr>
        <p:spPr bwMode="auto">
          <a:xfrm>
            <a:off x="8112126" y="629285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8" name="Freeform 4350"/>
          <p:cNvSpPr>
            <a:spLocks/>
          </p:cNvSpPr>
          <p:nvPr/>
        </p:nvSpPr>
        <p:spPr bwMode="auto">
          <a:xfrm>
            <a:off x="8156576" y="6319839"/>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19" name="Freeform 4351"/>
          <p:cNvSpPr>
            <a:spLocks/>
          </p:cNvSpPr>
          <p:nvPr/>
        </p:nvSpPr>
        <p:spPr bwMode="auto">
          <a:xfrm>
            <a:off x="8201026" y="6338889"/>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0" name="Freeform 4352"/>
          <p:cNvSpPr>
            <a:spLocks/>
          </p:cNvSpPr>
          <p:nvPr/>
        </p:nvSpPr>
        <p:spPr bwMode="auto">
          <a:xfrm>
            <a:off x="8245476" y="63531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1" name="Freeform 4353"/>
          <p:cNvSpPr>
            <a:spLocks/>
          </p:cNvSpPr>
          <p:nvPr/>
        </p:nvSpPr>
        <p:spPr bwMode="auto">
          <a:xfrm>
            <a:off x="8289926" y="6362700"/>
            <a:ext cx="4763"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2" name="Freeform 4354"/>
          <p:cNvSpPr>
            <a:spLocks/>
          </p:cNvSpPr>
          <p:nvPr/>
        </p:nvSpPr>
        <p:spPr bwMode="auto">
          <a:xfrm>
            <a:off x="8339139" y="6367464"/>
            <a:ext cx="3175" cy="1587"/>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3" name="Freeform 4355"/>
          <p:cNvSpPr>
            <a:spLocks/>
          </p:cNvSpPr>
          <p:nvPr/>
        </p:nvSpPr>
        <p:spPr bwMode="auto">
          <a:xfrm>
            <a:off x="8383589" y="637222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4" name="Freeform 4356"/>
          <p:cNvSpPr>
            <a:spLocks/>
          </p:cNvSpPr>
          <p:nvPr/>
        </p:nvSpPr>
        <p:spPr bwMode="auto">
          <a:xfrm>
            <a:off x="8428039" y="6375401"/>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5" name="Freeform 4357"/>
          <p:cNvSpPr>
            <a:spLocks/>
          </p:cNvSpPr>
          <p:nvPr/>
        </p:nvSpPr>
        <p:spPr bwMode="auto">
          <a:xfrm>
            <a:off x="4378325" y="36131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6" name="Freeform 4358"/>
          <p:cNvSpPr>
            <a:spLocks/>
          </p:cNvSpPr>
          <p:nvPr/>
        </p:nvSpPr>
        <p:spPr bwMode="auto">
          <a:xfrm>
            <a:off x="4506914" y="3613150"/>
            <a:ext cx="52387"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7" name="Freeform 4359"/>
          <p:cNvSpPr>
            <a:spLocks/>
          </p:cNvSpPr>
          <p:nvPr/>
        </p:nvSpPr>
        <p:spPr bwMode="auto">
          <a:xfrm>
            <a:off x="4635501" y="3613150"/>
            <a:ext cx="53975"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8" name="Freeform 4360"/>
          <p:cNvSpPr>
            <a:spLocks/>
          </p:cNvSpPr>
          <p:nvPr/>
        </p:nvSpPr>
        <p:spPr bwMode="auto">
          <a:xfrm>
            <a:off x="4765675" y="36131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29" name="Freeform 4361"/>
          <p:cNvSpPr>
            <a:spLocks/>
          </p:cNvSpPr>
          <p:nvPr/>
        </p:nvSpPr>
        <p:spPr bwMode="auto">
          <a:xfrm>
            <a:off x="4895850" y="36131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0" name="Freeform 4362"/>
          <p:cNvSpPr>
            <a:spLocks/>
          </p:cNvSpPr>
          <p:nvPr/>
        </p:nvSpPr>
        <p:spPr bwMode="auto">
          <a:xfrm>
            <a:off x="5026025" y="36131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1" name="Freeform 4363"/>
          <p:cNvSpPr>
            <a:spLocks/>
          </p:cNvSpPr>
          <p:nvPr/>
        </p:nvSpPr>
        <p:spPr bwMode="auto">
          <a:xfrm>
            <a:off x="5156200" y="36131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2" name="Freeform 4364"/>
          <p:cNvSpPr>
            <a:spLocks/>
          </p:cNvSpPr>
          <p:nvPr/>
        </p:nvSpPr>
        <p:spPr bwMode="auto">
          <a:xfrm>
            <a:off x="5284789" y="3613150"/>
            <a:ext cx="53975"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3" name="Freeform 4365"/>
          <p:cNvSpPr>
            <a:spLocks/>
          </p:cNvSpPr>
          <p:nvPr/>
        </p:nvSpPr>
        <p:spPr bwMode="auto">
          <a:xfrm>
            <a:off x="5414964" y="3613150"/>
            <a:ext cx="20637" cy="1588"/>
          </a:xfrm>
          <a:custGeom>
            <a:avLst/>
            <a:gdLst>
              <a:gd name="T0" fmla="*/ 0 w 5"/>
              <a:gd name="T1" fmla="*/ 4 w 5"/>
              <a:gd name="T2" fmla="*/ 5 w 5"/>
            </a:gdLst>
            <a:ahLst/>
            <a:cxnLst>
              <a:cxn ang="0">
                <a:pos x="T0" y="0"/>
              </a:cxn>
              <a:cxn ang="0">
                <a:pos x="T1" y="0"/>
              </a:cxn>
              <a:cxn ang="0">
                <a:pos x="T2" y="0"/>
              </a:cxn>
            </a:cxnLst>
            <a:rect l="0" t="0" r="r" b="b"/>
            <a:pathLst>
              <a:path w="5">
                <a:moveTo>
                  <a:pt x="0" y="0"/>
                </a:moveTo>
                <a:lnTo>
                  <a:pt x="4" y="0"/>
                </a:lnTo>
                <a:lnTo>
                  <a:pt x="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4" name="Freeform 4366"/>
          <p:cNvSpPr>
            <a:spLocks/>
          </p:cNvSpPr>
          <p:nvPr/>
        </p:nvSpPr>
        <p:spPr bwMode="auto">
          <a:xfrm>
            <a:off x="4378325" y="40576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5" name="Freeform 4367"/>
          <p:cNvSpPr>
            <a:spLocks/>
          </p:cNvSpPr>
          <p:nvPr/>
        </p:nvSpPr>
        <p:spPr bwMode="auto">
          <a:xfrm>
            <a:off x="4506914" y="4057650"/>
            <a:ext cx="52387"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6" name="Freeform 4368"/>
          <p:cNvSpPr>
            <a:spLocks/>
          </p:cNvSpPr>
          <p:nvPr/>
        </p:nvSpPr>
        <p:spPr bwMode="auto">
          <a:xfrm>
            <a:off x="4635501" y="4057650"/>
            <a:ext cx="53975"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7" name="Freeform 4369"/>
          <p:cNvSpPr>
            <a:spLocks/>
          </p:cNvSpPr>
          <p:nvPr/>
        </p:nvSpPr>
        <p:spPr bwMode="auto">
          <a:xfrm>
            <a:off x="4765675" y="40576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8" name="Freeform 4370"/>
          <p:cNvSpPr>
            <a:spLocks/>
          </p:cNvSpPr>
          <p:nvPr/>
        </p:nvSpPr>
        <p:spPr bwMode="auto">
          <a:xfrm>
            <a:off x="4895850" y="40576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39" name="Freeform 4371"/>
          <p:cNvSpPr>
            <a:spLocks/>
          </p:cNvSpPr>
          <p:nvPr/>
        </p:nvSpPr>
        <p:spPr bwMode="auto">
          <a:xfrm>
            <a:off x="5026025" y="40576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0" name="Freeform 4372"/>
          <p:cNvSpPr>
            <a:spLocks/>
          </p:cNvSpPr>
          <p:nvPr/>
        </p:nvSpPr>
        <p:spPr bwMode="auto">
          <a:xfrm>
            <a:off x="5156200" y="40576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1" name="Freeform 4373"/>
          <p:cNvSpPr>
            <a:spLocks/>
          </p:cNvSpPr>
          <p:nvPr/>
        </p:nvSpPr>
        <p:spPr bwMode="auto">
          <a:xfrm>
            <a:off x="5284789" y="4057650"/>
            <a:ext cx="53975"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2" name="Freeform 4374"/>
          <p:cNvSpPr>
            <a:spLocks/>
          </p:cNvSpPr>
          <p:nvPr/>
        </p:nvSpPr>
        <p:spPr bwMode="auto">
          <a:xfrm>
            <a:off x="5414964" y="4057650"/>
            <a:ext cx="52387"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3" name="Freeform 4375"/>
          <p:cNvSpPr>
            <a:spLocks/>
          </p:cNvSpPr>
          <p:nvPr/>
        </p:nvSpPr>
        <p:spPr bwMode="auto">
          <a:xfrm>
            <a:off x="5543550" y="40576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4" name="Freeform 4376"/>
          <p:cNvSpPr>
            <a:spLocks/>
          </p:cNvSpPr>
          <p:nvPr/>
        </p:nvSpPr>
        <p:spPr bwMode="auto">
          <a:xfrm>
            <a:off x="5672139" y="4057650"/>
            <a:ext cx="53975"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5" name="Freeform 4377"/>
          <p:cNvSpPr>
            <a:spLocks/>
          </p:cNvSpPr>
          <p:nvPr/>
        </p:nvSpPr>
        <p:spPr bwMode="auto">
          <a:xfrm>
            <a:off x="5802314" y="4057650"/>
            <a:ext cx="53975"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6" name="Freeform 4378"/>
          <p:cNvSpPr>
            <a:spLocks/>
          </p:cNvSpPr>
          <p:nvPr/>
        </p:nvSpPr>
        <p:spPr bwMode="auto">
          <a:xfrm>
            <a:off x="5932489" y="4057650"/>
            <a:ext cx="52387"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7" name="Freeform 4379"/>
          <p:cNvSpPr>
            <a:spLocks/>
          </p:cNvSpPr>
          <p:nvPr/>
        </p:nvSpPr>
        <p:spPr bwMode="auto">
          <a:xfrm>
            <a:off x="6062664" y="4057650"/>
            <a:ext cx="52387"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8" name="Freeform 4380"/>
          <p:cNvSpPr>
            <a:spLocks/>
          </p:cNvSpPr>
          <p:nvPr/>
        </p:nvSpPr>
        <p:spPr bwMode="auto">
          <a:xfrm>
            <a:off x="6192839" y="4057650"/>
            <a:ext cx="52387"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49" name="Freeform 4381"/>
          <p:cNvSpPr>
            <a:spLocks/>
          </p:cNvSpPr>
          <p:nvPr/>
        </p:nvSpPr>
        <p:spPr bwMode="auto">
          <a:xfrm>
            <a:off x="6321426" y="4057650"/>
            <a:ext cx="53975"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50" name="Freeform 4382"/>
          <p:cNvSpPr>
            <a:spLocks/>
          </p:cNvSpPr>
          <p:nvPr/>
        </p:nvSpPr>
        <p:spPr bwMode="auto">
          <a:xfrm>
            <a:off x="6451600" y="40576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51" name="Rectangle 4383"/>
          <p:cNvSpPr>
            <a:spLocks noChangeArrowheads="1"/>
          </p:cNvSpPr>
          <p:nvPr/>
        </p:nvSpPr>
        <p:spPr bwMode="auto">
          <a:xfrm>
            <a:off x="3759200" y="32972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400" b="0">
                <a:solidFill>
                  <a:srgbClr val="000000"/>
                </a:solidFill>
                <a:latin typeface="Times New Roman" panose="02020603050405020304" pitchFamily="18" charset="0"/>
                <a:cs typeface="+mn-cs"/>
              </a:rPr>
              <a:t>3/7</a:t>
            </a:r>
            <a:endParaRPr lang="en-US" altLang="en-US" sz="2400" b="0">
              <a:solidFill>
                <a:srgbClr val="000000"/>
              </a:solidFill>
              <a:latin typeface="Times New Roman" panose="02020603050405020304" pitchFamily="18" charset="0"/>
              <a:cs typeface="+mn-cs"/>
            </a:endParaRPr>
          </a:p>
        </p:txBody>
      </p:sp>
      <p:sp>
        <p:nvSpPr>
          <p:cNvPr id="165152" name="Rectangle 4384"/>
          <p:cNvSpPr>
            <a:spLocks noChangeArrowheads="1"/>
          </p:cNvSpPr>
          <p:nvPr/>
        </p:nvSpPr>
        <p:spPr bwMode="auto">
          <a:xfrm>
            <a:off x="3744913" y="350996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400" b="0">
                <a:solidFill>
                  <a:srgbClr val="000000"/>
                </a:solidFill>
                <a:latin typeface="Times New Roman" panose="02020603050405020304" pitchFamily="18" charset="0"/>
                <a:cs typeface="+mn-cs"/>
              </a:rPr>
              <a:t>2/5</a:t>
            </a:r>
            <a:endParaRPr lang="en-US" altLang="en-US" sz="2400" b="0">
              <a:solidFill>
                <a:srgbClr val="000000"/>
              </a:solidFill>
              <a:latin typeface="Times New Roman" panose="02020603050405020304" pitchFamily="18" charset="0"/>
              <a:cs typeface="+mn-cs"/>
            </a:endParaRPr>
          </a:p>
        </p:txBody>
      </p:sp>
      <p:sp>
        <p:nvSpPr>
          <p:cNvPr id="165153" name="Rectangle 4385"/>
          <p:cNvSpPr>
            <a:spLocks noChangeArrowheads="1"/>
          </p:cNvSpPr>
          <p:nvPr/>
        </p:nvSpPr>
        <p:spPr bwMode="auto">
          <a:xfrm>
            <a:off x="3749675" y="39322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400" b="0">
                <a:solidFill>
                  <a:srgbClr val="000000"/>
                </a:solidFill>
                <a:latin typeface="Times New Roman" panose="02020603050405020304" pitchFamily="18" charset="0"/>
                <a:cs typeface="+mn-cs"/>
              </a:rPr>
              <a:t>1/3</a:t>
            </a:r>
            <a:endParaRPr lang="en-US" altLang="en-US" sz="2400" b="0">
              <a:solidFill>
                <a:srgbClr val="000000"/>
              </a:solidFill>
              <a:latin typeface="Times New Roman" panose="02020603050405020304" pitchFamily="18" charset="0"/>
              <a:cs typeface="+mn-cs"/>
            </a:endParaRPr>
          </a:p>
        </p:txBody>
      </p:sp>
      <p:sp>
        <p:nvSpPr>
          <p:cNvPr id="165154" name="Freeform 4386"/>
          <p:cNvSpPr>
            <a:spLocks/>
          </p:cNvSpPr>
          <p:nvPr/>
        </p:nvSpPr>
        <p:spPr bwMode="auto">
          <a:xfrm>
            <a:off x="4684714" y="3184525"/>
            <a:ext cx="130175" cy="204788"/>
          </a:xfrm>
          <a:custGeom>
            <a:avLst/>
            <a:gdLst>
              <a:gd name="T0" fmla="*/ 32 w 64"/>
              <a:gd name="T1" fmla="*/ 88 h 88"/>
              <a:gd name="T2" fmla="*/ 0 w 64"/>
              <a:gd name="T3" fmla="*/ 0 h 88"/>
              <a:gd name="T4" fmla="*/ 32 w 64"/>
              <a:gd name="T5" fmla="*/ 32 h 88"/>
              <a:gd name="T6" fmla="*/ 64 w 64"/>
              <a:gd name="T7" fmla="*/ 0 h 88"/>
              <a:gd name="T8" fmla="*/ 32 w 64"/>
              <a:gd name="T9" fmla="*/ 88 h 88"/>
            </a:gdLst>
            <a:ahLst/>
            <a:cxnLst>
              <a:cxn ang="0">
                <a:pos x="T0" y="T1"/>
              </a:cxn>
              <a:cxn ang="0">
                <a:pos x="T2" y="T3"/>
              </a:cxn>
              <a:cxn ang="0">
                <a:pos x="T4" y="T5"/>
              </a:cxn>
              <a:cxn ang="0">
                <a:pos x="T6" y="T7"/>
              </a:cxn>
              <a:cxn ang="0">
                <a:pos x="T8" y="T9"/>
              </a:cxn>
            </a:cxnLst>
            <a:rect l="0" t="0" r="r" b="b"/>
            <a:pathLst>
              <a:path w="64" h="88">
                <a:moveTo>
                  <a:pt x="32" y="88"/>
                </a:moveTo>
                <a:lnTo>
                  <a:pt x="0" y="0"/>
                </a:lnTo>
                <a:lnTo>
                  <a:pt x="32" y="32"/>
                </a:lnTo>
                <a:lnTo>
                  <a:pt x="64" y="0"/>
                </a:lnTo>
                <a:lnTo>
                  <a:pt x="32" y="8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55" name="Freeform 4387"/>
          <p:cNvSpPr>
            <a:spLocks/>
          </p:cNvSpPr>
          <p:nvPr/>
        </p:nvSpPr>
        <p:spPr bwMode="auto">
          <a:xfrm>
            <a:off x="4749800" y="3108326"/>
            <a:ext cx="1588" cy="150813"/>
          </a:xfrm>
          <a:custGeom>
            <a:avLst/>
            <a:gdLst>
              <a:gd name="T0" fmla="*/ 33 h 33"/>
              <a:gd name="T1" fmla="*/ 1 h 33"/>
              <a:gd name="T2" fmla="*/ 0 h 33"/>
            </a:gdLst>
            <a:ahLst/>
            <a:cxnLst>
              <a:cxn ang="0">
                <a:pos x="0" y="T0"/>
              </a:cxn>
              <a:cxn ang="0">
                <a:pos x="0" y="T1"/>
              </a:cxn>
              <a:cxn ang="0">
                <a:pos x="0" y="T2"/>
              </a:cxn>
            </a:cxnLst>
            <a:rect l="0" t="0" r="r" b="b"/>
            <a:pathLst>
              <a:path h="33">
                <a:moveTo>
                  <a:pt x="0" y="33"/>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grpSp>
        <p:nvGrpSpPr>
          <p:cNvPr id="165156" name="Group 4388"/>
          <p:cNvGrpSpPr>
            <a:grpSpLocks/>
          </p:cNvGrpSpPr>
          <p:nvPr/>
        </p:nvGrpSpPr>
        <p:grpSpPr bwMode="auto">
          <a:xfrm>
            <a:off x="5243513" y="4116388"/>
            <a:ext cx="279400" cy="311150"/>
            <a:chOff x="3429" y="2022"/>
            <a:chExt cx="138" cy="134"/>
          </a:xfrm>
        </p:grpSpPr>
        <p:sp>
          <p:nvSpPr>
            <p:cNvPr id="165157" name="Rectangle 4389"/>
            <p:cNvSpPr>
              <a:spLocks noChangeArrowheads="1"/>
            </p:cNvSpPr>
            <p:nvPr/>
          </p:nvSpPr>
          <p:spPr bwMode="auto">
            <a:xfrm>
              <a:off x="3429" y="2022"/>
              <a:ext cx="8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400" b="0">
                  <a:solidFill>
                    <a:srgbClr val="000000"/>
                  </a:solidFill>
                  <a:latin typeface="Times New Roman" panose="02020603050405020304" pitchFamily="18" charset="0"/>
                  <a:cs typeface="+mn-cs"/>
                  <a:sym typeface="Symbol" panose="05050102010706020507" pitchFamily="18" charset="2"/>
                </a:rPr>
                <a:t></a:t>
              </a:r>
              <a:r>
                <a:rPr lang="en-US" altLang="en-US" sz="1400" b="0">
                  <a:solidFill>
                    <a:srgbClr val="000000"/>
                  </a:solidFill>
                  <a:latin typeface="Times New Roman" panose="02020603050405020304" pitchFamily="18" charset="0"/>
                  <a:cs typeface="+mn-cs"/>
                </a:rPr>
                <a:t>g</a:t>
              </a:r>
              <a:endParaRPr lang="en-US" altLang="en-US" sz="2400" b="0">
                <a:solidFill>
                  <a:srgbClr val="000000"/>
                </a:solidFill>
                <a:latin typeface="Times New Roman" panose="02020603050405020304" pitchFamily="18" charset="0"/>
                <a:cs typeface="+mn-cs"/>
              </a:endParaRPr>
            </a:p>
          </p:txBody>
        </p:sp>
        <p:sp>
          <p:nvSpPr>
            <p:cNvPr id="165158" name="Rectangle 4390"/>
            <p:cNvSpPr>
              <a:spLocks noChangeArrowheads="1"/>
            </p:cNvSpPr>
            <p:nvPr/>
          </p:nvSpPr>
          <p:spPr bwMode="auto">
            <a:xfrm>
              <a:off x="3545" y="2110"/>
              <a:ext cx="2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700" b="0">
                  <a:solidFill>
                    <a:srgbClr val="000000"/>
                  </a:solidFill>
                  <a:latin typeface="Times New Roman" panose="02020603050405020304" pitchFamily="18" charset="0"/>
                  <a:cs typeface="+mn-cs"/>
                </a:rPr>
                <a:t>2</a:t>
              </a:r>
              <a:endParaRPr lang="en-US" altLang="en-US" sz="2400" b="0">
                <a:solidFill>
                  <a:srgbClr val="000000"/>
                </a:solidFill>
                <a:latin typeface="Times New Roman" panose="02020603050405020304" pitchFamily="18" charset="0"/>
                <a:cs typeface="+mn-cs"/>
              </a:endParaRPr>
            </a:p>
          </p:txBody>
        </p:sp>
      </p:grpSp>
      <p:sp>
        <p:nvSpPr>
          <p:cNvPr id="165159" name="Freeform 4391"/>
          <p:cNvSpPr>
            <a:spLocks/>
          </p:cNvSpPr>
          <p:nvPr/>
        </p:nvSpPr>
        <p:spPr bwMode="auto">
          <a:xfrm>
            <a:off x="4854576" y="3384551"/>
            <a:ext cx="4763"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60" name="Freeform 4392"/>
          <p:cNvSpPr>
            <a:spLocks/>
          </p:cNvSpPr>
          <p:nvPr/>
        </p:nvSpPr>
        <p:spPr bwMode="auto">
          <a:xfrm>
            <a:off x="4903788" y="3389314"/>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61" name="Freeform 4393"/>
          <p:cNvSpPr>
            <a:spLocks/>
          </p:cNvSpPr>
          <p:nvPr/>
        </p:nvSpPr>
        <p:spPr bwMode="auto">
          <a:xfrm>
            <a:off x="4948238" y="3389314"/>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62" name="Freeform 4394"/>
          <p:cNvSpPr>
            <a:spLocks/>
          </p:cNvSpPr>
          <p:nvPr/>
        </p:nvSpPr>
        <p:spPr bwMode="auto">
          <a:xfrm>
            <a:off x="4992688" y="3389314"/>
            <a:ext cx="4762"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63" name="Freeform 4395"/>
          <p:cNvSpPr>
            <a:spLocks/>
          </p:cNvSpPr>
          <p:nvPr/>
        </p:nvSpPr>
        <p:spPr bwMode="auto">
          <a:xfrm>
            <a:off x="5038726" y="3389314"/>
            <a:ext cx="3175" cy="3175"/>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64" name="Freeform 4396"/>
          <p:cNvSpPr>
            <a:spLocks/>
          </p:cNvSpPr>
          <p:nvPr/>
        </p:nvSpPr>
        <p:spPr bwMode="auto">
          <a:xfrm>
            <a:off x="5083176" y="3394075"/>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65" name="Freeform 4397"/>
          <p:cNvSpPr>
            <a:spLocks/>
          </p:cNvSpPr>
          <p:nvPr/>
        </p:nvSpPr>
        <p:spPr bwMode="auto">
          <a:xfrm>
            <a:off x="5127626" y="3403600"/>
            <a:ext cx="3175"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66" name="Freeform 4398"/>
          <p:cNvSpPr>
            <a:spLocks/>
          </p:cNvSpPr>
          <p:nvPr/>
        </p:nvSpPr>
        <p:spPr bwMode="auto">
          <a:xfrm>
            <a:off x="5175251" y="3422650"/>
            <a:ext cx="4763" cy="1588"/>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67" name="Rectangle 4399"/>
          <p:cNvSpPr>
            <a:spLocks noChangeArrowheads="1"/>
          </p:cNvSpPr>
          <p:nvPr/>
        </p:nvSpPr>
        <p:spPr bwMode="auto">
          <a:xfrm>
            <a:off x="4864100" y="2960688"/>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400" b="0">
                <a:solidFill>
                  <a:srgbClr val="000000"/>
                </a:solidFill>
                <a:latin typeface="Symbol" panose="05050102010706020507" pitchFamily="18" charset="2"/>
                <a:cs typeface="+mn-cs"/>
              </a:rPr>
              <a:t>d</a:t>
            </a:r>
            <a:endParaRPr lang="en-US" altLang="en-US" sz="2400" b="0" i="1">
              <a:solidFill>
                <a:srgbClr val="000000"/>
              </a:solidFill>
              <a:latin typeface="Times New Roman" panose="02020603050405020304" pitchFamily="18" charset="0"/>
              <a:cs typeface="+mn-cs"/>
            </a:endParaRPr>
          </a:p>
        </p:txBody>
      </p:sp>
      <p:sp>
        <p:nvSpPr>
          <p:cNvPr id="165168" name="Rectangle 4400"/>
          <p:cNvSpPr>
            <a:spLocks noChangeArrowheads="1"/>
          </p:cNvSpPr>
          <p:nvPr/>
        </p:nvSpPr>
        <p:spPr bwMode="auto">
          <a:xfrm>
            <a:off x="4976813" y="2989263"/>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400" b="0" i="1">
                <a:solidFill>
                  <a:srgbClr val="000000"/>
                </a:solidFill>
                <a:latin typeface="Times New Roman" panose="02020603050405020304" pitchFamily="18" charset="0"/>
                <a:cs typeface="+mn-cs"/>
              </a:rPr>
              <a:t>g</a:t>
            </a:r>
            <a:endParaRPr lang="en-US" altLang="en-US" sz="2400" b="0" i="1">
              <a:solidFill>
                <a:srgbClr val="000000"/>
              </a:solidFill>
              <a:latin typeface="Times New Roman" panose="02020603050405020304" pitchFamily="18" charset="0"/>
              <a:cs typeface="+mn-cs"/>
            </a:endParaRPr>
          </a:p>
        </p:txBody>
      </p:sp>
      <p:sp>
        <p:nvSpPr>
          <p:cNvPr id="165169" name="Rectangle 4401"/>
          <p:cNvSpPr>
            <a:spLocks noChangeArrowheads="1"/>
          </p:cNvSpPr>
          <p:nvPr/>
        </p:nvSpPr>
        <p:spPr bwMode="auto">
          <a:xfrm>
            <a:off x="5091113" y="319405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700" b="0" i="1">
                <a:solidFill>
                  <a:srgbClr val="000000"/>
                </a:solidFill>
                <a:latin typeface="Times New Roman" panose="02020603050405020304" pitchFamily="18" charset="0"/>
                <a:cs typeface="+mn-cs"/>
              </a:rPr>
              <a:t>3</a:t>
            </a:r>
            <a:endParaRPr lang="en-US" altLang="en-US" sz="2400" b="0" i="1">
              <a:solidFill>
                <a:srgbClr val="000000"/>
              </a:solidFill>
              <a:latin typeface="Times New Roman" panose="02020603050405020304" pitchFamily="18" charset="0"/>
              <a:cs typeface="+mn-cs"/>
            </a:endParaRPr>
          </a:p>
        </p:txBody>
      </p:sp>
      <p:sp>
        <p:nvSpPr>
          <p:cNvPr id="165170" name="Rectangle 4402"/>
          <p:cNvSpPr>
            <a:spLocks noChangeArrowheads="1"/>
          </p:cNvSpPr>
          <p:nvPr/>
        </p:nvSpPr>
        <p:spPr bwMode="auto">
          <a:xfrm>
            <a:off x="5094248" y="6469063"/>
            <a:ext cx="20974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400" b="0" dirty="0">
                <a:solidFill>
                  <a:srgbClr val="000000"/>
                </a:solidFill>
                <a:ea typeface="Tahoma" panose="020B0604030504040204" pitchFamily="34" charset="0"/>
              </a:rPr>
              <a:t>negative QPC gate voltage</a:t>
            </a:r>
            <a:endParaRPr lang="en-US" altLang="en-US" sz="1800" b="0" dirty="0">
              <a:solidFill>
                <a:srgbClr val="000000"/>
              </a:solidFill>
              <a:ea typeface="Tahoma" panose="020B0604030504040204" pitchFamily="34" charset="0"/>
            </a:endParaRPr>
          </a:p>
        </p:txBody>
      </p:sp>
      <p:sp>
        <p:nvSpPr>
          <p:cNvPr id="165171" name="Rectangle 4403"/>
          <p:cNvSpPr>
            <a:spLocks noChangeArrowheads="1"/>
          </p:cNvSpPr>
          <p:nvPr/>
        </p:nvSpPr>
        <p:spPr bwMode="auto">
          <a:xfrm rot="16200000">
            <a:off x="1903528" y="4662311"/>
            <a:ext cx="1778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defRPr/>
            </a:pPr>
            <a:r>
              <a:rPr lang="en-US" altLang="en-US" sz="1400" b="0" dirty="0">
                <a:solidFill>
                  <a:srgbClr val="000000"/>
                </a:solidFill>
                <a:ea typeface="Tahoma" panose="020B0604030504040204" pitchFamily="34" charset="0"/>
              </a:rPr>
              <a:t>Conductance ( </a:t>
            </a:r>
            <a:r>
              <a:rPr lang="en-US" altLang="en-US" sz="1400" b="0" i="1" dirty="0">
                <a:solidFill>
                  <a:srgbClr val="000000"/>
                </a:solidFill>
                <a:ea typeface="Tahoma" panose="020B0604030504040204" pitchFamily="34" charset="0"/>
              </a:rPr>
              <a:t>g</a:t>
            </a:r>
            <a:r>
              <a:rPr lang="en-US" altLang="en-US" sz="1400" b="0" i="1" baseline="-25000" dirty="0">
                <a:solidFill>
                  <a:srgbClr val="000000"/>
                </a:solidFill>
                <a:ea typeface="Tahoma" panose="020B0604030504040204" pitchFamily="34" charset="0"/>
              </a:rPr>
              <a:t>0</a:t>
            </a:r>
            <a:r>
              <a:rPr lang="en-US" altLang="en-US" sz="1400" b="0" dirty="0">
                <a:solidFill>
                  <a:srgbClr val="000000"/>
                </a:solidFill>
                <a:ea typeface="Tahoma" panose="020B0604030504040204" pitchFamily="34" charset="0"/>
              </a:rPr>
              <a:t> )</a:t>
            </a:r>
            <a:endParaRPr lang="en-US" altLang="en-US" sz="1800" b="0" dirty="0">
              <a:solidFill>
                <a:srgbClr val="000000"/>
              </a:solidFill>
              <a:ea typeface="Tahoma" panose="020B0604030504040204" pitchFamily="34" charset="0"/>
            </a:endParaRPr>
          </a:p>
        </p:txBody>
      </p:sp>
      <p:sp>
        <p:nvSpPr>
          <p:cNvPr id="165172" name="Freeform 4404"/>
          <p:cNvSpPr>
            <a:spLocks/>
          </p:cNvSpPr>
          <p:nvPr/>
        </p:nvSpPr>
        <p:spPr bwMode="auto">
          <a:xfrm>
            <a:off x="4257675" y="3413125"/>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73" name="Freeform 4405"/>
          <p:cNvSpPr>
            <a:spLocks/>
          </p:cNvSpPr>
          <p:nvPr/>
        </p:nvSpPr>
        <p:spPr bwMode="auto">
          <a:xfrm>
            <a:off x="4378325" y="3408364"/>
            <a:ext cx="52388" cy="1587"/>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74" name="Freeform 4406"/>
          <p:cNvSpPr>
            <a:spLocks/>
          </p:cNvSpPr>
          <p:nvPr/>
        </p:nvSpPr>
        <p:spPr bwMode="auto">
          <a:xfrm>
            <a:off x="4506914" y="3408364"/>
            <a:ext cx="52387" cy="1587"/>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75" name="Freeform 4407"/>
          <p:cNvSpPr>
            <a:spLocks/>
          </p:cNvSpPr>
          <p:nvPr/>
        </p:nvSpPr>
        <p:spPr bwMode="auto">
          <a:xfrm>
            <a:off x="3952876" y="3084514"/>
            <a:ext cx="182563" cy="174625"/>
          </a:xfrm>
          <a:custGeom>
            <a:avLst/>
            <a:gdLst>
              <a:gd name="T0" fmla="*/ 90 w 90"/>
              <a:gd name="T1" fmla="*/ 75 h 75"/>
              <a:gd name="T2" fmla="*/ 0 w 90"/>
              <a:gd name="T3" fmla="*/ 51 h 75"/>
              <a:gd name="T4" fmla="*/ 44 w 90"/>
              <a:gd name="T5" fmla="*/ 43 h 75"/>
              <a:gd name="T6" fmla="*/ 36 w 90"/>
              <a:gd name="T7" fmla="*/ 0 h 75"/>
              <a:gd name="T8" fmla="*/ 90 w 90"/>
              <a:gd name="T9" fmla="*/ 75 h 75"/>
            </a:gdLst>
            <a:ahLst/>
            <a:cxnLst>
              <a:cxn ang="0">
                <a:pos x="T0" y="T1"/>
              </a:cxn>
              <a:cxn ang="0">
                <a:pos x="T2" y="T3"/>
              </a:cxn>
              <a:cxn ang="0">
                <a:pos x="T4" y="T5"/>
              </a:cxn>
              <a:cxn ang="0">
                <a:pos x="T6" y="T7"/>
              </a:cxn>
              <a:cxn ang="0">
                <a:pos x="T8" y="T9"/>
              </a:cxn>
            </a:cxnLst>
            <a:rect l="0" t="0" r="r" b="b"/>
            <a:pathLst>
              <a:path w="90" h="75">
                <a:moveTo>
                  <a:pt x="90" y="75"/>
                </a:moveTo>
                <a:lnTo>
                  <a:pt x="0" y="51"/>
                </a:lnTo>
                <a:lnTo>
                  <a:pt x="44" y="43"/>
                </a:lnTo>
                <a:lnTo>
                  <a:pt x="36" y="0"/>
                </a:lnTo>
                <a:lnTo>
                  <a:pt x="90" y="75"/>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76" name="Freeform 4408"/>
          <p:cNvSpPr>
            <a:spLocks/>
          </p:cNvSpPr>
          <p:nvPr/>
        </p:nvSpPr>
        <p:spPr bwMode="auto">
          <a:xfrm>
            <a:off x="3917951" y="2995613"/>
            <a:ext cx="123825" cy="188912"/>
          </a:xfrm>
          <a:custGeom>
            <a:avLst/>
            <a:gdLst>
              <a:gd name="T0" fmla="*/ 70 w 70"/>
              <a:gd name="T1" fmla="*/ 48 h 48"/>
              <a:gd name="T2" fmla="*/ 1 w 70"/>
              <a:gd name="T3" fmla="*/ 0 h 48"/>
              <a:gd name="T4" fmla="*/ 0 w 70"/>
              <a:gd name="T5" fmla="*/ 0 h 48"/>
            </a:gdLst>
            <a:ahLst/>
            <a:cxnLst>
              <a:cxn ang="0">
                <a:pos x="T0" y="T1"/>
              </a:cxn>
              <a:cxn ang="0">
                <a:pos x="T2" y="T3"/>
              </a:cxn>
              <a:cxn ang="0">
                <a:pos x="T4" y="T5"/>
              </a:cxn>
            </a:cxnLst>
            <a:rect l="0" t="0" r="r" b="b"/>
            <a:pathLst>
              <a:path w="70" h="48">
                <a:moveTo>
                  <a:pt x="70" y="48"/>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77" name="Rectangle 4409"/>
          <p:cNvSpPr>
            <a:spLocks noChangeArrowheads="1"/>
          </p:cNvSpPr>
          <p:nvPr/>
        </p:nvSpPr>
        <p:spPr bwMode="auto">
          <a:xfrm>
            <a:off x="3302655" y="2584450"/>
            <a:ext cx="11321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200" b="0" dirty="0">
                <a:solidFill>
                  <a:srgbClr val="FF0000"/>
                </a:solidFill>
                <a:ea typeface="Tahoma" panose="020B0604030504040204" pitchFamily="34" charset="0"/>
              </a:rPr>
              <a:t>bulk filling factor</a:t>
            </a:r>
          </a:p>
        </p:txBody>
      </p:sp>
      <p:sp>
        <p:nvSpPr>
          <p:cNvPr id="165178" name="Freeform 4410"/>
          <p:cNvSpPr>
            <a:spLocks/>
          </p:cNvSpPr>
          <p:nvPr/>
        </p:nvSpPr>
        <p:spPr bwMode="auto">
          <a:xfrm>
            <a:off x="4700589" y="3613150"/>
            <a:ext cx="130175" cy="204788"/>
          </a:xfrm>
          <a:custGeom>
            <a:avLst/>
            <a:gdLst>
              <a:gd name="T0" fmla="*/ 32 w 64"/>
              <a:gd name="T1" fmla="*/ 0 h 88"/>
              <a:gd name="T2" fmla="*/ 64 w 64"/>
              <a:gd name="T3" fmla="*/ 88 h 88"/>
              <a:gd name="T4" fmla="*/ 32 w 64"/>
              <a:gd name="T5" fmla="*/ 56 h 88"/>
              <a:gd name="T6" fmla="*/ 0 w 64"/>
              <a:gd name="T7" fmla="*/ 88 h 88"/>
              <a:gd name="T8" fmla="*/ 32 w 64"/>
              <a:gd name="T9" fmla="*/ 0 h 88"/>
            </a:gdLst>
            <a:ahLst/>
            <a:cxnLst>
              <a:cxn ang="0">
                <a:pos x="T0" y="T1"/>
              </a:cxn>
              <a:cxn ang="0">
                <a:pos x="T2" y="T3"/>
              </a:cxn>
              <a:cxn ang="0">
                <a:pos x="T4" y="T5"/>
              </a:cxn>
              <a:cxn ang="0">
                <a:pos x="T6" y="T7"/>
              </a:cxn>
              <a:cxn ang="0">
                <a:pos x="T8" y="T9"/>
              </a:cxn>
            </a:cxnLst>
            <a:rect l="0" t="0" r="r" b="b"/>
            <a:pathLst>
              <a:path w="64" h="88">
                <a:moveTo>
                  <a:pt x="32" y="0"/>
                </a:moveTo>
                <a:lnTo>
                  <a:pt x="64" y="88"/>
                </a:lnTo>
                <a:lnTo>
                  <a:pt x="32" y="56"/>
                </a:lnTo>
                <a:lnTo>
                  <a:pt x="0" y="88"/>
                </a:lnTo>
                <a:lnTo>
                  <a:pt x="32"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79" name="Freeform 4411"/>
          <p:cNvSpPr>
            <a:spLocks/>
          </p:cNvSpPr>
          <p:nvPr/>
        </p:nvSpPr>
        <p:spPr bwMode="auto">
          <a:xfrm>
            <a:off x="4765676" y="3743325"/>
            <a:ext cx="3175" cy="153988"/>
          </a:xfrm>
          <a:custGeom>
            <a:avLst/>
            <a:gdLst>
              <a:gd name="T0" fmla="*/ 0 h 33"/>
              <a:gd name="T1" fmla="*/ 32 h 33"/>
              <a:gd name="T2" fmla="*/ 33 h 33"/>
            </a:gdLst>
            <a:ahLst/>
            <a:cxnLst>
              <a:cxn ang="0">
                <a:pos x="0" y="T0"/>
              </a:cxn>
              <a:cxn ang="0">
                <a:pos x="0" y="T1"/>
              </a:cxn>
              <a:cxn ang="0">
                <a:pos x="0" y="T2"/>
              </a:cxn>
            </a:cxnLst>
            <a:rect l="0" t="0" r="r" b="b"/>
            <a:pathLst>
              <a:path h="33">
                <a:moveTo>
                  <a:pt x="0" y="0"/>
                </a:moveTo>
                <a:lnTo>
                  <a:pt x="0" y="32"/>
                </a:lnTo>
                <a:lnTo>
                  <a:pt x="0" y="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80" name="Freeform 4412"/>
          <p:cNvSpPr>
            <a:spLocks/>
          </p:cNvSpPr>
          <p:nvPr/>
        </p:nvSpPr>
        <p:spPr bwMode="auto">
          <a:xfrm flipH="1">
            <a:off x="6819900" y="4152900"/>
            <a:ext cx="192088" cy="692150"/>
          </a:xfrm>
          <a:custGeom>
            <a:avLst/>
            <a:gdLst>
              <a:gd name="T0" fmla="*/ 0 h 229"/>
              <a:gd name="T1" fmla="*/ 228 h 229"/>
              <a:gd name="T2" fmla="*/ 229 h 229"/>
            </a:gdLst>
            <a:ahLst/>
            <a:cxnLst>
              <a:cxn ang="0">
                <a:pos x="0" y="T0"/>
              </a:cxn>
              <a:cxn ang="0">
                <a:pos x="0" y="T1"/>
              </a:cxn>
              <a:cxn ang="0">
                <a:pos x="0" y="T2"/>
              </a:cxn>
            </a:cxnLst>
            <a:rect l="0" t="0" r="r" b="b"/>
            <a:pathLst>
              <a:path h="229">
                <a:moveTo>
                  <a:pt x="0" y="0"/>
                </a:moveTo>
                <a:lnTo>
                  <a:pt x="0" y="228"/>
                </a:lnTo>
                <a:lnTo>
                  <a:pt x="0" y="22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81" name="Freeform 4413"/>
          <p:cNvSpPr>
            <a:spLocks/>
          </p:cNvSpPr>
          <p:nvPr/>
        </p:nvSpPr>
        <p:spPr bwMode="auto">
          <a:xfrm>
            <a:off x="6915150" y="5270501"/>
            <a:ext cx="1588" cy="1008063"/>
          </a:xfrm>
          <a:custGeom>
            <a:avLst/>
            <a:gdLst>
              <a:gd name="T0" fmla="*/ 217 h 217"/>
              <a:gd name="T1" fmla="*/ 1 h 217"/>
              <a:gd name="T2" fmla="*/ 0 h 217"/>
            </a:gdLst>
            <a:ahLst/>
            <a:cxnLst>
              <a:cxn ang="0">
                <a:pos x="0" y="T0"/>
              </a:cxn>
              <a:cxn ang="0">
                <a:pos x="0" y="T1"/>
              </a:cxn>
              <a:cxn ang="0">
                <a:pos x="0" y="T2"/>
              </a:cxn>
            </a:cxnLst>
            <a:rect l="0" t="0" r="r" b="b"/>
            <a:pathLst>
              <a:path h="217">
                <a:moveTo>
                  <a:pt x="0" y="217"/>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82" name="Rectangle 4414"/>
          <p:cNvSpPr>
            <a:spLocks noChangeArrowheads="1"/>
          </p:cNvSpPr>
          <p:nvPr/>
        </p:nvSpPr>
        <p:spPr bwMode="auto">
          <a:xfrm>
            <a:off x="6832600" y="4827588"/>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1400" b="0">
                <a:solidFill>
                  <a:srgbClr val="000000"/>
                </a:solidFill>
                <a:latin typeface="Times New Roman" panose="02020603050405020304" pitchFamily="18" charset="0"/>
                <a:cs typeface="+mn-cs"/>
              </a:rPr>
              <a:t>g</a:t>
            </a:r>
            <a:endParaRPr lang="en-US" altLang="en-US" sz="2400" b="0">
              <a:solidFill>
                <a:srgbClr val="000000"/>
              </a:solidFill>
              <a:latin typeface="Times New Roman" panose="02020603050405020304" pitchFamily="18" charset="0"/>
              <a:cs typeface="+mn-cs"/>
            </a:endParaRPr>
          </a:p>
        </p:txBody>
      </p:sp>
      <p:sp>
        <p:nvSpPr>
          <p:cNvPr id="165183" name="Rectangle 4415"/>
          <p:cNvSpPr>
            <a:spLocks noChangeArrowheads="1"/>
          </p:cNvSpPr>
          <p:nvPr/>
        </p:nvSpPr>
        <p:spPr bwMode="auto">
          <a:xfrm>
            <a:off x="6946900" y="5032375"/>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altLang="en-US" sz="700" b="0">
                <a:solidFill>
                  <a:srgbClr val="000000"/>
                </a:solidFill>
                <a:latin typeface="Times New Roman" panose="02020603050405020304" pitchFamily="18" charset="0"/>
                <a:cs typeface="+mn-cs"/>
              </a:rPr>
              <a:t>1</a:t>
            </a:r>
            <a:endParaRPr lang="en-US" altLang="en-US" sz="2400" b="0">
              <a:solidFill>
                <a:srgbClr val="000000"/>
              </a:solidFill>
              <a:latin typeface="Times New Roman" panose="02020603050405020304" pitchFamily="18" charset="0"/>
              <a:cs typeface="+mn-cs"/>
            </a:endParaRPr>
          </a:p>
        </p:txBody>
      </p:sp>
      <p:sp>
        <p:nvSpPr>
          <p:cNvPr id="165184" name="Freeform 4416"/>
          <p:cNvSpPr>
            <a:spLocks/>
          </p:cNvSpPr>
          <p:nvPr/>
        </p:nvSpPr>
        <p:spPr bwMode="auto">
          <a:xfrm>
            <a:off x="6858001" y="4037014"/>
            <a:ext cx="130175" cy="204787"/>
          </a:xfrm>
          <a:custGeom>
            <a:avLst/>
            <a:gdLst>
              <a:gd name="T0" fmla="*/ 32 w 64"/>
              <a:gd name="T1" fmla="*/ 0 h 88"/>
              <a:gd name="T2" fmla="*/ 64 w 64"/>
              <a:gd name="T3" fmla="*/ 88 h 88"/>
              <a:gd name="T4" fmla="*/ 32 w 64"/>
              <a:gd name="T5" fmla="*/ 56 h 88"/>
              <a:gd name="T6" fmla="*/ 0 w 64"/>
              <a:gd name="T7" fmla="*/ 88 h 88"/>
              <a:gd name="T8" fmla="*/ 32 w 64"/>
              <a:gd name="T9" fmla="*/ 0 h 88"/>
            </a:gdLst>
            <a:ahLst/>
            <a:cxnLst>
              <a:cxn ang="0">
                <a:pos x="T0" y="T1"/>
              </a:cxn>
              <a:cxn ang="0">
                <a:pos x="T2" y="T3"/>
              </a:cxn>
              <a:cxn ang="0">
                <a:pos x="T4" y="T5"/>
              </a:cxn>
              <a:cxn ang="0">
                <a:pos x="T6" y="T7"/>
              </a:cxn>
              <a:cxn ang="0">
                <a:pos x="T8" y="T9"/>
              </a:cxn>
            </a:cxnLst>
            <a:rect l="0" t="0" r="r" b="b"/>
            <a:pathLst>
              <a:path w="64" h="88">
                <a:moveTo>
                  <a:pt x="32" y="0"/>
                </a:moveTo>
                <a:lnTo>
                  <a:pt x="64" y="88"/>
                </a:lnTo>
                <a:lnTo>
                  <a:pt x="32" y="56"/>
                </a:lnTo>
                <a:lnTo>
                  <a:pt x="0" y="88"/>
                </a:lnTo>
                <a:lnTo>
                  <a:pt x="32"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85" name="Freeform 4417"/>
          <p:cNvSpPr>
            <a:spLocks/>
          </p:cNvSpPr>
          <p:nvPr/>
        </p:nvSpPr>
        <p:spPr bwMode="auto">
          <a:xfrm>
            <a:off x="6858001" y="6184900"/>
            <a:ext cx="130175" cy="204788"/>
          </a:xfrm>
          <a:custGeom>
            <a:avLst/>
            <a:gdLst>
              <a:gd name="T0" fmla="*/ 32 w 64"/>
              <a:gd name="T1" fmla="*/ 88 h 88"/>
              <a:gd name="T2" fmla="*/ 0 w 64"/>
              <a:gd name="T3" fmla="*/ 0 h 88"/>
              <a:gd name="T4" fmla="*/ 32 w 64"/>
              <a:gd name="T5" fmla="*/ 32 h 88"/>
              <a:gd name="T6" fmla="*/ 64 w 64"/>
              <a:gd name="T7" fmla="*/ 0 h 88"/>
              <a:gd name="T8" fmla="*/ 32 w 64"/>
              <a:gd name="T9" fmla="*/ 88 h 88"/>
            </a:gdLst>
            <a:ahLst/>
            <a:cxnLst>
              <a:cxn ang="0">
                <a:pos x="T0" y="T1"/>
              </a:cxn>
              <a:cxn ang="0">
                <a:pos x="T2" y="T3"/>
              </a:cxn>
              <a:cxn ang="0">
                <a:pos x="T4" y="T5"/>
              </a:cxn>
              <a:cxn ang="0">
                <a:pos x="T6" y="T7"/>
              </a:cxn>
              <a:cxn ang="0">
                <a:pos x="T8" y="T9"/>
              </a:cxn>
            </a:cxnLst>
            <a:rect l="0" t="0" r="r" b="b"/>
            <a:pathLst>
              <a:path w="64" h="88">
                <a:moveTo>
                  <a:pt x="32" y="88"/>
                </a:moveTo>
                <a:lnTo>
                  <a:pt x="0" y="0"/>
                </a:lnTo>
                <a:lnTo>
                  <a:pt x="32" y="32"/>
                </a:lnTo>
                <a:lnTo>
                  <a:pt x="64" y="0"/>
                </a:lnTo>
                <a:lnTo>
                  <a:pt x="32" y="88"/>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86" name="Freeform 4418"/>
          <p:cNvSpPr>
            <a:spLocks/>
          </p:cNvSpPr>
          <p:nvPr/>
        </p:nvSpPr>
        <p:spPr bwMode="auto">
          <a:xfrm>
            <a:off x="4151314" y="3413125"/>
            <a:ext cx="52387"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87" name="Freeform 4419"/>
          <p:cNvSpPr>
            <a:spLocks/>
          </p:cNvSpPr>
          <p:nvPr/>
        </p:nvSpPr>
        <p:spPr bwMode="auto">
          <a:xfrm>
            <a:off x="4260850" y="36131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88" name="Freeform 4420"/>
          <p:cNvSpPr>
            <a:spLocks/>
          </p:cNvSpPr>
          <p:nvPr/>
        </p:nvSpPr>
        <p:spPr bwMode="auto">
          <a:xfrm>
            <a:off x="4156075" y="3613150"/>
            <a:ext cx="52388" cy="1588"/>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89" name="Freeform 4421"/>
          <p:cNvSpPr>
            <a:spLocks/>
          </p:cNvSpPr>
          <p:nvPr/>
        </p:nvSpPr>
        <p:spPr bwMode="auto">
          <a:xfrm>
            <a:off x="4265614" y="4054476"/>
            <a:ext cx="52387" cy="3175"/>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90" name="Freeform 4422"/>
          <p:cNvSpPr>
            <a:spLocks/>
          </p:cNvSpPr>
          <p:nvPr/>
        </p:nvSpPr>
        <p:spPr bwMode="auto">
          <a:xfrm>
            <a:off x="4159250" y="4054476"/>
            <a:ext cx="52388" cy="3175"/>
          </a:xfrm>
          <a:custGeom>
            <a:avLst/>
            <a:gdLst>
              <a:gd name="T0" fmla="*/ 0 w 13"/>
              <a:gd name="T1" fmla="*/ 12 w 13"/>
              <a:gd name="T2" fmla="*/ 13 w 13"/>
            </a:gdLst>
            <a:ahLst/>
            <a:cxnLst>
              <a:cxn ang="0">
                <a:pos x="T0" y="0"/>
              </a:cxn>
              <a:cxn ang="0">
                <a:pos x="T1" y="0"/>
              </a:cxn>
              <a:cxn ang="0">
                <a:pos x="T2" y="0"/>
              </a:cxn>
            </a:cxnLst>
            <a:rect l="0" t="0" r="r" b="b"/>
            <a:pathLst>
              <a:path w="13">
                <a:moveTo>
                  <a:pt x="0" y="0"/>
                </a:moveTo>
                <a:lnTo>
                  <a:pt x="12" y="0"/>
                </a:lnTo>
                <a:lnTo>
                  <a:pt x="1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en-US" sz="1600" b="0">
              <a:solidFill>
                <a:srgbClr val="000000"/>
              </a:solidFill>
              <a:latin typeface="Times New Roman" panose="02020603050405020304" pitchFamily="18" charset="0"/>
              <a:cs typeface="+mn-cs"/>
            </a:endParaRPr>
          </a:p>
        </p:txBody>
      </p:sp>
      <p:sp>
        <p:nvSpPr>
          <p:cNvPr id="165191" name="Line 4423"/>
          <p:cNvSpPr>
            <a:spLocks noChangeShapeType="1"/>
          </p:cNvSpPr>
          <p:nvPr/>
        </p:nvSpPr>
        <p:spPr bwMode="auto">
          <a:xfrm flipV="1">
            <a:off x="4579938" y="3389313"/>
            <a:ext cx="26670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5192" name="Line 4424"/>
          <p:cNvSpPr>
            <a:spLocks noChangeShapeType="1"/>
          </p:cNvSpPr>
          <p:nvPr/>
        </p:nvSpPr>
        <p:spPr bwMode="auto">
          <a:xfrm>
            <a:off x="5662613" y="3208339"/>
            <a:ext cx="0" cy="390525"/>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5193" name="Line 4425"/>
          <p:cNvSpPr>
            <a:spLocks noChangeShapeType="1"/>
          </p:cNvSpPr>
          <p:nvPr/>
        </p:nvSpPr>
        <p:spPr bwMode="auto">
          <a:xfrm flipV="1">
            <a:off x="5662613" y="4046539"/>
            <a:ext cx="0" cy="390525"/>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5228" name="Text Box 4460"/>
          <p:cNvSpPr txBox="1">
            <a:spLocks noChangeArrowheads="1"/>
          </p:cNvSpPr>
          <p:nvPr/>
        </p:nvSpPr>
        <p:spPr bwMode="auto">
          <a:xfrm>
            <a:off x="6529388" y="2990850"/>
            <a:ext cx="1612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400" b="0">
                <a:solidFill>
                  <a:srgbClr val="FF0000"/>
                </a:solidFill>
                <a:latin typeface="Times New Roman" panose="02020603050405020304" pitchFamily="18" charset="0"/>
                <a:cs typeface="+mn-cs"/>
              </a:rPr>
              <a:t>measurement points</a:t>
            </a:r>
          </a:p>
        </p:txBody>
      </p:sp>
      <p:sp>
        <p:nvSpPr>
          <p:cNvPr id="165229" name="Line 4461"/>
          <p:cNvSpPr>
            <a:spLocks noChangeShapeType="1"/>
          </p:cNvSpPr>
          <p:nvPr/>
        </p:nvSpPr>
        <p:spPr bwMode="auto">
          <a:xfrm>
            <a:off x="7200901" y="3246438"/>
            <a:ext cx="282575" cy="91440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5230" name="Line 4462"/>
          <p:cNvSpPr>
            <a:spLocks noChangeShapeType="1"/>
          </p:cNvSpPr>
          <p:nvPr/>
        </p:nvSpPr>
        <p:spPr bwMode="auto">
          <a:xfrm flipH="1">
            <a:off x="6454776" y="3276601"/>
            <a:ext cx="593725" cy="373063"/>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5231" name="Text Box 4463"/>
          <p:cNvSpPr txBox="1">
            <a:spLocks noChangeArrowheads="1"/>
          </p:cNvSpPr>
          <p:nvPr/>
        </p:nvSpPr>
        <p:spPr bwMode="auto">
          <a:xfrm>
            <a:off x="7791450" y="4772026"/>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800" b="0" i="1">
                <a:solidFill>
                  <a:srgbClr val="000000"/>
                </a:solidFill>
                <a:latin typeface="Times New Roman" panose="02020603050405020304" pitchFamily="18" charset="0"/>
                <a:cs typeface="+mn-cs"/>
              </a:rPr>
              <a:t>t</a:t>
            </a:r>
            <a:r>
              <a:rPr lang="en-US" altLang="en-US" sz="1800" b="0" i="1" baseline="-25000">
                <a:solidFill>
                  <a:srgbClr val="000000"/>
                </a:solidFill>
                <a:latin typeface="Times New Roman" panose="02020603050405020304" pitchFamily="18" charset="0"/>
                <a:cs typeface="+mn-cs"/>
              </a:rPr>
              <a:t>1</a:t>
            </a:r>
            <a:endParaRPr lang="en-US" altLang="en-US" sz="1800" b="0" i="1">
              <a:solidFill>
                <a:srgbClr val="000000"/>
              </a:solidFill>
              <a:latin typeface="Times New Roman" panose="02020603050405020304" pitchFamily="18" charset="0"/>
              <a:cs typeface="+mn-cs"/>
            </a:endParaRPr>
          </a:p>
        </p:txBody>
      </p:sp>
      <p:sp>
        <p:nvSpPr>
          <p:cNvPr id="165232" name="Text Box 4464"/>
          <p:cNvSpPr txBox="1">
            <a:spLocks noChangeArrowheads="1"/>
          </p:cNvSpPr>
          <p:nvPr/>
        </p:nvSpPr>
        <p:spPr bwMode="auto">
          <a:xfrm>
            <a:off x="6572250" y="3644901"/>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800" b="0" i="1">
                <a:solidFill>
                  <a:srgbClr val="000000"/>
                </a:solidFill>
                <a:latin typeface="Times New Roman" panose="02020603050405020304" pitchFamily="18" charset="0"/>
                <a:cs typeface="+mn-cs"/>
              </a:rPr>
              <a:t>t</a:t>
            </a:r>
            <a:r>
              <a:rPr lang="en-US" altLang="en-US" sz="1800" b="0" i="1" baseline="-25000">
                <a:solidFill>
                  <a:srgbClr val="000000"/>
                </a:solidFill>
                <a:latin typeface="Times New Roman" panose="02020603050405020304" pitchFamily="18" charset="0"/>
                <a:cs typeface="+mn-cs"/>
              </a:rPr>
              <a:t>2</a:t>
            </a:r>
            <a:endParaRPr lang="en-US" altLang="en-US" sz="1800" b="0" i="1">
              <a:solidFill>
                <a:srgbClr val="000000"/>
              </a:solidFill>
              <a:latin typeface="Times New Roman" panose="02020603050405020304" pitchFamily="18" charset="0"/>
              <a:cs typeface="+mn-cs"/>
            </a:endParaRPr>
          </a:p>
        </p:txBody>
      </p:sp>
      <p:sp>
        <p:nvSpPr>
          <p:cNvPr id="165233" name="Text Box 4465"/>
          <p:cNvSpPr txBox="1">
            <a:spLocks noChangeArrowheads="1"/>
          </p:cNvSpPr>
          <p:nvPr/>
        </p:nvSpPr>
        <p:spPr bwMode="auto">
          <a:xfrm>
            <a:off x="5283200" y="3209926"/>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800" b="0" i="1">
                <a:solidFill>
                  <a:srgbClr val="000000"/>
                </a:solidFill>
                <a:latin typeface="Times New Roman" panose="02020603050405020304" pitchFamily="18" charset="0"/>
                <a:cs typeface="+mn-cs"/>
              </a:rPr>
              <a:t>t</a:t>
            </a:r>
            <a:r>
              <a:rPr lang="en-US" altLang="en-US" sz="1800" b="0" i="1" baseline="-25000">
                <a:solidFill>
                  <a:srgbClr val="000000"/>
                </a:solidFill>
                <a:latin typeface="Times New Roman" panose="02020603050405020304" pitchFamily="18" charset="0"/>
                <a:cs typeface="+mn-cs"/>
              </a:rPr>
              <a:t>3</a:t>
            </a:r>
            <a:endParaRPr lang="en-US" altLang="en-US" sz="1800" b="0" i="1">
              <a:solidFill>
                <a:srgbClr val="000000"/>
              </a:solidFill>
              <a:latin typeface="Times New Roman" panose="02020603050405020304" pitchFamily="18" charset="0"/>
              <a:cs typeface="+mn-cs"/>
            </a:endParaRPr>
          </a:p>
        </p:txBody>
      </p:sp>
      <p:sp>
        <p:nvSpPr>
          <p:cNvPr id="165234" name="Text Box 4466"/>
          <p:cNvSpPr txBox="1">
            <a:spLocks noChangeArrowheads="1"/>
          </p:cNvSpPr>
          <p:nvPr/>
        </p:nvSpPr>
        <p:spPr bwMode="auto">
          <a:xfrm>
            <a:off x="2117725" y="3587751"/>
            <a:ext cx="1538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200" b="0" dirty="0">
                <a:solidFill>
                  <a:srgbClr val="000000"/>
                </a:solidFill>
                <a:ea typeface="Tahoma" panose="020B0604030504040204" pitchFamily="34" charset="0"/>
              </a:rPr>
              <a:t>filling factor in QPC </a:t>
            </a:r>
          </a:p>
        </p:txBody>
      </p:sp>
      <p:sp>
        <p:nvSpPr>
          <p:cNvPr id="165236" name="AutoShape 4468"/>
          <p:cNvSpPr>
            <a:spLocks/>
          </p:cNvSpPr>
          <p:nvPr/>
        </p:nvSpPr>
        <p:spPr bwMode="auto">
          <a:xfrm>
            <a:off x="3629026" y="2897188"/>
            <a:ext cx="74613" cy="1625600"/>
          </a:xfrm>
          <a:prstGeom prst="leftBrace">
            <a:avLst>
              <a:gd name="adj1" fmla="val 181559"/>
              <a:gd name="adj2" fmla="val 50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5237" name="Text Box 4469"/>
          <p:cNvSpPr txBox="1">
            <a:spLocks noChangeArrowheads="1"/>
          </p:cNvSpPr>
          <p:nvPr/>
        </p:nvSpPr>
        <p:spPr bwMode="auto">
          <a:xfrm>
            <a:off x="3653492" y="2724150"/>
            <a:ext cx="411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defRPr/>
            </a:pPr>
            <a:r>
              <a:rPr lang="en-US" altLang="en-US" sz="1400" b="0">
                <a:solidFill>
                  <a:srgbClr val="FF0000"/>
                </a:solidFill>
                <a:latin typeface="Times New Roman" panose="02020603050405020304" pitchFamily="18" charset="0"/>
                <a:cs typeface="+mn-cs"/>
              </a:rPr>
              <a:t>4/9</a:t>
            </a:r>
          </a:p>
        </p:txBody>
      </p:sp>
      <p:sp>
        <p:nvSpPr>
          <p:cNvPr id="165238" name="Line 4470"/>
          <p:cNvSpPr>
            <a:spLocks noChangeShapeType="1"/>
          </p:cNvSpPr>
          <p:nvPr/>
        </p:nvSpPr>
        <p:spPr bwMode="auto">
          <a:xfrm>
            <a:off x="5494338" y="3586163"/>
            <a:ext cx="2968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sp>
        <p:nvSpPr>
          <p:cNvPr id="165239" name="Line 4471"/>
          <p:cNvSpPr>
            <a:spLocks noChangeShapeType="1"/>
          </p:cNvSpPr>
          <p:nvPr/>
        </p:nvSpPr>
        <p:spPr bwMode="auto">
          <a:xfrm>
            <a:off x="6727825" y="4049713"/>
            <a:ext cx="350838" cy="63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sz="1600" b="0">
              <a:solidFill>
                <a:srgbClr val="000000"/>
              </a:solidFill>
              <a:latin typeface="Times New Roman" panose="02020603050405020304" pitchFamily="18" charset="0"/>
              <a:cs typeface="+mn-cs"/>
            </a:endParaRPr>
          </a:p>
        </p:txBody>
      </p:sp>
      <p:pic>
        <p:nvPicPr>
          <p:cNvPr id="2" name="Picture 1"/>
          <p:cNvPicPr>
            <a:picLocks noChangeAspect="1"/>
          </p:cNvPicPr>
          <p:nvPr/>
        </p:nvPicPr>
        <p:blipFill rotWithShape="1">
          <a:blip r:embed="rId7"/>
          <a:srcRect t="3138" b="-1"/>
          <a:stretch/>
        </p:blipFill>
        <p:spPr>
          <a:xfrm>
            <a:off x="4535112" y="613960"/>
            <a:ext cx="2895600" cy="1918250"/>
          </a:xfrm>
          <a:prstGeom prst="rect">
            <a:avLst/>
          </a:prstGeom>
        </p:spPr>
      </p:pic>
      <p:sp>
        <p:nvSpPr>
          <p:cNvPr id="3" name="TextBox 2"/>
          <p:cNvSpPr txBox="1"/>
          <p:nvPr/>
        </p:nvSpPr>
        <p:spPr>
          <a:xfrm>
            <a:off x="7464426" y="1516047"/>
            <a:ext cx="2751063" cy="666849"/>
          </a:xfrm>
          <a:prstGeom prst="rect">
            <a:avLst/>
          </a:prstGeom>
          <a:noFill/>
        </p:spPr>
        <p:txBody>
          <a:bodyPr wrap="square" rtlCol="0">
            <a:spAutoFit/>
          </a:bodyPr>
          <a:lstStyle/>
          <a:p>
            <a:pPr algn="ctr"/>
            <a:r>
              <a:rPr lang="en-US" sz="1400" b="0" dirty="0"/>
              <a:t>amplifier input </a:t>
            </a:r>
            <a:r>
              <a:rPr lang="en-US" sz="1400" b="0" i="1" dirty="0"/>
              <a:t>G</a:t>
            </a:r>
            <a:r>
              <a:rPr lang="en-US" sz="1400" b="0" baseline="-25000" dirty="0"/>
              <a:t>Q</a:t>
            </a:r>
          </a:p>
          <a:p>
            <a:pPr algn="ctr"/>
            <a:endParaRPr lang="en-US" sz="1400" b="0" baseline="-25000" dirty="0"/>
          </a:p>
          <a:p>
            <a:pPr algn="ctr"/>
            <a:r>
              <a:rPr lang="en-US" sz="1400" b="0" dirty="0"/>
              <a:t>non-linearity of QPC irrelevant </a:t>
            </a:r>
          </a:p>
        </p:txBody>
      </p:sp>
    </p:spTree>
    <p:extLst>
      <p:ext uri="{BB962C8B-B14F-4D97-AF65-F5344CB8AC3E}">
        <p14:creationId xmlns:p14="http://schemas.microsoft.com/office/powerpoint/2010/main" val="196677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3411222" y="95250"/>
            <a:ext cx="559561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0" tIns="46035" rIns="92070" bIns="46035">
            <a:spAutoFit/>
          </a:bodyP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eaLnBrk="0" hangingPunct="0"/>
            <a:r>
              <a:rPr lang="en-US" altLang="en-US" sz="2800" dirty="0">
                <a:solidFill>
                  <a:srgbClr val="3366FF"/>
                </a:solidFill>
                <a:latin typeface="Tahoma" panose="020B0604030504040204" pitchFamily="34" charset="0"/>
              </a:rPr>
              <a:t>experimental considerations</a:t>
            </a:r>
          </a:p>
        </p:txBody>
      </p:sp>
      <p:sp>
        <p:nvSpPr>
          <p:cNvPr id="162819" name="Rectangle 3"/>
          <p:cNvSpPr>
            <a:spLocks noChangeArrowheads="1"/>
          </p:cNvSpPr>
          <p:nvPr/>
        </p:nvSpPr>
        <p:spPr bwMode="auto">
          <a:xfrm>
            <a:off x="2438402" y="1143015"/>
            <a:ext cx="720883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spAutoFit/>
          </a:bodyPr>
          <a:lstStyle/>
          <a:p>
            <a:pPr algn="ctr" eaLnBrk="0" hangingPunct="0"/>
            <a:r>
              <a:rPr lang="en-US" altLang="en-US" sz="2400" b="0" dirty="0">
                <a:solidFill>
                  <a:srgbClr val="000000"/>
                </a:solidFill>
                <a:latin typeface="Times New Roman" pitchFamily="18" charset="0"/>
                <a:cs typeface="+mn-cs"/>
              </a:rPr>
              <a:t>2DEG :  </a:t>
            </a:r>
            <a:r>
              <a:rPr lang="en-US" altLang="en-US" sz="2400" b="0" i="1" dirty="0">
                <a:solidFill>
                  <a:srgbClr val="000000"/>
                </a:solidFill>
                <a:latin typeface="Times New Roman" pitchFamily="18" charset="0"/>
                <a:cs typeface="+mn-cs"/>
              </a:rPr>
              <a:t>n</a:t>
            </a:r>
            <a:r>
              <a:rPr lang="en-US" altLang="en-US" sz="2400" b="0" i="1" baseline="-25000" dirty="0">
                <a:solidFill>
                  <a:srgbClr val="000000"/>
                </a:solidFill>
                <a:latin typeface="Times New Roman" pitchFamily="18" charset="0"/>
                <a:cs typeface="+mn-cs"/>
              </a:rPr>
              <a:t>s</a:t>
            </a:r>
            <a:r>
              <a:rPr lang="en-US" altLang="en-US" sz="2400" b="0" i="1" dirty="0">
                <a:solidFill>
                  <a:srgbClr val="000000"/>
                </a:solidFill>
                <a:latin typeface="Times New Roman" pitchFamily="18" charset="0"/>
                <a:cs typeface="+mn-cs"/>
              </a:rPr>
              <a:t>=</a:t>
            </a:r>
            <a:r>
              <a:rPr lang="en-US" altLang="en-US" sz="2400" b="0" dirty="0">
                <a:solidFill>
                  <a:srgbClr val="000000"/>
                </a:solidFill>
                <a:latin typeface="Times New Roman" pitchFamily="18" charset="0"/>
                <a:cs typeface="+mn-cs"/>
              </a:rPr>
              <a:t>1.1x10</a:t>
            </a:r>
            <a:r>
              <a:rPr lang="en-US" altLang="en-US" sz="2400" b="0" baseline="30000" dirty="0">
                <a:solidFill>
                  <a:srgbClr val="000000"/>
                </a:solidFill>
                <a:latin typeface="Times New Roman" pitchFamily="18" charset="0"/>
                <a:cs typeface="+mn-cs"/>
              </a:rPr>
              <a:t>11</a:t>
            </a:r>
            <a:r>
              <a:rPr lang="en-US" altLang="en-US" sz="2400" b="0" dirty="0">
                <a:solidFill>
                  <a:srgbClr val="000000"/>
                </a:solidFill>
                <a:latin typeface="Times New Roman" pitchFamily="18" charset="0"/>
                <a:cs typeface="+mn-cs"/>
              </a:rPr>
              <a:t> cm</a:t>
            </a:r>
            <a:r>
              <a:rPr lang="en-US" altLang="en-US" sz="2400" b="0" baseline="30000" dirty="0">
                <a:solidFill>
                  <a:srgbClr val="000000"/>
                </a:solidFill>
                <a:latin typeface="Times New Roman" pitchFamily="18" charset="0"/>
                <a:cs typeface="+mn-cs"/>
              </a:rPr>
              <a:t>-2</a:t>
            </a:r>
            <a:r>
              <a:rPr lang="en-US" altLang="en-US" sz="2400" b="0" i="1" dirty="0">
                <a:solidFill>
                  <a:srgbClr val="000000"/>
                </a:solidFill>
                <a:latin typeface="Times New Roman" pitchFamily="18" charset="0"/>
                <a:cs typeface="+mn-cs"/>
              </a:rPr>
              <a:t>   ;     </a:t>
            </a:r>
            <a:r>
              <a:rPr lang="en-US" altLang="en-US" sz="2400" b="0" i="1" dirty="0">
                <a:solidFill>
                  <a:srgbClr val="000000"/>
                </a:solidFill>
                <a:latin typeface="Symbol" pitchFamily="18" charset="2"/>
                <a:cs typeface="+mn-cs"/>
              </a:rPr>
              <a:t>m</a:t>
            </a:r>
            <a:r>
              <a:rPr lang="en-US" altLang="en-US" sz="2400" b="0" i="1" dirty="0">
                <a:solidFill>
                  <a:srgbClr val="000000"/>
                </a:solidFill>
                <a:latin typeface="Times New Roman" pitchFamily="18" charset="0"/>
                <a:cs typeface="+mn-cs"/>
              </a:rPr>
              <a:t>=</a:t>
            </a:r>
            <a:r>
              <a:rPr lang="en-US" altLang="en-US" sz="2400" b="0" dirty="0">
                <a:solidFill>
                  <a:srgbClr val="000000"/>
                </a:solidFill>
                <a:latin typeface="Times New Roman" pitchFamily="18" charset="0"/>
                <a:cs typeface="+mn-cs"/>
              </a:rPr>
              <a:t>4 x10</a:t>
            </a:r>
            <a:r>
              <a:rPr lang="en-US" altLang="en-US" sz="2400" b="0" baseline="30000" dirty="0">
                <a:solidFill>
                  <a:srgbClr val="000000"/>
                </a:solidFill>
                <a:latin typeface="Times New Roman" pitchFamily="18" charset="0"/>
                <a:cs typeface="+mn-cs"/>
              </a:rPr>
              <a:t>6</a:t>
            </a:r>
            <a:r>
              <a:rPr lang="en-US" altLang="en-US" sz="2400" b="0" dirty="0">
                <a:solidFill>
                  <a:srgbClr val="000000"/>
                </a:solidFill>
                <a:latin typeface="Times New Roman" pitchFamily="18" charset="0"/>
                <a:cs typeface="+mn-cs"/>
              </a:rPr>
              <a:t> cm</a:t>
            </a:r>
            <a:r>
              <a:rPr lang="en-US" altLang="en-US" sz="2400" b="0" baseline="30000" dirty="0">
                <a:solidFill>
                  <a:srgbClr val="000000"/>
                </a:solidFill>
                <a:latin typeface="Times New Roman" pitchFamily="18" charset="0"/>
                <a:cs typeface="+mn-cs"/>
              </a:rPr>
              <a:t>2</a:t>
            </a:r>
            <a:r>
              <a:rPr lang="en-US" altLang="en-US" sz="2400" b="0" dirty="0">
                <a:solidFill>
                  <a:srgbClr val="000000"/>
                </a:solidFill>
                <a:latin typeface="Times New Roman" pitchFamily="18" charset="0"/>
                <a:cs typeface="+mn-cs"/>
              </a:rPr>
              <a:t>/Vs</a:t>
            </a:r>
            <a:r>
              <a:rPr lang="en-US" altLang="en-US" sz="2400" b="0" i="1" dirty="0">
                <a:solidFill>
                  <a:srgbClr val="000000"/>
                </a:solidFill>
                <a:latin typeface="Times New Roman" pitchFamily="18" charset="0"/>
                <a:cs typeface="+mn-cs"/>
              </a:rPr>
              <a:t>   </a:t>
            </a:r>
            <a:endParaRPr lang="en-US" altLang="en-US" sz="1800" b="0" dirty="0">
              <a:solidFill>
                <a:srgbClr val="000000"/>
              </a:solidFill>
              <a:latin typeface="Times New Roman" pitchFamily="18" charset="0"/>
              <a:cs typeface="+mn-cs"/>
            </a:endParaRPr>
          </a:p>
        </p:txBody>
      </p:sp>
      <p:graphicFrame>
        <p:nvGraphicFramePr>
          <p:cNvPr id="162820" name="Object 4"/>
          <p:cNvGraphicFramePr>
            <a:graphicFrameLocks/>
          </p:cNvGraphicFramePr>
          <p:nvPr/>
        </p:nvGraphicFramePr>
        <p:xfrm>
          <a:off x="8394702" y="2459038"/>
          <a:ext cx="1490663" cy="404812"/>
        </p:xfrm>
        <a:graphic>
          <a:graphicData uri="http://schemas.openxmlformats.org/presentationml/2006/ole">
            <mc:AlternateContent xmlns:mc="http://schemas.openxmlformats.org/markup-compatibility/2006">
              <mc:Choice xmlns:v="urn:schemas-microsoft-com:vml" Requires="v">
                <p:oleObj name="משוואה" r:id="rId2" imgW="965160" imgH="228600" progId="Equation.3">
                  <p:embed/>
                </p:oleObj>
              </mc:Choice>
              <mc:Fallback>
                <p:oleObj name="משוואה" r:id="rId2" imgW="965160" imgH="228600" progId="Equation.3">
                  <p:embed/>
                  <p:pic>
                    <p:nvPicPr>
                      <p:cNvPr id="162820" name="Object 4"/>
                      <p:cNvPicPr>
                        <a:picLocks noChangeArrowheads="1"/>
                      </p:cNvPicPr>
                      <p:nvPr/>
                    </p:nvPicPr>
                    <p:blipFill>
                      <a:blip r:embed="rId3"/>
                      <a:srcRect/>
                      <a:stretch>
                        <a:fillRect/>
                      </a:stretch>
                    </p:blipFill>
                    <p:spPr bwMode="auto">
                      <a:xfrm>
                        <a:off x="8394702" y="2459038"/>
                        <a:ext cx="1490663" cy="404812"/>
                      </a:xfrm>
                      <a:prstGeom prst="rect">
                        <a:avLst/>
                      </a:prstGeom>
                      <a:noFill/>
                      <a:ln>
                        <a:noFill/>
                      </a:ln>
                      <a:effectLst/>
                    </p:spPr>
                  </p:pic>
                </p:oleObj>
              </mc:Fallback>
            </mc:AlternateContent>
          </a:graphicData>
        </a:graphic>
      </p:graphicFrame>
      <p:sp>
        <p:nvSpPr>
          <p:cNvPr id="162821" name="Rectangle 5"/>
          <p:cNvSpPr>
            <a:spLocks noChangeArrowheads="1"/>
          </p:cNvSpPr>
          <p:nvPr/>
        </p:nvSpPr>
        <p:spPr bwMode="auto">
          <a:xfrm>
            <a:off x="2209800" y="3317876"/>
            <a:ext cx="7791450" cy="163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spAutoFit/>
          </a:bodyPr>
          <a:lstStyle/>
          <a:p>
            <a:pPr eaLnBrk="0" hangingPunct="0"/>
            <a:r>
              <a:rPr lang="en-US" altLang="en-US" sz="2000" b="0" dirty="0">
                <a:solidFill>
                  <a:srgbClr val="008000"/>
                </a:solidFill>
                <a:latin typeface="Times New Roman" pitchFamily="18" charset="0"/>
                <a:cs typeface="+mn-cs"/>
              </a:rPr>
              <a:t>shot noise signal</a:t>
            </a:r>
            <a:r>
              <a:rPr lang="en-US" altLang="en-US" sz="2000" b="0" dirty="0">
                <a:solidFill>
                  <a:srgbClr val="000000"/>
                </a:solidFill>
                <a:latin typeface="Times New Roman" pitchFamily="18" charset="0"/>
                <a:cs typeface="+mn-cs"/>
              </a:rPr>
              <a:t>  </a:t>
            </a:r>
            <a:r>
              <a:rPr lang="en-US" altLang="en-US" sz="2000" b="0" i="1" dirty="0">
                <a:solidFill>
                  <a:srgbClr val="008000"/>
                </a:solidFill>
                <a:latin typeface="Times New Roman" pitchFamily="18" charset="0"/>
                <a:cs typeface="+mn-cs"/>
              </a:rPr>
              <a:t>S</a:t>
            </a:r>
            <a:r>
              <a:rPr lang="en-US" altLang="en-US" sz="2000" b="0" i="1" baseline="-25000" dirty="0">
                <a:solidFill>
                  <a:srgbClr val="008000"/>
                </a:solidFill>
                <a:latin typeface="Times New Roman" pitchFamily="18" charset="0"/>
                <a:cs typeface="+mn-cs"/>
              </a:rPr>
              <a:t>i</a:t>
            </a:r>
            <a:r>
              <a:rPr lang="en-US" altLang="en-US" sz="2000" b="0" dirty="0">
                <a:solidFill>
                  <a:srgbClr val="008000"/>
                </a:solidFill>
                <a:latin typeface="Times New Roman" pitchFamily="18" charset="0"/>
                <a:cs typeface="+mn-cs"/>
              </a:rPr>
              <a:t>(0)</a:t>
            </a:r>
            <a:r>
              <a:rPr lang="en-US" altLang="en-US" sz="2000" b="0" i="1" dirty="0">
                <a:solidFill>
                  <a:srgbClr val="008000"/>
                </a:solidFill>
                <a:latin typeface="Times New Roman" pitchFamily="18" charset="0"/>
                <a:cs typeface="+mn-cs"/>
              </a:rPr>
              <a:t>=2e</a:t>
            </a:r>
            <a:r>
              <a:rPr lang="en-US" altLang="en-US" sz="2000" b="0" i="1" baseline="30000" dirty="0">
                <a:solidFill>
                  <a:srgbClr val="008000"/>
                </a:solidFill>
                <a:latin typeface="Times New Roman" pitchFamily="18" charset="0"/>
                <a:cs typeface="+mn-cs"/>
              </a:rPr>
              <a:t>*</a:t>
            </a:r>
            <a:r>
              <a:rPr lang="en-US" altLang="en-US" sz="2000" b="0" i="1" dirty="0">
                <a:solidFill>
                  <a:srgbClr val="008000"/>
                </a:solidFill>
                <a:latin typeface="Times New Roman" pitchFamily="18" charset="0"/>
                <a:cs typeface="+mn-cs"/>
              </a:rPr>
              <a:t>I=</a:t>
            </a:r>
            <a:r>
              <a:rPr lang="en-US" altLang="en-US" sz="2000" b="0" dirty="0">
                <a:solidFill>
                  <a:srgbClr val="008000"/>
                </a:solidFill>
                <a:latin typeface="Times New Roman" pitchFamily="18" charset="0"/>
                <a:cs typeface="+mn-cs"/>
              </a:rPr>
              <a:t>10 </a:t>
            </a:r>
            <a:r>
              <a:rPr lang="en-US" altLang="en-US" sz="2000" b="0" baseline="30000" dirty="0">
                <a:solidFill>
                  <a:srgbClr val="008000"/>
                </a:solidFill>
                <a:latin typeface="Times New Roman" pitchFamily="18" charset="0"/>
                <a:cs typeface="+mn-cs"/>
              </a:rPr>
              <a:t>-29</a:t>
            </a:r>
            <a:r>
              <a:rPr lang="en-US" altLang="en-US" sz="2000" b="0" i="1" baseline="30000" dirty="0">
                <a:solidFill>
                  <a:srgbClr val="008000"/>
                </a:solidFill>
                <a:latin typeface="Times New Roman" pitchFamily="18" charset="0"/>
                <a:cs typeface="+mn-cs"/>
              </a:rPr>
              <a:t> </a:t>
            </a:r>
            <a:r>
              <a:rPr lang="en-US" altLang="en-US" sz="2000" b="0" dirty="0">
                <a:solidFill>
                  <a:srgbClr val="008000"/>
                </a:solidFill>
                <a:latin typeface="Times New Roman" pitchFamily="18" charset="0"/>
                <a:cs typeface="+mn-cs"/>
              </a:rPr>
              <a:t>A</a:t>
            </a:r>
            <a:r>
              <a:rPr lang="en-US" altLang="en-US" sz="2000" b="0" baseline="30000" dirty="0">
                <a:solidFill>
                  <a:srgbClr val="008000"/>
                </a:solidFill>
                <a:latin typeface="Times New Roman" pitchFamily="18" charset="0"/>
                <a:cs typeface="+mn-cs"/>
              </a:rPr>
              <a:t>2</a:t>
            </a:r>
            <a:r>
              <a:rPr lang="en-US" altLang="en-US" sz="2000" b="0" dirty="0">
                <a:solidFill>
                  <a:srgbClr val="008000"/>
                </a:solidFill>
                <a:latin typeface="Times New Roman" pitchFamily="18" charset="0"/>
                <a:cs typeface="+mn-cs"/>
              </a:rPr>
              <a:t>/Hz </a:t>
            </a:r>
            <a:r>
              <a:rPr lang="en-US" altLang="en-US" sz="2000" b="0" dirty="0">
                <a:solidFill>
                  <a:srgbClr val="000000"/>
                </a:solidFill>
                <a:latin typeface="Times New Roman" pitchFamily="18" charset="0"/>
                <a:cs typeface="+mn-cs"/>
              </a:rPr>
              <a:t>...…………… </a:t>
            </a:r>
            <a:r>
              <a:rPr lang="en-US" altLang="en-US" sz="2000" b="0" i="1" dirty="0">
                <a:solidFill>
                  <a:srgbClr val="114FFB"/>
                </a:solidFill>
                <a:latin typeface="Times New Roman" pitchFamily="18" charset="0"/>
                <a:cs typeface="+mn-cs"/>
              </a:rPr>
              <a:t>T*~ </a:t>
            </a:r>
            <a:r>
              <a:rPr lang="en-US" altLang="en-US" sz="2000" b="0" dirty="0">
                <a:solidFill>
                  <a:srgbClr val="114FFB"/>
                </a:solidFill>
                <a:latin typeface="Times New Roman" pitchFamily="18" charset="0"/>
                <a:cs typeface="+mn-cs"/>
              </a:rPr>
              <a:t>40 mK</a:t>
            </a:r>
          </a:p>
          <a:p>
            <a:pPr eaLnBrk="0" hangingPunct="0"/>
            <a:endParaRPr lang="en-US" altLang="en-US" sz="2000" b="0" dirty="0">
              <a:solidFill>
                <a:srgbClr val="000000"/>
              </a:solidFill>
              <a:latin typeface="Times New Roman" pitchFamily="18" charset="0"/>
              <a:cs typeface="+mn-cs"/>
            </a:endParaRPr>
          </a:p>
          <a:p>
            <a:pPr eaLnBrk="0" hangingPunct="0"/>
            <a:r>
              <a:rPr lang="en-US" altLang="en-US" sz="2000" b="0" dirty="0">
                <a:solidFill>
                  <a:srgbClr val="000000"/>
                </a:solidFill>
                <a:latin typeface="Times New Roman" pitchFamily="18" charset="0"/>
                <a:cs typeface="+mn-cs"/>
              </a:rPr>
              <a:t>Johnson noise……………………………………………. </a:t>
            </a:r>
            <a:r>
              <a:rPr lang="en-US" altLang="en-US" sz="2000" b="0" i="1" dirty="0">
                <a:solidFill>
                  <a:srgbClr val="114FFB"/>
                </a:solidFill>
                <a:latin typeface="Times New Roman" pitchFamily="18" charset="0"/>
                <a:cs typeface="+mn-cs"/>
              </a:rPr>
              <a:t>T ~  </a:t>
            </a:r>
            <a:r>
              <a:rPr lang="en-US" altLang="en-US" sz="2000" b="0" dirty="0">
                <a:solidFill>
                  <a:srgbClr val="114FFB"/>
                </a:solidFill>
                <a:latin typeface="Times New Roman" pitchFamily="18" charset="0"/>
                <a:cs typeface="+mn-cs"/>
              </a:rPr>
              <a:t>(10-30) mK</a:t>
            </a:r>
          </a:p>
          <a:p>
            <a:pPr eaLnBrk="0" hangingPunct="0"/>
            <a:endParaRPr lang="en-US" altLang="en-US" sz="2000" b="0" dirty="0">
              <a:solidFill>
                <a:srgbClr val="114FFB"/>
              </a:solidFill>
              <a:latin typeface="Times New Roman" pitchFamily="18" charset="0"/>
              <a:cs typeface="+mn-cs"/>
            </a:endParaRPr>
          </a:p>
          <a:p>
            <a:pPr eaLnBrk="0" hangingPunct="0"/>
            <a:r>
              <a:rPr lang="en-US" altLang="en-US" sz="2000" b="0" dirty="0">
                <a:solidFill>
                  <a:srgbClr val="000000"/>
                </a:solidFill>
                <a:latin typeface="Times New Roman" pitchFamily="18" charset="0"/>
                <a:cs typeface="+mn-cs"/>
              </a:rPr>
              <a:t>noise in ‘warm electronics’……….....……………………</a:t>
            </a:r>
            <a:r>
              <a:rPr lang="en-US" altLang="en-US" sz="2000" b="0" i="1" dirty="0">
                <a:solidFill>
                  <a:srgbClr val="114FFB"/>
                </a:solidFill>
                <a:latin typeface="Times New Roman" pitchFamily="18" charset="0"/>
                <a:cs typeface="+mn-cs"/>
              </a:rPr>
              <a:t>T*~</a:t>
            </a:r>
            <a:r>
              <a:rPr lang="en-US" altLang="en-US" sz="2000" b="0" i="1" dirty="0">
                <a:solidFill>
                  <a:srgbClr val="000000"/>
                </a:solidFill>
                <a:latin typeface="Times New Roman" pitchFamily="18" charset="0"/>
                <a:cs typeface="+mn-cs"/>
              </a:rPr>
              <a:t> </a:t>
            </a:r>
            <a:r>
              <a:rPr lang="en-US" altLang="en-US" sz="2000" b="0" dirty="0">
                <a:solidFill>
                  <a:srgbClr val="114FFB"/>
                </a:solidFill>
                <a:latin typeface="Times New Roman" pitchFamily="18" charset="0"/>
                <a:cs typeface="+mn-cs"/>
              </a:rPr>
              <a:t>3.5 K</a:t>
            </a:r>
          </a:p>
        </p:txBody>
      </p:sp>
      <p:sp>
        <p:nvSpPr>
          <p:cNvPr id="162824" name="Rectangle 8"/>
          <p:cNvSpPr>
            <a:spLocks noChangeArrowheads="1"/>
          </p:cNvSpPr>
          <p:nvPr/>
        </p:nvSpPr>
        <p:spPr bwMode="auto">
          <a:xfrm>
            <a:off x="1662118" y="5622926"/>
            <a:ext cx="8859837"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spAutoFit/>
          </a:bodyPr>
          <a:lstStyle/>
          <a:p>
            <a:pPr algn="ctr" eaLnBrk="0" hangingPunct="0"/>
            <a:r>
              <a:rPr lang="en-US" altLang="en-US" sz="2000" b="0">
                <a:solidFill>
                  <a:srgbClr val="114FFB"/>
                </a:solidFill>
                <a:latin typeface="Times New Roman" pitchFamily="18" charset="0"/>
                <a:cs typeface="+mn-cs"/>
              </a:rPr>
              <a:t>“home made” (</a:t>
            </a:r>
            <a:r>
              <a:rPr lang="en-US" altLang="en-US" sz="2000" b="0" err="1">
                <a:solidFill>
                  <a:srgbClr val="114FFB"/>
                </a:solidFill>
                <a:latin typeface="Times New Roman" pitchFamily="18" charset="0"/>
                <a:cs typeface="+mn-cs"/>
              </a:rPr>
              <a:t>MODFET</a:t>
            </a:r>
            <a:r>
              <a:rPr lang="en-US" altLang="en-US" sz="2000" b="0">
                <a:solidFill>
                  <a:srgbClr val="114FFB"/>
                </a:solidFill>
                <a:latin typeface="Times New Roman" pitchFamily="18" charset="0"/>
                <a:cs typeface="+mn-cs"/>
              </a:rPr>
              <a:t>) cryogenic preamplifier (</a:t>
            </a:r>
            <a:r>
              <a:rPr lang="en-US" altLang="en-US" sz="2000" b="0" i="1">
                <a:solidFill>
                  <a:srgbClr val="114FFB"/>
                </a:solidFill>
                <a:latin typeface="Times New Roman" pitchFamily="18" charset="0"/>
                <a:cs typeface="+mn-cs"/>
              </a:rPr>
              <a:t>T</a:t>
            </a:r>
            <a:r>
              <a:rPr lang="en-US" altLang="en-US" sz="2000" b="0">
                <a:solidFill>
                  <a:srgbClr val="114FFB"/>
                </a:solidFill>
                <a:latin typeface="Times New Roman" pitchFamily="18" charset="0"/>
                <a:cs typeface="+mn-cs"/>
              </a:rPr>
              <a:t>= 4.2 K)</a:t>
            </a:r>
          </a:p>
        </p:txBody>
      </p:sp>
      <p:sp>
        <p:nvSpPr>
          <p:cNvPr id="162825" name="Rectangle 9"/>
          <p:cNvSpPr>
            <a:spLocks noChangeArrowheads="1"/>
          </p:cNvSpPr>
          <p:nvPr/>
        </p:nvSpPr>
        <p:spPr bwMode="auto">
          <a:xfrm>
            <a:off x="1758950" y="6119828"/>
            <a:ext cx="8686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spAutoFit/>
          </a:bodyPr>
          <a:lstStyle/>
          <a:p>
            <a:pPr algn="ctr" eaLnBrk="0" hangingPunct="0"/>
            <a:r>
              <a:rPr lang="en-US" altLang="en-US" sz="2400" b="0" i="1" dirty="0">
                <a:latin typeface="Times New Roman" pitchFamily="18" charset="0"/>
                <a:cs typeface="+mn-cs"/>
              </a:rPr>
              <a:t>T*~</a:t>
            </a:r>
            <a:r>
              <a:rPr lang="en-US" altLang="en-US" sz="2400" b="0" dirty="0">
                <a:latin typeface="Times New Roman" pitchFamily="18" charset="0"/>
                <a:cs typeface="+mn-cs"/>
              </a:rPr>
              <a:t>100-200 mK  at  </a:t>
            </a:r>
            <a:r>
              <a:rPr lang="en-US" altLang="en-US" sz="2400" b="0" i="1" dirty="0">
                <a:latin typeface="Times New Roman" pitchFamily="18" charset="0"/>
                <a:cs typeface="+mn-cs"/>
              </a:rPr>
              <a:t>f</a:t>
            </a:r>
            <a:r>
              <a:rPr lang="en-US" altLang="en-US" sz="2400" b="0" i="1" baseline="-25000" dirty="0">
                <a:latin typeface="Times New Roman" pitchFamily="18" charset="0"/>
                <a:cs typeface="+mn-cs"/>
              </a:rPr>
              <a:t>0</a:t>
            </a:r>
            <a:r>
              <a:rPr lang="en-US" altLang="en-US" sz="2400" b="0" dirty="0">
                <a:latin typeface="Times New Roman" pitchFamily="18" charset="0"/>
                <a:cs typeface="+mn-cs"/>
              </a:rPr>
              <a:t> </a:t>
            </a:r>
            <a:r>
              <a:rPr lang="en-US" altLang="en-US" sz="2400" b="0" i="1" dirty="0">
                <a:latin typeface="Times New Roman" pitchFamily="18" charset="0"/>
                <a:cs typeface="+mn-cs"/>
              </a:rPr>
              <a:t>= </a:t>
            </a:r>
            <a:r>
              <a:rPr lang="en-US" altLang="en-US" sz="2400" b="0" dirty="0">
                <a:latin typeface="Times New Roman" pitchFamily="18" charset="0"/>
                <a:cs typeface="+mn-cs"/>
              </a:rPr>
              <a:t>1 - 4 MHz </a:t>
            </a:r>
            <a:r>
              <a:rPr lang="en-US" altLang="en-US" sz="2400" b="0" i="1" dirty="0">
                <a:latin typeface="Times New Roman" pitchFamily="18" charset="0"/>
                <a:cs typeface="+mn-cs"/>
              </a:rPr>
              <a:t> </a:t>
            </a:r>
            <a:r>
              <a:rPr lang="en-US" altLang="en-US" sz="2000" b="0" dirty="0">
                <a:solidFill>
                  <a:srgbClr val="000000"/>
                </a:solidFill>
                <a:latin typeface="Times New Roman" pitchFamily="18" charset="0"/>
                <a:cs typeface="+mn-cs"/>
              </a:rPr>
              <a:t>(above </a:t>
            </a:r>
            <a:r>
              <a:rPr lang="en-US" altLang="en-US" sz="2000" b="0" i="1" dirty="0">
                <a:solidFill>
                  <a:srgbClr val="000000"/>
                </a:solidFill>
                <a:latin typeface="Times New Roman" pitchFamily="18" charset="0"/>
                <a:cs typeface="+mn-cs"/>
              </a:rPr>
              <a:t>1/f</a:t>
            </a:r>
            <a:r>
              <a:rPr lang="en-US" altLang="en-US" sz="2000" b="0" dirty="0">
                <a:solidFill>
                  <a:srgbClr val="000000"/>
                </a:solidFill>
                <a:latin typeface="Times New Roman" pitchFamily="18" charset="0"/>
                <a:cs typeface="+mn-cs"/>
              </a:rPr>
              <a:t>  noise knee)</a:t>
            </a:r>
            <a:endParaRPr lang="en-US" altLang="en-US" sz="2000" b="0" dirty="0">
              <a:solidFill>
                <a:srgbClr val="114FFB"/>
              </a:solidFill>
              <a:latin typeface="Times New Roman" pitchFamily="18" charset="0"/>
              <a:cs typeface="+mn-cs"/>
            </a:endParaRPr>
          </a:p>
        </p:txBody>
      </p:sp>
      <p:sp>
        <p:nvSpPr>
          <p:cNvPr id="162826" name="AutoShape 10"/>
          <p:cNvSpPr>
            <a:spLocks noChangeArrowheads="1"/>
          </p:cNvSpPr>
          <p:nvPr/>
        </p:nvSpPr>
        <p:spPr bwMode="auto">
          <a:xfrm>
            <a:off x="5781675" y="5076825"/>
            <a:ext cx="685800" cy="457200"/>
          </a:xfrm>
          <a:prstGeom prst="downArrow">
            <a:avLst>
              <a:gd name="adj1" fmla="val 50000"/>
              <a:gd name="adj2" fmla="val 25000"/>
            </a:avLst>
          </a:pr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162827" name="Oval 11"/>
          <p:cNvSpPr>
            <a:spLocks noChangeArrowheads="1"/>
          </p:cNvSpPr>
          <p:nvPr/>
        </p:nvSpPr>
        <p:spPr bwMode="auto">
          <a:xfrm>
            <a:off x="2286001" y="1019190"/>
            <a:ext cx="7550150" cy="760413"/>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162828" name="Line 12"/>
          <p:cNvSpPr>
            <a:spLocks noChangeShapeType="1"/>
          </p:cNvSpPr>
          <p:nvPr/>
        </p:nvSpPr>
        <p:spPr bwMode="auto">
          <a:xfrm flipH="1">
            <a:off x="9236079" y="2794016"/>
            <a:ext cx="314325" cy="549275"/>
          </a:xfrm>
          <a:prstGeom prst="line">
            <a:avLst/>
          </a:prstGeom>
          <a:noFill/>
          <a:ln w="12700">
            <a:solidFill>
              <a:srgbClr val="008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Tree>
    <p:extLst>
      <p:ext uri="{BB962C8B-B14F-4D97-AF65-F5344CB8AC3E}">
        <p14:creationId xmlns:p14="http://schemas.microsoft.com/office/powerpoint/2010/main" val="273871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59" name="Rectangle 51"/>
          <p:cNvSpPr>
            <a:spLocks noChangeArrowheads="1"/>
          </p:cNvSpPr>
          <p:nvPr/>
        </p:nvSpPr>
        <p:spPr bwMode="auto">
          <a:xfrm>
            <a:off x="3470790" y="131128"/>
            <a:ext cx="531074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algn="ctr" eaLnBrk="0" hangingPunct="0"/>
            <a:r>
              <a:rPr lang="en-US" altLang="en-US" dirty="0">
                <a:solidFill>
                  <a:srgbClr val="0000FF"/>
                </a:solidFill>
              </a:rPr>
              <a:t>difficulties in measurements</a:t>
            </a:r>
            <a:endParaRPr lang="en-US" altLang="en-US" dirty="0">
              <a:solidFill>
                <a:srgbClr val="3333CC"/>
              </a:solidFill>
            </a:endParaRPr>
          </a:p>
        </p:txBody>
      </p:sp>
      <p:sp>
        <p:nvSpPr>
          <p:cNvPr id="43060" name="Line 52"/>
          <p:cNvSpPr>
            <a:spLocks noChangeShapeType="1"/>
          </p:cNvSpPr>
          <p:nvPr/>
        </p:nvSpPr>
        <p:spPr bwMode="auto">
          <a:xfrm>
            <a:off x="3476625" y="2324115"/>
            <a:ext cx="0" cy="542925"/>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61" name="Rectangle 53"/>
          <p:cNvSpPr>
            <a:spLocks noChangeArrowheads="1"/>
          </p:cNvSpPr>
          <p:nvPr/>
        </p:nvSpPr>
        <p:spPr bwMode="auto">
          <a:xfrm>
            <a:off x="5275266" y="3960813"/>
            <a:ext cx="4306887" cy="286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spAutoFit/>
          </a:bodyPr>
          <a:lstStyle/>
          <a:p>
            <a:pPr eaLnBrk="0" hangingPunct="0">
              <a:lnSpc>
                <a:spcPct val="150000"/>
              </a:lnSpc>
              <a:buClr>
                <a:srgbClr val="FF0000"/>
              </a:buClr>
              <a:buSzPct val="120000"/>
              <a:buFont typeface="Wingdings" pitchFamily="2" charset="2"/>
              <a:buChar char="F"/>
            </a:pPr>
            <a:r>
              <a:rPr lang="en-US" altLang="en-US" sz="2400" b="0" dirty="0">
                <a:solidFill>
                  <a:srgbClr val="000000"/>
                </a:solidFill>
                <a:latin typeface="Times New Roman" pitchFamily="18" charset="0"/>
                <a:cs typeface="+mn-cs"/>
              </a:rPr>
              <a:t> QPC resistance</a:t>
            </a:r>
            <a:r>
              <a:rPr lang="en-US" altLang="en-US" sz="2400" b="0" dirty="0">
                <a:solidFill>
                  <a:srgbClr val="0000FF"/>
                </a:solidFill>
                <a:latin typeface="Times New Roman" pitchFamily="18" charset="0"/>
                <a:cs typeface="+mn-cs"/>
              </a:rPr>
              <a:t>     </a:t>
            </a:r>
            <a:r>
              <a:rPr lang="en-US" altLang="en-US" sz="2400" b="0" i="1" dirty="0">
                <a:solidFill>
                  <a:srgbClr val="0000FF"/>
                </a:solidFill>
                <a:latin typeface="Times New Roman" pitchFamily="18" charset="0"/>
                <a:cs typeface="+mn-cs"/>
              </a:rPr>
              <a:t>R ~ </a:t>
            </a:r>
            <a:r>
              <a:rPr lang="en-US" altLang="en-US" sz="2400" b="0" dirty="0">
                <a:solidFill>
                  <a:srgbClr val="0000FF"/>
                </a:solidFill>
                <a:latin typeface="Times New Roman" pitchFamily="18" charset="0"/>
                <a:cs typeface="+mn-cs"/>
              </a:rPr>
              <a:t>100 k</a:t>
            </a:r>
            <a:r>
              <a:rPr lang="en-US" altLang="en-US" sz="2400" b="0" dirty="0">
                <a:solidFill>
                  <a:srgbClr val="0000FF"/>
                </a:solidFill>
                <a:latin typeface="Symbol" pitchFamily="18" charset="2"/>
                <a:cs typeface="+mn-cs"/>
              </a:rPr>
              <a:t>W </a:t>
            </a:r>
          </a:p>
          <a:p>
            <a:pPr eaLnBrk="0" hangingPunct="0">
              <a:lnSpc>
                <a:spcPct val="150000"/>
              </a:lnSpc>
              <a:buClr>
                <a:srgbClr val="FF0000"/>
              </a:buClr>
              <a:buSzPct val="120000"/>
              <a:buFont typeface="Wingdings" pitchFamily="2" charset="2"/>
              <a:buChar char="F"/>
            </a:pPr>
            <a:r>
              <a:rPr lang="en-US" altLang="en-US" sz="2400" b="0" dirty="0">
                <a:solidFill>
                  <a:srgbClr val="0000FF"/>
                </a:solidFill>
                <a:latin typeface="Symbol" pitchFamily="18" charset="2"/>
                <a:cs typeface="+mn-cs"/>
              </a:rPr>
              <a:t> </a:t>
            </a:r>
            <a:r>
              <a:rPr lang="en-US" altLang="en-US" sz="2400" b="0" dirty="0">
                <a:solidFill>
                  <a:srgbClr val="000000"/>
                </a:solidFill>
                <a:latin typeface="Times New Roman" pitchFamily="18" charset="0"/>
                <a:cs typeface="+mn-cs"/>
              </a:rPr>
              <a:t>coax capacitance</a:t>
            </a:r>
            <a:r>
              <a:rPr lang="en-US" altLang="en-US" sz="2400" b="0" dirty="0">
                <a:solidFill>
                  <a:srgbClr val="0000FF"/>
                </a:solidFill>
                <a:latin typeface="Times New Roman" pitchFamily="18" charset="0"/>
                <a:cs typeface="+mn-cs"/>
              </a:rPr>
              <a:t>  </a:t>
            </a:r>
            <a:r>
              <a:rPr lang="en-US" altLang="en-US" sz="2400" b="0" i="1" dirty="0">
                <a:solidFill>
                  <a:srgbClr val="0000FF"/>
                </a:solidFill>
                <a:latin typeface="Times New Roman" pitchFamily="18" charset="0"/>
                <a:cs typeface="+mn-cs"/>
              </a:rPr>
              <a:t>C ~ </a:t>
            </a:r>
            <a:r>
              <a:rPr lang="en-US" altLang="en-US" sz="2400" b="0" dirty="0">
                <a:solidFill>
                  <a:srgbClr val="0000FF"/>
                </a:solidFill>
                <a:latin typeface="Times New Roman" pitchFamily="18" charset="0"/>
                <a:cs typeface="+mn-cs"/>
              </a:rPr>
              <a:t>60 pF</a:t>
            </a:r>
          </a:p>
          <a:p>
            <a:pPr eaLnBrk="0" hangingPunct="0">
              <a:lnSpc>
                <a:spcPct val="150000"/>
              </a:lnSpc>
              <a:buClr>
                <a:srgbClr val="FF0000"/>
              </a:buClr>
              <a:buSzPct val="120000"/>
              <a:buFont typeface="Wingdings" pitchFamily="2" charset="2"/>
              <a:buChar char="F"/>
            </a:pPr>
            <a:endParaRPr lang="en-US" altLang="en-US" sz="2400" b="0" i="1" dirty="0">
              <a:solidFill>
                <a:srgbClr val="0000FF"/>
              </a:solidFill>
              <a:latin typeface="Times New Roman" pitchFamily="18" charset="0"/>
              <a:cs typeface="+mn-cs"/>
            </a:endParaRPr>
          </a:p>
          <a:p>
            <a:pPr algn="ctr" eaLnBrk="0" hangingPunct="0">
              <a:lnSpc>
                <a:spcPct val="150000"/>
              </a:lnSpc>
              <a:buClr>
                <a:srgbClr val="FF0000"/>
              </a:buClr>
              <a:buSzPct val="120000"/>
              <a:buFont typeface="Wingdings" pitchFamily="2" charset="2"/>
              <a:buNone/>
            </a:pPr>
            <a:r>
              <a:rPr lang="en-US" altLang="en-US" sz="2400" b="0" i="1" dirty="0">
                <a:solidFill>
                  <a:srgbClr val="0000FF"/>
                </a:solidFill>
                <a:latin typeface="Times New Roman" pitchFamily="18" charset="0"/>
                <a:cs typeface="+mn-cs"/>
              </a:rPr>
              <a:t> </a:t>
            </a:r>
            <a:r>
              <a:rPr lang="en-US" altLang="en-US" sz="2400" b="0" i="1" dirty="0" err="1">
                <a:solidFill>
                  <a:srgbClr val="000000"/>
                </a:solidFill>
                <a:latin typeface="Times New Roman" pitchFamily="18" charset="0"/>
                <a:cs typeface="+mn-cs"/>
              </a:rPr>
              <a:t>f</a:t>
            </a:r>
            <a:r>
              <a:rPr lang="en-US" altLang="en-US" sz="2400" b="0" i="1" baseline="-25000" dirty="0" err="1">
                <a:solidFill>
                  <a:srgbClr val="000000"/>
                </a:solidFill>
                <a:latin typeface="Times New Roman" pitchFamily="18" charset="0"/>
                <a:cs typeface="+mn-cs"/>
              </a:rPr>
              <a:t>max</a:t>
            </a:r>
            <a:r>
              <a:rPr lang="en-US" altLang="en-US" sz="2400" b="0" i="1" dirty="0">
                <a:solidFill>
                  <a:srgbClr val="000000"/>
                </a:solidFill>
                <a:latin typeface="Times New Roman" pitchFamily="18" charset="0"/>
                <a:cs typeface="+mn-cs"/>
              </a:rPr>
              <a:t> </a:t>
            </a:r>
            <a:r>
              <a:rPr lang="en-US" altLang="en-US" sz="2400" b="0" dirty="0">
                <a:solidFill>
                  <a:srgbClr val="000000"/>
                </a:solidFill>
                <a:latin typeface="Times New Roman" pitchFamily="18" charset="0"/>
                <a:cs typeface="+mn-cs"/>
              </a:rPr>
              <a:t>= 1/(2</a:t>
            </a:r>
            <a:r>
              <a:rPr lang="en-US" altLang="en-US" sz="2400" b="0" i="1" dirty="0">
                <a:solidFill>
                  <a:srgbClr val="000000"/>
                </a:solidFill>
                <a:latin typeface="Symbol" pitchFamily="18" charset="2"/>
                <a:cs typeface="+mn-cs"/>
              </a:rPr>
              <a:t>p </a:t>
            </a:r>
            <a:r>
              <a:rPr lang="en-US" altLang="en-US" sz="2400" b="0" i="1" dirty="0">
                <a:solidFill>
                  <a:srgbClr val="000000"/>
                </a:solidFill>
                <a:latin typeface="Times New Roman" pitchFamily="18" charset="0"/>
                <a:cs typeface="+mn-cs"/>
              </a:rPr>
              <a:t>RC</a:t>
            </a:r>
            <a:r>
              <a:rPr lang="en-US" altLang="en-US" sz="2400" b="0" dirty="0">
                <a:solidFill>
                  <a:srgbClr val="000000"/>
                </a:solidFill>
                <a:latin typeface="Times New Roman" pitchFamily="18" charset="0"/>
                <a:cs typeface="+mn-cs"/>
              </a:rPr>
              <a:t>)</a:t>
            </a:r>
            <a:r>
              <a:rPr lang="en-US" altLang="en-US" sz="2400" b="0" i="1" dirty="0">
                <a:solidFill>
                  <a:srgbClr val="0000FF"/>
                </a:solidFill>
                <a:latin typeface="Times New Roman" pitchFamily="18" charset="0"/>
                <a:cs typeface="+mn-cs"/>
              </a:rPr>
              <a:t> ~ </a:t>
            </a:r>
            <a:r>
              <a:rPr lang="en-US" altLang="en-US" sz="2400" b="0" dirty="0">
                <a:solidFill>
                  <a:srgbClr val="0000FF"/>
                </a:solidFill>
                <a:latin typeface="Times New Roman" pitchFamily="18" charset="0"/>
                <a:cs typeface="+mn-cs"/>
              </a:rPr>
              <a:t>30 kHz</a:t>
            </a:r>
          </a:p>
          <a:p>
            <a:pPr algn="ctr" eaLnBrk="0" hangingPunct="0">
              <a:lnSpc>
                <a:spcPct val="150000"/>
              </a:lnSpc>
              <a:buClr>
                <a:srgbClr val="FF0000"/>
              </a:buClr>
              <a:buSzPct val="150000"/>
              <a:buFont typeface="Symbol" pitchFamily="18" charset="2"/>
              <a:buChar char="\"/>
            </a:pPr>
            <a:r>
              <a:rPr lang="en-US" altLang="en-US" sz="2400" b="0" i="1" dirty="0">
                <a:solidFill>
                  <a:srgbClr val="0000FF"/>
                </a:solidFill>
                <a:latin typeface="Times New Roman" pitchFamily="18" charset="0"/>
                <a:cs typeface="+mn-cs"/>
              </a:rPr>
              <a:t> </a:t>
            </a:r>
            <a:r>
              <a:rPr lang="en-US" altLang="en-US" sz="2400" b="0" dirty="0">
                <a:solidFill>
                  <a:srgbClr val="0000FF"/>
                </a:solidFill>
                <a:latin typeface="Times New Roman" pitchFamily="18" charset="0"/>
                <a:cs typeface="+mn-cs"/>
              </a:rPr>
              <a:t>1/</a:t>
            </a:r>
            <a:r>
              <a:rPr lang="en-US" altLang="en-US" sz="2400" b="0" i="1" dirty="0">
                <a:solidFill>
                  <a:srgbClr val="0000FF"/>
                </a:solidFill>
                <a:latin typeface="Times New Roman" pitchFamily="18" charset="0"/>
                <a:cs typeface="+mn-cs"/>
              </a:rPr>
              <a:t>f</a:t>
            </a:r>
            <a:r>
              <a:rPr lang="en-US" altLang="en-US" sz="2400" b="0" dirty="0">
                <a:solidFill>
                  <a:srgbClr val="0000FF"/>
                </a:solidFill>
                <a:latin typeface="Times New Roman" pitchFamily="18" charset="0"/>
                <a:cs typeface="+mn-cs"/>
              </a:rPr>
              <a:t>  </a:t>
            </a:r>
            <a:r>
              <a:rPr lang="en-US" altLang="en-US" sz="2400" b="0" dirty="0">
                <a:solidFill>
                  <a:srgbClr val="000000"/>
                </a:solidFill>
                <a:latin typeface="Times New Roman" pitchFamily="18" charset="0"/>
                <a:cs typeface="+mn-cs"/>
              </a:rPr>
              <a:t>noise is large</a:t>
            </a:r>
            <a:endParaRPr lang="en-US" altLang="en-US" sz="2400" b="0" dirty="0">
              <a:solidFill>
                <a:srgbClr val="0000FF"/>
              </a:solidFill>
              <a:latin typeface="Times New Roman" pitchFamily="18" charset="0"/>
              <a:cs typeface="+mn-cs"/>
            </a:endParaRPr>
          </a:p>
        </p:txBody>
      </p:sp>
      <p:sp>
        <p:nvSpPr>
          <p:cNvPr id="43062" name="Rectangle 54"/>
          <p:cNvSpPr>
            <a:spLocks noChangeArrowheads="1"/>
          </p:cNvSpPr>
          <p:nvPr/>
        </p:nvSpPr>
        <p:spPr bwMode="auto">
          <a:xfrm>
            <a:off x="3652838" y="2257425"/>
            <a:ext cx="3689350" cy="133350"/>
          </a:xfrm>
          <a:prstGeom prst="rect">
            <a:avLst/>
          </a:prstGeom>
          <a:gradFill rotWithShape="0">
            <a:gsLst>
              <a:gs pos="0">
                <a:srgbClr val="66CCFF"/>
              </a:gs>
              <a:gs pos="100000">
                <a:srgbClr val="FF505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63" name="Rectangle 55"/>
          <p:cNvSpPr>
            <a:spLocks noChangeArrowheads="1"/>
          </p:cNvSpPr>
          <p:nvPr/>
        </p:nvSpPr>
        <p:spPr bwMode="auto">
          <a:xfrm>
            <a:off x="3322647" y="2895607"/>
            <a:ext cx="339725" cy="1395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64" name="Line 56"/>
          <p:cNvSpPr>
            <a:spLocks noChangeShapeType="1"/>
          </p:cNvSpPr>
          <p:nvPr/>
        </p:nvSpPr>
        <p:spPr bwMode="auto">
          <a:xfrm>
            <a:off x="3654426" y="2252663"/>
            <a:ext cx="36861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useBgFill="1">
        <p:nvSpPr>
          <p:cNvPr id="43065" name="Oval 57"/>
          <p:cNvSpPr>
            <a:spLocks noChangeArrowheads="1"/>
          </p:cNvSpPr>
          <p:nvPr/>
        </p:nvSpPr>
        <p:spPr bwMode="auto">
          <a:xfrm>
            <a:off x="3603625" y="2259014"/>
            <a:ext cx="120650" cy="120650"/>
          </a:xfrm>
          <a:prstGeom prst="ellipse">
            <a:avLst/>
          </a:prstGeom>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66" name="Line 58"/>
          <p:cNvSpPr>
            <a:spLocks noChangeShapeType="1"/>
          </p:cNvSpPr>
          <p:nvPr/>
        </p:nvSpPr>
        <p:spPr bwMode="auto">
          <a:xfrm>
            <a:off x="3663954" y="2386013"/>
            <a:ext cx="36861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67" name="Arc 59"/>
          <p:cNvSpPr>
            <a:spLocks/>
          </p:cNvSpPr>
          <p:nvPr/>
        </p:nvSpPr>
        <p:spPr bwMode="auto">
          <a:xfrm>
            <a:off x="7340601" y="2254251"/>
            <a:ext cx="77788" cy="133350"/>
          </a:xfrm>
          <a:custGeom>
            <a:avLst/>
            <a:gdLst>
              <a:gd name="G0" fmla="+- 450 0 0"/>
              <a:gd name="G1" fmla="+- 21600 0 0"/>
              <a:gd name="G2" fmla="+- 21600 0 0"/>
              <a:gd name="T0" fmla="*/ 0 w 22050"/>
              <a:gd name="T1" fmla="*/ 5 h 43200"/>
              <a:gd name="T2" fmla="*/ 450 w 22050"/>
              <a:gd name="T3" fmla="*/ 43200 h 43200"/>
              <a:gd name="T4" fmla="*/ 450 w 22050"/>
              <a:gd name="T5" fmla="*/ 21600 h 43200"/>
            </a:gdLst>
            <a:ahLst/>
            <a:cxnLst>
              <a:cxn ang="0">
                <a:pos x="T0" y="T1"/>
              </a:cxn>
              <a:cxn ang="0">
                <a:pos x="T2" y="T3"/>
              </a:cxn>
              <a:cxn ang="0">
                <a:pos x="T4" y="T5"/>
              </a:cxn>
            </a:cxnLst>
            <a:rect l="0" t="0" r="r" b="b"/>
            <a:pathLst>
              <a:path w="22050" h="43200" fill="none" extrusionOk="0">
                <a:moveTo>
                  <a:pt x="-1" y="4"/>
                </a:moveTo>
                <a:cubicBezTo>
                  <a:pt x="149" y="1"/>
                  <a:pt x="299" y="-1"/>
                  <a:pt x="450" y="0"/>
                </a:cubicBezTo>
                <a:cubicBezTo>
                  <a:pt x="12379" y="0"/>
                  <a:pt x="22050" y="9670"/>
                  <a:pt x="22050" y="21600"/>
                </a:cubicBezTo>
                <a:cubicBezTo>
                  <a:pt x="22050" y="33529"/>
                  <a:pt x="12379" y="43199"/>
                  <a:pt x="450" y="43200"/>
                </a:cubicBezTo>
              </a:path>
              <a:path w="22050" h="43200" stroke="0" extrusionOk="0">
                <a:moveTo>
                  <a:pt x="-1" y="4"/>
                </a:moveTo>
                <a:cubicBezTo>
                  <a:pt x="149" y="1"/>
                  <a:pt x="299" y="-1"/>
                  <a:pt x="450" y="0"/>
                </a:cubicBezTo>
                <a:cubicBezTo>
                  <a:pt x="12379" y="0"/>
                  <a:pt x="22050" y="9670"/>
                  <a:pt x="22050" y="21600"/>
                </a:cubicBezTo>
                <a:cubicBezTo>
                  <a:pt x="22050" y="33529"/>
                  <a:pt x="12379" y="43199"/>
                  <a:pt x="450" y="43200"/>
                </a:cubicBezTo>
                <a:lnTo>
                  <a:pt x="450" y="21600"/>
                </a:lnTo>
                <a:close/>
              </a:path>
            </a:pathLst>
          </a:custGeom>
          <a:solidFill>
            <a:srgbClr val="FF505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68" name="Line 60"/>
          <p:cNvSpPr>
            <a:spLocks noChangeShapeType="1"/>
          </p:cNvSpPr>
          <p:nvPr/>
        </p:nvSpPr>
        <p:spPr bwMode="auto">
          <a:xfrm flipV="1">
            <a:off x="3476629" y="2320925"/>
            <a:ext cx="227013" cy="7938"/>
          </a:xfrm>
          <a:prstGeom prst="line">
            <a:avLst/>
          </a:prstGeom>
          <a:noFill/>
          <a:ln w="25400">
            <a:solidFill>
              <a:srgbClr val="66CC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69" name="Line 61"/>
          <p:cNvSpPr>
            <a:spLocks noChangeShapeType="1"/>
          </p:cNvSpPr>
          <p:nvPr/>
        </p:nvSpPr>
        <p:spPr bwMode="auto">
          <a:xfrm flipV="1">
            <a:off x="7412047" y="2306654"/>
            <a:ext cx="274637" cy="7937"/>
          </a:xfrm>
          <a:prstGeom prst="line">
            <a:avLst/>
          </a:prstGeom>
          <a:noFill/>
          <a:ln w="25400">
            <a:solidFill>
              <a:srgbClr val="FF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70" name="Rectangle 62"/>
          <p:cNvSpPr>
            <a:spLocks noChangeArrowheads="1"/>
          </p:cNvSpPr>
          <p:nvPr/>
        </p:nvSpPr>
        <p:spPr bwMode="auto">
          <a:xfrm>
            <a:off x="4640271" y="1485903"/>
            <a:ext cx="179696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2400" b="0">
                <a:solidFill>
                  <a:srgbClr val="000000"/>
                </a:solidFill>
                <a:latin typeface="Times New Roman" pitchFamily="18" charset="0"/>
                <a:cs typeface="+mn-cs"/>
              </a:rPr>
              <a:t>coaxial cable</a:t>
            </a:r>
          </a:p>
        </p:txBody>
      </p:sp>
      <p:sp>
        <p:nvSpPr>
          <p:cNvPr id="43071" name="Rectangle 63"/>
          <p:cNvSpPr>
            <a:spLocks noChangeArrowheads="1"/>
          </p:cNvSpPr>
          <p:nvPr/>
        </p:nvSpPr>
        <p:spPr bwMode="auto">
          <a:xfrm>
            <a:off x="4564071" y="2328878"/>
            <a:ext cx="1886735"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2400" b="0" dirty="0">
                <a:solidFill>
                  <a:srgbClr val="000000"/>
                </a:solidFill>
                <a:latin typeface="Times New Roman" pitchFamily="18" charset="0"/>
                <a:cs typeface="+mn-cs"/>
              </a:rPr>
              <a:t>60cm     60pF</a:t>
            </a:r>
          </a:p>
        </p:txBody>
      </p:sp>
      <p:sp>
        <p:nvSpPr>
          <p:cNvPr id="43072" name="Line 64"/>
          <p:cNvSpPr>
            <a:spLocks noChangeShapeType="1"/>
          </p:cNvSpPr>
          <p:nvPr/>
        </p:nvSpPr>
        <p:spPr bwMode="auto">
          <a:xfrm flipH="1">
            <a:off x="3659191" y="2547954"/>
            <a:ext cx="942975" cy="9525"/>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73" name="Line 65"/>
          <p:cNvSpPr>
            <a:spLocks noChangeShapeType="1"/>
          </p:cNvSpPr>
          <p:nvPr/>
        </p:nvSpPr>
        <p:spPr bwMode="auto">
          <a:xfrm>
            <a:off x="6461126" y="2565400"/>
            <a:ext cx="9525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74" name="Line 66"/>
          <p:cNvSpPr>
            <a:spLocks noChangeShapeType="1"/>
          </p:cNvSpPr>
          <p:nvPr/>
        </p:nvSpPr>
        <p:spPr bwMode="auto">
          <a:xfrm>
            <a:off x="3492500" y="4295790"/>
            <a:ext cx="0" cy="55562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75" name="AutoShape 67"/>
          <p:cNvSpPr>
            <a:spLocks noChangeArrowheads="1"/>
          </p:cNvSpPr>
          <p:nvPr/>
        </p:nvSpPr>
        <p:spPr bwMode="auto">
          <a:xfrm rot="10800000" flipH="1">
            <a:off x="3324225" y="4832351"/>
            <a:ext cx="325438" cy="304800"/>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76" name="Rectangle 68"/>
          <p:cNvSpPr>
            <a:spLocks noChangeArrowheads="1"/>
          </p:cNvSpPr>
          <p:nvPr/>
        </p:nvSpPr>
        <p:spPr bwMode="auto">
          <a:xfrm>
            <a:off x="3187708" y="2795588"/>
            <a:ext cx="601663" cy="220662"/>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77" name="Rectangle 69"/>
          <p:cNvSpPr>
            <a:spLocks noChangeArrowheads="1"/>
          </p:cNvSpPr>
          <p:nvPr/>
        </p:nvSpPr>
        <p:spPr bwMode="auto">
          <a:xfrm>
            <a:off x="3190884" y="4175140"/>
            <a:ext cx="601663" cy="220663"/>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78" name="Rectangle 70"/>
          <p:cNvSpPr>
            <a:spLocks noChangeArrowheads="1"/>
          </p:cNvSpPr>
          <p:nvPr/>
        </p:nvSpPr>
        <p:spPr bwMode="auto">
          <a:xfrm>
            <a:off x="4362458" y="3365505"/>
            <a:ext cx="785471"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2400" b="0">
                <a:solidFill>
                  <a:srgbClr val="000000"/>
                </a:solidFill>
                <a:latin typeface="Times New Roman" pitchFamily="18" charset="0"/>
                <a:cs typeface="+mn-cs"/>
              </a:rPr>
              <a:t>QPC</a:t>
            </a:r>
          </a:p>
        </p:txBody>
      </p:sp>
      <p:sp>
        <p:nvSpPr>
          <p:cNvPr id="43079" name="Rectangle 71"/>
          <p:cNvSpPr>
            <a:spLocks noChangeArrowheads="1"/>
          </p:cNvSpPr>
          <p:nvPr/>
        </p:nvSpPr>
        <p:spPr bwMode="auto">
          <a:xfrm>
            <a:off x="3252795" y="3238515"/>
            <a:ext cx="49693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1200" b="0" i="1" dirty="0">
                <a:solidFill>
                  <a:srgbClr val="000000"/>
                </a:solidFill>
                <a:latin typeface="Symbol" pitchFamily="18" charset="2"/>
                <a:cs typeface="+mn-cs"/>
              </a:rPr>
              <a:t>(d </a:t>
            </a:r>
            <a:r>
              <a:rPr lang="en-US" altLang="en-US" sz="1200" b="0" i="1" dirty="0" err="1">
                <a:solidFill>
                  <a:srgbClr val="000000"/>
                </a:solidFill>
                <a:latin typeface="Times New Roman" pitchFamily="18" charset="0"/>
                <a:cs typeface="+mn-cs"/>
              </a:rPr>
              <a:t>i</a:t>
            </a:r>
            <a:r>
              <a:rPr lang="en-US" altLang="en-US" sz="1200" b="0" i="1" dirty="0">
                <a:solidFill>
                  <a:srgbClr val="000000"/>
                </a:solidFill>
                <a:latin typeface="Times New Roman" pitchFamily="18" charset="0"/>
                <a:cs typeface="+mn-cs"/>
              </a:rPr>
              <a:t>)</a:t>
            </a:r>
            <a:r>
              <a:rPr lang="en-US" altLang="en-US" sz="1200" b="0" baseline="30000" dirty="0">
                <a:solidFill>
                  <a:srgbClr val="000000"/>
                </a:solidFill>
                <a:latin typeface="Times New Roman" pitchFamily="18" charset="0"/>
                <a:cs typeface="+mn-cs"/>
              </a:rPr>
              <a:t>2</a:t>
            </a:r>
            <a:endParaRPr lang="en-US" altLang="en-US" sz="1200" b="0" dirty="0">
              <a:solidFill>
                <a:srgbClr val="000000"/>
              </a:solidFill>
              <a:latin typeface="Times New Roman" pitchFamily="18" charset="0"/>
              <a:cs typeface="+mn-cs"/>
            </a:endParaRPr>
          </a:p>
        </p:txBody>
      </p:sp>
      <p:sp>
        <p:nvSpPr>
          <p:cNvPr id="43080" name="Oval 72"/>
          <p:cNvSpPr>
            <a:spLocks noChangeArrowheads="1"/>
          </p:cNvSpPr>
          <p:nvPr/>
        </p:nvSpPr>
        <p:spPr bwMode="auto">
          <a:xfrm>
            <a:off x="3448050" y="2293938"/>
            <a:ext cx="57150" cy="5556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81" name="Arc 73"/>
          <p:cNvSpPr>
            <a:spLocks/>
          </p:cNvSpPr>
          <p:nvPr/>
        </p:nvSpPr>
        <p:spPr bwMode="auto">
          <a:xfrm rot="17958086" flipH="1">
            <a:off x="2502694" y="2004224"/>
            <a:ext cx="960438" cy="806450"/>
          </a:xfrm>
          <a:custGeom>
            <a:avLst/>
            <a:gdLst>
              <a:gd name="G0" fmla="+- 0 0 0"/>
              <a:gd name="G1" fmla="+- 0 0 0"/>
              <a:gd name="G2" fmla="+- 21600 0 0"/>
              <a:gd name="T0" fmla="*/ 21596 w 21596"/>
              <a:gd name="T1" fmla="*/ 405 h 20553"/>
              <a:gd name="T2" fmla="*/ 6642 w 21596"/>
              <a:gd name="T3" fmla="*/ 20553 h 20553"/>
              <a:gd name="T4" fmla="*/ 0 w 21596"/>
              <a:gd name="T5" fmla="*/ 0 h 20553"/>
            </a:gdLst>
            <a:ahLst/>
            <a:cxnLst>
              <a:cxn ang="0">
                <a:pos x="T0" y="T1"/>
              </a:cxn>
              <a:cxn ang="0">
                <a:pos x="T2" y="T3"/>
              </a:cxn>
              <a:cxn ang="0">
                <a:pos x="T4" y="T5"/>
              </a:cxn>
            </a:cxnLst>
            <a:rect l="0" t="0" r="r" b="b"/>
            <a:pathLst>
              <a:path w="21596" h="20553" fill="none" extrusionOk="0">
                <a:moveTo>
                  <a:pt x="21596" y="405"/>
                </a:moveTo>
                <a:cubicBezTo>
                  <a:pt x="21423" y="9624"/>
                  <a:pt x="15416" y="17717"/>
                  <a:pt x="6642" y="20553"/>
                </a:cubicBezTo>
              </a:path>
              <a:path w="21596" h="20553" stroke="0" extrusionOk="0">
                <a:moveTo>
                  <a:pt x="21596" y="405"/>
                </a:moveTo>
                <a:cubicBezTo>
                  <a:pt x="21423" y="9624"/>
                  <a:pt x="15416" y="17717"/>
                  <a:pt x="6642" y="20553"/>
                </a:cubicBezTo>
                <a:lnTo>
                  <a:pt x="0" y="0"/>
                </a:lnTo>
                <a:close/>
              </a:path>
            </a:pathLst>
          </a:custGeom>
          <a:noFill/>
          <a:ln w="12700" cap="rnd">
            <a:solidFill>
              <a:schemeClr val="tx1"/>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82" name="Rectangle 74"/>
          <p:cNvSpPr>
            <a:spLocks noChangeArrowheads="1"/>
          </p:cNvSpPr>
          <p:nvPr/>
        </p:nvSpPr>
        <p:spPr bwMode="auto">
          <a:xfrm>
            <a:off x="1754187" y="2159015"/>
            <a:ext cx="123591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2400" b="0">
                <a:solidFill>
                  <a:srgbClr val="000000"/>
                </a:solidFill>
                <a:latin typeface="Symbol" pitchFamily="18" charset="2"/>
                <a:cs typeface="+mn-cs"/>
              </a:rPr>
              <a:t>d</a:t>
            </a:r>
            <a:r>
              <a:rPr lang="en-US" altLang="en-US" sz="2400" b="0" i="1">
                <a:solidFill>
                  <a:srgbClr val="000000"/>
                </a:solidFill>
                <a:latin typeface="Times New Roman" pitchFamily="18" charset="0"/>
                <a:cs typeface="+mn-cs"/>
              </a:rPr>
              <a:t>V=R </a:t>
            </a:r>
            <a:r>
              <a:rPr lang="en-US" altLang="en-US" sz="2400" b="0">
                <a:solidFill>
                  <a:srgbClr val="000000"/>
                </a:solidFill>
                <a:latin typeface="Symbol" pitchFamily="18" charset="2"/>
                <a:cs typeface="+mn-cs"/>
              </a:rPr>
              <a:t>d</a:t>
            </a:r>
            <a:r>
              <a:rPr lang="en-US" altLang="en-US" sz="2400" b="0" i="1">
                <a:solidFill>
                  <a:srgbClr val="000000"/>
                </a:solidFill>
                <a:latin typeface="Times New Roman" pitchFamily="18" charset="0"/>
                <a:cs typeface="+mn-cs"/>
              </a:rPr>
              <a:t>i</a:t>
            </a:r>
          </a:p>
        </p:txBody>
      </p:sp>
      <p:sp>
        <p:nvSpPr>
          <p:cNvPr id="43083" name="AutoShape 75"/>
          <p:cNvSpPr>
            <a:spLocks noChangeArrowheads="1"/>
          </p:cNvSpPr>
          <p:nvPr/>
        </p:nvSpPr>
        <p:spPr bwMode="auto">
          <a:xfrm rot="5400000">
            <a:off x="2917826" y="3255963"/>
            <a:ext cx="381000" cy="685800"/>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84" name="AutoShape 76"/>
          <p:cNvSpPr>
            <a:spLocks noChangeArrowheads="1"/>
          </p:cNvSpPr>
          <p:nvPr/>
        </p:nvSpPr>
        <p:spPr bwMode="auto">
          <a:xfrm rot="5400000">
            <a:off x="7661275" y="1944690"/>
            <a:ext cx="768350" cy="723900"/>
          </a:xfrm>
          <a:prstGeom prst="triangle">
            <a:avLst>
              <a:gd name="adj" fmla="val 50995"/>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85" name="Line 77"/>
          <p:cNvSpPr>
            <a:spLocks noChangeShapeType="1"/>
          </p:cNvSpPr>
          <p:nvPr/>
        </p:nvSpPr>
        <p:spPr bwMode="auto">
          <a:xfrm flipV="1">
            <a:off x="8405821" y="2314575"/>
            <a:ext cx="282575" cy="158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86" name="Rectangle 78"/>
          <p:cNvSpPr>
            <a:spLocks noChangeArrowheads="1"/>
          </p:cNvSpPr>
          <p:nvPr/>
        </p:nvSpPr>
        <p:spPr bwMode="auto">
          <a:xfrm>
            <a:off x="7392396" y="2803541"/>
            <a:ext cx="1107676"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algn="ctr" eaLnBrk="0" hangingPunct="0"/>
            <a:r>
              <a:rPr lang="en-US" altLang="en-US" sz="2400" b="0">
                <a:solidFill>
                  <a:srgbClr val="000000"/>
                </a:solidFill>
                <a:latin typeface="Times New Roman" pitchFamily="18" charset="0"/>
                <a:cs typeface="+mn-cs"/>
              </a:rPr>
              <a:t>cooled</a:t>
            </a:r>
          </a:p>
          <a:p>
            <a:pPr algn="ctr" eaLnBrk="0" hangingPunct="0"/>
            <a:r>
              <a:rPr lang="en-US" altLang="en-US" sz="2400" b="0">
                <a:solidFill>
                  <a:srgbClr val="000000"/>
                </a:solidFill>
                <a:latin typeface="Times New Roman" pitchFamily="18" charset="0"/>
                <a:cs typeface="+mn-cs"/>
              </a:rPr>
              <a:t>preamp</a:t>
            </a:r>
          </a:p>
        </p:txBody>
      </p:sp>
      <p:sp>
        <p:nvSpPr>
          <p:cNvPr id="43087" name="Rectangle 79"/>
          <p:cNvSpPr>
            <a:spLocks noChangeArrowheads="1"/>
          </p:cNvSpPr>
          <p:nvPr/>
        </p:nvSpPr>
        <p:spPr bwMode="auto">
          <a:xfrm>
            <a:off x="6789739" y="1485903"/>
            <a:ext cx="162223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2400" b="0" dirty="0">
                <a:solidFill>
                  <a:srgbClr val="FF5050"/>
                </a:solidFill>
                <a:latin typeface="Times New Roman" pitchFamily="18" charset="0"/>
                <a:cs typeface="+mn-cs"/>
              </a:rPr>
              <a:t>(hot, 4.2 K)</a:t>
            </a:r>
          </a:p>
        </p:txBody>
      </p:sp>
      <p:sp>
        <p:nvSpPr>
          <p:cNvPr id="43088" name="Rectangle 80"/>
          <p:cNvSpPr>
            <a:spLocks noChangeArrowheads="1"/>
          </p:cNvSpPr>
          <p:nvPr/>
        </p:nvSpPr>
        <p:spPr bwMode="auto">
          <a:xfrm>
            <a:off x="2386020" y="1485903"/>
            <a:ext cx="192039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2400" b="0" dirty="0">
                <a:solidFill>
                  <a:srgbClr val="3333CC"/>
                </a:solidFill>
                <a:latin typeface="Times New Roman" pitchFamily="18" charset="0"/>
                <a:cs typeface="+mn-cs"/>
              </a:rPr>
              <a:t>(cold, 50 mK)</a:t>
            </a:r>
          </a:p>
        </p:txBody>
      </p:sp>
      <p:sp>
        <p:nvSpPr>
          <p:cNvPr id="43089" name="Rectangle 81"/>
          <p:cNvSpPr>
            <a:spLocks noChangeArrowheads="1"/>
          </p:cNvSpPr>
          <p:nvPr/>
        </p:nvSpPr>
        <p:spPr bwMode="auto">
          <a:xfrm>
            <a:off x="8693154" y="1865328"/>
            <a:ext cx="962025" cy="8969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90" name="Rectangle 82" descr="Large grid"/>
          <p:cNvSpPr>
            <a:spLocks noChangeArrowheads="1"/>
          </p:cNvSpPr>
          <p:nvPr/>
        </p:nvSpPr>
        <p:spPr bwMode="auto">
          <a:xfrm>
            <a:off x="8848734" y="1949466"/>
            <a:ext cx="671513" cy="530225"/>
          </a:xfrm>
          <a:prstGeom prst="rect">
            <a:avLst/>
          </a:prstGeom>
          <a:pattFill prst="lgGrid">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91" name="Rectangle 83"/>
          <p:cNvSpPr>
            <a:spLocks noChangeArrowheads="1"/>
          </p:cNvSpPr>
          <p:nvPr/>
        </p:nvSpPr>
        <p:spPr bwMode="auto">
          <a:xfrm>
            <a:off x="8607427" y="2806716"/>
            <a:ext cx="131286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algn="ctr" eaLnBrk="0" hangingPunct="0"/>
            <a:r>
              <a:rPr lang="en-US" altLang="en-US" sz="2400" b="0">
                <a:solidFill>
                  <a:srgbClr val="000000"/>
                </a:solidFill>
                <a:latin typeface="Times New Roman" pitchFamily="18" charset="0"/>
                <a:cs typeface="+mn-cs"/>
              </a:rPr>
              <a:t>spectrum</a:t>
            </a:r>
          </a:p>
          <a:p>
            <a:pPr algn="ctr" eaLnBrk="0" hangingPunct="0"/>
            <a:r>
              <a:rPr lang="en-US" altLang="en-US" sz="2400" b="0">
                <a:solidFill>
                  <a:srgbClr val="000000"/>
                </a:solidFill>
                <a:latin typeface="Times New Roman" pitchFamily="18" charset="0"/>
                <a:cs typeface="+mn-cs"/>
              </a:rPr>
              <a:t>analyzer</a:t>
            </a:r>
          </a:p>
        </p:txBody>
      </p:sp>
      <p:sp>
        <p:nvSpPr>
          <p:cNvPr id="43092" name="Arc 84"/>
          <p:cNvSpPr>
            <a:spLocks/>
          </p:cNvSpPr>
          <p:nvPr/>
        </p:nvSpPr>
        <p:spPr bwMode="auto">
          <a:xfrm rot="10800000">
            <a:off x="8907463" y="1997091"/>
            <a:ext cx="590550" cy="423863"/>
          </a:xfrm>
          <a:custGeom>
            <a:avLst/>
            <a:gdLst>
              <a:gd name="G0" fmla="+- 0 0 0"/>
              <a:gd name="G1" fmla="+- 21600 0 0"/>
              <a:gd name="G2" fmla="+- 21600 0 0"/>
              <a:gd name="T0" fmla="*/ 0 w 21570"/>
              <a:gd name="T1" fmla="*/ 0 h 21600"/>
              <a:gd name="T2" fmla="*/ 21570 w 21570"/>
              <a:gd name="T3" fmla="*/ 20471 h 21600"/>
              <a:gd name="T4" fmla="*/ 0 w 21570"/>
              <a:gd name="T5" fmla="*/ 21600 h 21600"/>
            </a:gdLst>
            <a:ahLst/>
            <a:cxnLst>
              <a:cxn ang="0">
                <a:pos x="T0" y="T1"/>
              </a:cxn>
              <a:cxn ang="0">
                <a:pos x="T2" y="T3"/>
              </a:cxn>
              <a:cxn ang="0">
                <a:pos x="T4" y="T5"/>
              </a:cxn>
            </a:cxnLst>
            <a:rect l="0" t="0" r="r" b="b"/>
            <a:pathLst>
              <a:path w="21570" h="21600" fill="none" extrusionOk="0">
                <a:moveTo>
                  <a:pt x="-1" y="0"/>
                </a:moveTo>
                <a:cubicBezTo>
                  <a:pt x="11490" y="0"/>
                  <a:pt x="20969" y="8996"/>
                  <a:pt x="21570" y="20470"/>
                </a:cubicBezTo>
              </a:path>
              <a:path w="21570" h="21600" stroke="0" extrusionOk="0">
                <a:moveTo>
                  <a:pt x="-1" y="0"/>
                </a:moveTo>
                <a:cubicBezTo>
                  <a:pt x="11490" y="0"/>
                  <a:pt x="20969" y="8996"/>
                  <a:pt x="21570" y="20470"/>
                </a:cubicBezTo>
                <a:lnTo>
                  <a:pt x="0" y="2160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93" name="AutoShape 85"/>
          <p:cNvSpPr>
            <a:spLocks noChangeArrowheads="1"/>
          </p:cNvSpPr>
          <p:nvPr/>
        </p:nvSpPr>
        <p:spPr bwMode="auto">
          <a:xfrm>
            <a:off x="5401765" y="2538413"/>
            <a:ext cx="276225" cy="95250"/>
          </a:xfrm>
          <a:prstGeom prst="rightArrow">
            <a:avLst>
              <a:gd name="adj1" fmla="val 50000"/>
              <a:gd name="adj2" fmla="val 72500"/>
            </a:avLst>
          </a:pr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94" name="Text Box 86"/>
          <p:cNvSpPr txBox="1">
            <a:spLocks noChangeArrowheads="1"/>
          </p:cNvSpPr>
          <p:nvPr/>
        </p:nvSpPr>
        <p:spPr bwMode="auto">
          <a:xfrm>
            <a:off x="3362325" y="3730626"/>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i="1">
                <a:solidFill>
                  <a:srgbClr val="000000"/>
                </a:solidFill>
                <a:latin typeface="Times New Roman" pitchFamily="18" charset="0"/>
                <a:cs typeface="+mn-cs"/>
              </a:rPr>
              <a:t>R</a:t>
            </a:r>
          </a:p>
        </p:txBody>
      </p:sp>
      <p:sp>
        <p:nvSpPr>
          <p:cNvPr id="43095" name="AutoShape 87"/>
          <p:cNvSpPr>
            <a:spLocks noChangeArrowheads="1"/>
          </p:cNvSpPr>
          <p:nvPr/>
        </p:nvSpPr>
        <p:spPr bwMode="auto">
          <a:xfrm rot="16200000" flipH="1">
            <a:off x="3670300" y="3255963"/>
            <a:ext cx="381000" cy="685800"/>
          </a:xfrm>
          <a:prstGeom prst="triangle">
            <a:avLst>
              <a:gd name="adj" fmla="val 49995"/>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43096" name="AutoShape 88"/>
          <p:cNvSpPr>
            <a:spLocks noChangeArrowheads="1"/>
          </p:cNvSpPr>
          <p:nvPr/>
        </p:nvSpPr>
        <p:spPr bwMode="auto">
          <a:xfrm>
            <a:off x="7219950" y="5210175"/>
            <a:ext cx="304800" cy="457200"/>
          </a:xfrm>
          <a:prstGeom prst="downArrow">
            <a:avLst>
              <a:gd name="adj1" fmla="val 50000"/>
              <a:gd name="adj2" fmla="val 37500"/>
            </a:avLst>
          </a:prstGeom>
          <a:solidFill>
            <a:srgbClr val="FF0000"/>
          </a:solidFill>
          <a:ln w="12700">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Tree>
    <p:extLst>
      <p:ext uri="{BB962C8B-B14F-4D97-AF65-F5344CB8AC3E}">
        <p14:creationId xmlns:p14="http://schemas.microsoft.com/office/powerpoint/2010/main" val="279902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3290893" y="731839"/>
            <a:ext cx="5781675"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5" rIns="92070" bIns="46035">
            <a:spAutoFit/>
          </a:bodyPr>
          <a:lstStyle/>
          <a:p>
            <a:pPr eaLnBrk="0" hangingPunct="0">
              <a:buClr>
                <a:srgbClr val="FF0000"/>
              </a:buClr>
              <a:buSzPct val="130000"/>
              <a:buFontTx/>
              <a:buChar char="*"/>
            </a:pPr>
            <a:r>
              <a:rPr lang="en-US" altLang="en-US" sz="2000" b="0" dirty="0">
                <a:solidFill>
                  <a:srgbClr val="000000"/>
                </a:solidFill>
                <a:latin typeface="Times New Roman" pitchFamily="18" charset="0"/>
                <a:cs typeface="+mn-cs"/>
              </a:rPr>
              <a:t>  frequency above  </a:t>
            </a:r>
            <a:r>
              <a:rPr lang="en-US" altLang="en-US" sz="2000" b="0" dirty="0">
                <a:solidFill>
                  <a:srgbClr val="FF0000"/>
                </a:solidFill>
                <a:latin typeface="Times New Roman" pitchFamily="18" charset="0"/>
                <a:cs typeface="+mn-cs"/>
              </a:rPr>
              <a:t>1</a:t>
            </a:r>
            <a:r>
              <a:rPr lang="en-US" altLang="en-US" sz="2000" b="0" i="1" dirty="0">
                <a:solidFill>
                  <a:srgbClr val="FF0000"/>
                </a:solidFill>
                <a:latin typeface="Times New Roman" pitchFamily="18" charset="0"/>
                <a:cs typeface="+mn-cs"/>
              </a:rPr>
              <a:t>/f</a:t>
            </a:r>
            <a:r>
              <a:rPr lang="en-US" altLang="en-US" sz="2000" b="0" dirty="0">
                <a:solidFill>
                  <a:srgbClr val="000000"/>
                </a:solidFill>
                <a:latin typeface="Times New Roman" pitchFamily="18" charset="0"/>
                <a:cs typeface="+mn-cs"/>
              </a:rPr>
              <a:t>   noise corner of preamplifier;</a:t>
            </a:r>
          </a:p>
          <a:p>
            <a:pPr eaLnBrk="0" hangingPunct="0">
              <a:buClr>
                <a:srgbClr val="FF0000"/>
              </a:buClr>
              <a:buSzPct val="130000"/>
              <a:buFontTx/>
              <a:buChar char="*"/>
            </a:pPr>
            <a:r>
              <a:rPr lang="en-US" altLang="en-US" sz="2000" b="0" dirty="0">
                <a:solidFill>
                  <a:srgbClr val="000000"/>
                </a:solidFill>
                <a:latin typeface="Times New Roman" pitchFamily="18" charset="0"/>
                <a:cs typeface="+mn-cs"/>
              </a:rPr>
              <a:t>  capacitance compensated by resonant circuit;</a:t>
            </a:r>
          </a:p>
        </p:txBody>
      </p:sp>
      <p:sp>
        <p:nvSpPr>
          <p:cNvPr id="20484" name="Rectangle 4"/>
          <p:cNvSpPr>
            <a:spLocks noChangeArrowheads="1"/>
          </p:cNvSpPr>
          <p:nvPr/>
        </p:nvSpPr>
        <p:spPr bwMode="auto">
          <a:xfrm>
            <a:off x="4125914" y="3319463"/>
            <a:ext cx="944562" cy="436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485" name="Freeform 5"/>
          <p:cNvSpPr>
            <a:spLocks/>
          </p:cNvSpPr>
          <p:nvPr/>
        </p:nvSpPr>
        <p:spPr bwMode="auto">
          <a:xfrm>
            <a:off x="4135440" y="3732220"/>
            <a:ext cx="946150" cy="1587"/>
          </a:xfrm>
          <a:custGeom>
            <a:avLst/>
            <a:gdLst>
              <a:gd name="T0" fmla="*/ 0 w 596"/>
              <a:gd name="T1" fmla="*/ 0 h 1"/>
              <a:gd name="T2" fmla="*/ 580 w 596"/>
              <a:gd name="T3" fmla="*/ 0 h 1"/>
              <a:gd name="T4" fmla="*/ 595 w 596"/>
              <a:gd name="T5" fmla="*/ 0 h 1"/>
            </a:gdLst>
            <a:ahLst/>
            <a:cxnLst>
              <a:cxn ang="0">
                <a:pos x="T0" y="T1"/>
              </a:cxn>
              <a:cxn ang="0">
                <a:pos x="T2" y="T3"/>
              </a:cxn>
              <a:cxn ang="0">
                <a:pos x="T4" y="T5"/>
              </a:cxn>
            </a:cxnLst>
            <a:rect l="0" t="0" r="r" b="b"/>
            <a:pathLst>
              <a:path w="596" h="1">
                <a:moveTo>
                  <a:pt x="0" y="0"/>
                </a:moveTo>
                <a:lnTo>
                  <a:pt x="580" y="0"/>
                </a:lnTo>
                <a:lnTo>
                  <a:pt x="59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486" name="Freeform 6"/>
          <p:cNvSpPr>
            <a:spLocks/>
          </p:cNvSpPr>
          <p:nvPr/>
        </p:nvSpPr>
        <p:spPr bwMode="auto">
          <a:xfrm>
            <a:off x="4129088" y="3319479"/>
            <a:ext cx="944562" cy="1587"/>
          </a:xfrm>
          <a:custGeom>
            <a:avLst/>
            <a:gdLst>
              <a:gd name="T0" fmla="*/ 594 w 595"/>
              <a:gd name="T1" fmla="*/ 0 h 1"/>
              <a:gd name="T2" fmla="*/ 14 w 595"/>
              <a:gd name="T3" fmla="*/ 0 h 1"/>
              <a:gd name="T4" fmla="*/ 0 w 595"/>
              <a:gd name="T5" fmla="*/ 0 h 1"/>
            </a:gdLst>
            <a:ahLst/>
            <a:cxnLst>
              <a:cxn ang="0">
                <a:pos x="T0" y="T1"/>
              </a:cxn>
              <a:cxn ang="0">
                <a:pos x="T2" y="T3"/>
              </a:cxn>
              <a:cxn ang="0">
                <a:pos x="T4" y="T5"/>
              </a:cxn>
            </a:cxnLst>
            <a:rect l="0" t="0" r="r" b="b"/>
            <a:pathLst>
              <a:path w="595" h="1">
                <a:moveTo>
                  <a:pt x="594" y="0"/>
                </a:moveTo>
                <a:lnTo>
                  <a:pt x="14" y="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487" name="Freeform 7"/>
          <p:cNvSpPr>
            <a:spLocks/>
          </p:cNvSpPr>
          <p:nvPr/>
        </p:nvSpPr>
        <p:spPr bwMode="auto">
          <a:xfrm>
            <a:off x="4411672" y="3595688"/>
            <a:ext cx="369887" cy="781050"/>
          </a:xfrm>
          <a:custGeom>
            <a:avLst/>
            <a:gdLst>
              <a:gd name="T0" fmla="*/ 116 w 233"/>
              <a:gd name="T1" fmla="*/ 0 h 492"/>
              <a:gd name="T2" fmla="*/ 232 w 233"/>
              <a:gd name="T3" fmla="*/ 491 h 492"/>
              <a:gd name="T4" fmla="*/ 0 w 233"/>
              <a:gd name="T5" fmla="*/ 491 h 492"/>
              <a:gd name="T6" fmla="*/ 116 w 233"/>
              <a:gd name="T7" fmla="*/ 0 h 492"/>
            </a:gdLst>
            <a:ahLst/>
            <a:cxnLst>
              <a:cxn ang="0">
                <a:pos x="T0" y="T1"/>
              </a:cxn>
              <a:cxn ang="0">
                <a:pos x="T2" y="T3"/>
              </a:cxn>
              <a:cxn ang="0">
                <a:pos x="T4" y="T5"/>
              </a:cxn>
              <a:cxn ang="0">
                <a:pos x="T6" y="T7"/>
              </a:cxn>
            </a:cxnLst>
            <a:rect l="0" t="0" r="r" b="b"/>
            <a:pathLst>
              <a:path w="233" h="492">
                <a:moveTo>
                  <a:pt x="116" y="0"/>
                </a:moveTo>
                <a:lnTo>
                  <a:pt x="232" y="491"/>
                </a:lnTo>
                <a:lnTo>
                  <a:pt x="0" y="491"/>
                </a:lnTo>
                <a:lnTo>
                  <a:pt x="116" y="0"/>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488" name="Rectangle 8"/>
          <p:cNvSpPr>
            <a:spLocks noChangeArrowheads="1"/>
          </p:cNvSpPr>
          <p:nvPr/>
        </p:nvSpPr>
        <p:spPr bwMode="auto">
          <a:xfrm>
            <a:off x="4284671" y="4438665"/>
            <a:ext cx="646011" cy="3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1700">
                <a:solidFill>
                  <a:srgbClr val="00CC99"/>
                </a:solidFill>
                <a:latin typeface="Times New Roman" pitchFamily="18" charset="0"/>
                <a:cs typeface="+mn-cs"/>
              </a:rPr>
              <a:t>QPC</a:t>
            </a:r>
          </a:p>
        </p:txBody>
      </p:sp>
      <p:sp>
        <p:nvSpPr>
          <p:cNvPr id="20489" name="Freeform 9"/>
          <p:cNvSpPr>
            <a:spLocks/>
          </p:cNvSpPr>
          <p:nvPr/>
        </p:nvSpPr>
        <p:spPr bwMode="auto">
          <a:xfrm>
            <a:off x="4365627" y="2768616"/>
            <a:ext cx="393700" cy="758825"/>
          </a:xfrm>
          <a:custGeom>
            <a:avLst/>
            <a:gdLst>
              <a:gd name="T0" fmla="*/ 145 w 248"/>
              <a:gd name="T1" fmla="*/ 477 h 478"/>
              <a:gd name="T2" fmla="*/ 247 w 248"/>
              <a:gd name="T3" fmla="*/ 0 h 478"/>
              <a:gd name="T4" fmla="*/ 0 w 248"/>
              <a:gd name="T5" fmla="*/ 0 h 478"/>
              <a:gd name="T6" fmla="*/ 145 w 248"/>
              <a:gd name="T7" fmla="*/ 477 h 478"/>
            </a:gdLst>
            <a:ahLst/>
            <a:cxnLst>
              <a:cxn ang="0">
                <a:pos x="T0" y="T1"/>
              </a:cxn>
              <a:cxn ang="0">
                <a:pos x="T2" y="T3"/>
              </a:cxn>
              <a:cxn ang="0">
                <a:pos x="T4" y="T5"/>
              </a:cxn>
              <a:cxn ang="0">
                <a:pos x="T6" y="T7"/>
              </a:cxn>
            </a:cxnLst>
            <a:rect l="0" t="0" r="r" b="b"/>
            <a:pathLst>
              <a:path w="248" h="478">
                <a:moveTo>
                  <a:pt x="145" y="477"/>
                </a:moveTo>
                <a:lnTo>
                  <a:pt x="247" y="0"/>
                </a:lnTo>
                <a:lnTo>
                  <a:pt x="0" y="0"/>
                </a:lnTo>
                <a:lnTo>
                  <a:pt x="145" y="477"/>
                </a:lnTo>
              </a:path>
            </a:pathLst>
          </a:custGeom>
          <a:solidFill>
            <a:schemeClr val="accent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497" name="Freeform 17"/>
          <p:cNvSpPr>
            <a:spLocks/>
          </p:cNvSpPr>
          <p:nvPr/>
        </p:nvSpPr>
        <p:spPr bwMode="auto">
          <a:xfrm>
            <a:off x="7500947" y="3219450"/>
            <a:ext cx="852487" cy="666750"/>
          </a:xfrm>
          <a:custGeom>
            <a:avLst/>
            <a:gdLst>
              <a:gd name="T0" fmla="*/ 0 w 537"/>
              <a:gd name="T1" fmla="*/ 0 h 420"/>
              <a:gd name="T2" fmla="*/ 0 w 537"/>
              <a:gd name="T3" fmla="*/ 419 h 420"/>
              <a:gd name="T4" fmla="*/ 536 w 537"/>
              <a:gd name="T5" fmla="*/ 188 h 420"/>
              <a:gd name="T6" fmla="*/ 0 w 537"/>
              <a:gd name="T7" fmla="*/ 0 h 420"/>
            </a:gdLst>
            <a:ahLst/>
            <a:cxnLst>
              <a:cxn ang="0">
                <a:pos x="T0" y="T1"/>
              </a:cxn>
              <a:cxn ang="0">
                <a:pos x="T2" y="T3"/>
              </a:cxn>
              <a:cxn ang="0">
                <a:pos x="T4" y="T5"/>
              </a:cxn>
              <a:cxn ang="0">
                <a:pos x="T6" y="T7"/>
              </a:cxn>
            </a:cxnLst>
            <a:rect l="0" t="0" r="r" b="b"/>
            <a:pathLst>
              <a:path w="537" h="420">
                <a:moveTo>
                  <a:pt x="0" y="0"/>
                </a:moveTo>
                <a:lnTo>
                  <a:pt x="0" y="419"/>
                </a:lnTo>
                <a:lnTo>
                  <a:pt x="536" y="188"/>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02" name="Freeform 22"/>
          <p:cNvSpPr>
            <a:spLocks/>
          </p:cNvSpPr>
          <p:nvPr/>
        </p:nvSpPr>
        <p:spPr bwMode="auto">
          <a:xfrm>
            <a:off x="5397502" y="3549650"/>
            <a:ext cx="2090738" cy="1588"/>
          </a:xfrm>
          <a:custGeom>
            <a:avLst/>
            <a:gdLst>
              <a:gd name="T0" fmla="*/ 0 w 1317"/>
              <a:gd name="T1" fmla="*/ 0 h 1"/>
              <a:gd name="T2" fmla="*/ 1301 w 1317"/>
              <a:gd name="T3" fmla="*/ 0 h 1"/>
              <a:gd name="T4" fmla="*/ 1316 w 1317"/>
              <a:gd name="T5" fmla="*/ 0 h 1"/>
            </a:gdLst>
            <a:ahLst/>
            <a:cxnLst>
              <a:cxn ang="0">
                <a:pos x="T0" y="T1"/>
              </a:cxn>
              <a:cxn ang="0">
                <a:pos x="T2" y="T3"/>
              </a:cxn>
              <a:cxn ang="0">
                <a:pos x="T4" y="T5"/>
              </a:cxn>
            </a:cxnLst>
            <a:rect l="0" t="0" r="r" b="b"/>
            <a:pathLst>
              <a:path w="1317" h="1">
                <a:moveTo>
                  <a:pt x="0" y="0"/>
                </a:moveTo>
                <a:lnTo>
                  <a:pt x="1301" y="0"/>
                </a:lnTo>
                <a:lnTo>
                  <a:pt x="1316"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03" name="Freeform 23"/>
          <p:cNvSpPr>
            <a:spLocks/>
          </p:cNvSpPr>
          <p:nvPr/>
        </p:nvSpPr>
        <p:spPr bwMode="auto">
          <a:xfrm>
            <a:off x="6534150" y="4338638"/>
            <a:ext cx="1588" cy="277812"/>
          </a:xfrm>
          <a:custGeom>
            <a:avLst/>
            <a:gdLst>
              <a:gd name="T0" fmla="*/ 0 w 1"/>
              <a:gd name="T1" fmla="*/ 0 h 175"/>
              <a:gd name="T2" fmla="*/ 0 w 1"/>
              <a:gd name="T3" fmla="*/ 159 h 175"/>
              <a:gd name="T4" fmla="*/ 0 w 1"/>
              <a:gd name="T5" fmla="*/ 174 h 175"/>
            </a:gdLst>
            <a:ahLst/>
            <a:cxnLst>
              <a:cxn ang="0">
                <a:pos x="T0" y="T1"/>
              </a:cxn>
              <a:cxn ang="0">
                <a:pos x="T2" y="T3"/>
              </a:cxn>
              <a:cxn ang="0">
                <a:pos x="T4" y="T5"/>
              </a:cxn>
            </a:cxnLst>
            <a:rect l="0" t="0" r="r" b="b"/>
            <a:pathLst>
              <a:path w="1" h="175">
                <a:moveTo>
                  <a:pt x="0" y="0"/>
                </a:moveTo>
                <a:lnTo>
                  <a:pt x="0" y="159"/>
                </a:lnTo>
                <a:lnTo>
                  <a:pt x="0" y="17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04" name="Freeform 24"/>
          <p:cNvSpPr>
            <a:spLocks/>
          </p:cNvSpPr>
          <p:nvPr/>
        </p:nvSpPr>
        <p:spPr bwMode="auto">
          <a:xfrm>
            <a:off x="6534150" y="3541713"/>
            <a:ext cx="1588" cy="354012"/>
          </a:xfrm>
          <a:custGeom>
            <a:avLst/>
            <a:gdLst>
              <a:gd name="T0" fmla="*/ 0 w 1"/>
              <a:gd name="T1" fmla="*/ 0 h 223"/>
              <a:gd name="T2" fmla="*/ 0 w 1"/>
              <a:gd name="T3" fmla="*/ 205 h 223"/>
              <a:gd name="T4" fmla="*/ 0 w 1"/>
              <a:gd name="T5" fmla="*/ 222 h 223"/>
            </a:gdLst>
            <a:ahLst/>
            <a:cxnLst>
              <a:cxn ang="0">
                <a:pos x="T0" y="T1"/>
              </a:cxn>
              <a:cxn ang="0">
                <a:pos x="T2" y="T3"/>
              </a:cxn>
              <a:cxn ang="0">
                <a:pos x="T4" y="T5"/>
              </a:cxn>
            </a:cxnLst>
            <a:rect l="0" t="0" r="r" b="b"/>
            <a:pathLst>
              <a:path w="1" h="223">
                <a:moveTo>
                  <a:pt x="0" y="0"/>
                </a:moveTo>
                <a:lnTo>
                  <a:pt x="0" y="205"/>
                </a:lnTo>
                <a:lnTo>
                  <a:pt x="0" y="22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05" name="Freeform 25"/>
          <p:cNvSpPr>
            <a:spLocks/>
          </p:cNvSpPr>
          <p:nvPr/>
        </p:nvSpPr>
        <p:spPr bwMode="auto">
          <a:xfrm>
            <a:off x="5756276" y="4618054"/>
            <a:ext cx="769938" cy="1587"/>
          </a:xfrm>
          <a:custGeom>
            <a:avLst/>
            <a:gdLst>
              <a:gd name="T0" fmla="*/ 0 w 485"/>
              <a:gd name="T1" fmla="*/ 0 h 1"/>
              <a:gd name="T2" fmla="*/ 470 w 485"/>
              <a:gd name="T3" fmla="*/ 0 h 1"/>
              <a:gd name="T4" fmla="*/ 484 w 485"/>
              <a:gd name="T5" fmla="*/ 0 h 1"/>
            </a:gdLst>
            <a:ahLst/>
            <a:cxnLst>
              <a:cxn ang="0">
                <a:pos x="T0" y="T1"/>
              </a:cxn>
              <a:cxn ang="0">
                <a:pos x="T2" y="T3"/>
              </a:cxn>
              <a:cxn ang="0">
                <a:pos x="T4" y="T5"/>
              </a:cxn>
            </a:cxnLst>
            <a:rect l="0" t="0" r="r" b="b"/>
            <a:pathLst>
              <a:path w="485" h="1">
                <a:moveTo>
                  <a:pt x="0" y="0"/>
                </a:moveTo>
                <a:lnTo>
                  <a:pt x="470" y="0"/>
                </a:lnTo>
                <a:lnTo>
                  <a:pt x="48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06" name="Rectangle 26"/>
          <p:cNvSpPr>
            <a:spLocks noChangeArrowheads="1"/>
          </p:cNvSpPr>
          <p:nvPr/>
        </p:nvSpPr>
        <p:spPr bwMode="auto">
          <a:xfrm>
            <a:off x="7463249" y="3303589"/>
            <a:ext cx="572273"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algn="ctr" eaLnBrk="0" hangingPunct="0"/>
            <a:r>
              <a:rPr lang="en-US" altLang="en-US" sz="1000" b="0">
                <a:solidFill>
                  <a:srgbClr val="114FFB"/>
                </a:solidFill>
                <a:latin typeface="Times New Roman" pitchFamily="18" charset="0"/>
                <a:cs typeface="+mn-cs"/>
              </a:rPr>
              <a:t>cooled</a:t>
            </a:r>
          </a:p>
          <a:p>
            <a:pPr algn="ctr" eaLnBrk="0" hangingPunct="0"/>
            <a:r>
              <a:rPr lang="en-US" altLang="en-US" sz="1000" b="0">
                <a:solidFill>
                  <a:srgbClr val="114FFB"/>
                </a:solidFill>
                <a:latin typeface="Times New Roman" pitchFamily="18" charset="0"/>
                <a:cs typeface="+mn-cs"/>
              </a:rPr>
              <a:t>preamp</a:t>
            </a:r>
          </a:p>
        </p:txBody>
      </p:sp>
      <p:sp>
        <p:nvSpPr>
          <p:cNvPr id="20507" name="Freeform 27"/>
          <p:cNvSpPr>
            <a:spLocks/>
          </p:cNvSpPr>
          <p:nvPr/>
        </p:nvSpPr>
        <p:spPr bwMode="auto">
          <a:xfrm>
            <a:off x="3490914" y="4392614"/>
            <a:ext cx="241300" cy="188912"/>
          </a:xfrm>
          <a:custGeom>
            <a:avLst/>
            <a:gdLst>
              <a:gd name="T0" fmla="*/ 217 w 218"/>
              <a:gd name="T1" fmla="*/ 0 h 233"/>
              <a:gd name="T2" fmla="*/ 0 w 218"/>
              <a:gd name="T3" fmla="*/ 0 h 233"/>
              <a:gd name="T4" fmla="*/ 101 w 218"/>
              <a:gd name="T5" fmla="*/ 232 h 233"/>
              <a:gd name="T6" fmla="*/ 217 w 218"/>
              <a:gd name="T7" fmla="*/ 0 h 233"/>
            </a:gdLst>
            <a:ahLst/>
            <a:cxnLst>
              <a:cxn ang="0">
                <a:pos x="T0" y="T1"/>
              </a:cxn>
              <a:cxn ang="0">
                <a:pos x="T2" y="T3"/>
              </a:cxn>
              <a:cxn ang="0">
                <a:pos x="T4" y="T5"/>
              </a:cxn>
              <a:cxn ang="0">
                <a:pos x="T6" y="T7"/>
              </a:cxn>
            </a:cxnLst>
            <a:rect l="0" t="0" r="r" b="b"/>
            <a:pathLst>
              <a:path w="218" h="233">
                <a:moveTo>
                  <a:pt x="217" y="0"/>
                </a:moveTo>
                <a:lnTo>
                  <a:pt x="0" y="0"/>
                </a:lnTo>
                <a:lnTo>
                  <a:pt x="101" y="232"/>
                </a:lnTo>
                <a:lnTo>
                  <a:pt x="2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08" name="Freeform 28"/>
          <p:cNvSpPr>
            <a:spLocks/>
          </p:cNvSpPr>
          <p:nvPr/>
        </p:nvSpPr>
        <p:spPr bwMode="auto">
          <a:xfrm>
            <a:off x="5991233" y="4789504"/>
            <a:ext cx="269875" cy="206375"/>
          </a:xfrm>
          <a:custGeom>
            <a:avLst/>
            <a:gdLst>
              <a:gd name="T0" fmla="*/ 217 w 218"/>
              <a:gd name="T1" fmla="*/ 0 h 232"/>
              <a:gd name="T2" fmla="*/ 0 w 218"/>
              <a:gd name="T3" fmla="*/ 0 h 232"/>
              <a:gd name="T4" fmla="*/ 101 w 218"/>
              <a:gd name="T5" fmla="*/ 231 h 232"/>
              <a:gd name="T6" fmla="*/ 217 w 218"/>
              <a:gd name="T7" fmla="*/ 0 h 232"/>
            </a:gdLst>
            <a:ahLst/>
            <a:cxnLst>
              <a:cxn ang="0">
                <a:pos x="T0" y="T1"/>
              </a:cxn>
              <a:cxn ang="0">
                <a:pos x="T2" y="T3"/>
              </a:cxn>
              <a:cxn ang="0">
                <a:pos x="T4" y="T5"/>
              </a:cxn>
              <a:cxn ang="0">
                <a:pos x="T6" y="T7"/>
              </a:cxn>
            </a:cxnLst>
            <a:rect l="0" t="0" r="r" b="b"/>
            <a:pathLst>
              <a:path w="218" h="232">
                <a:moveTo>
                  <a:pt x="217" y="0"/>
                </a:moveTo>
                <a:lnTo>
                  <a:pt x="0" y="0"/>
                </a:lnTo>
                <a:lnTo>
                  <a:pt x="101" y="231"/>
                </a:lnTo>
                <a:lnTo>
                  <a:pt x="2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10" name="Freeform 30"/>
          <p:cNvSpPr>
            <a:spLocks/>
          </p:cNvSpPr>
          <p:nvPr/>
        </p:nvSpPr>
        <p:spPr bwMode="auto">
          <a:xfrm>
            <a:off x="3616326" y="3563938"/>
            <a:ext cx="1588" cy="309562"/>
          </a:xfrm>
          <a:custGeom>
            <a:avLst/>
            <a:gdLst>
              <a:gd name="T0" fmla="*/ 0 w 1"/>
              <a:gd name="T1" fmla="*/ 0 h 195"/>
              <a:gd name="T2" fmla="*/ 0 w 1"/>
              <a:gd name="T3" fmla="*/ 182 h 195"/>
              <a:gd name="T4" fmla="*/ 0 w 1"/>
              <a:gd name="T5" fmla="*/ 194 h 195"/>
            </a:gdLst>
            <a:ahLst/>
            <a:cxnLst>
              <a:cxn ang="0">
                <a:pos x="T0" y="T1"/>
              </a:cxn>
              <a:cxn ang="0">
                <a:pos x="T2" y="T3"/>
              </a:cxn>
              <a:cxn ang="0">
                <a:pos x="T4" y="T5"/>
              </a:cxn>
            </a:cxnLst>
            <a:rect l="0" t="0" r="r" b="b"/>
            <a:pathLst>
              <a:path w="1" h="195">
                <a:moveTo>
                  <a:pt x="0" y="0"/>
                </a:moveTo>
                <a:lnTo>
                  <a:pt x="0" y="182"/>
                </a:lnTo>
                <a:lnTo>
                  <a:pt x="0" y="19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11" name="Freeform 31"/>
          <p:cNvSpPr>
            <a:spLocks/>
          </p:cNvSpPr>
          <p:nvPr/>
        </p:nvSpPr>
        <p:spPr bwMode="auto">
          <a:xfrm>
            <a:off x="3468688" y="3875090"/>
            <a:ext cx="323850" cy="1587"/>
          </a:xfrm>
          <a:custGeom>
            <a:avLst/>
            <a:gdLst>
              <a:gd name="T0" fmla="*/ 0 w 204"/>
              <a:gd name="T1" fmla="*/ 0 h 1"/>
              <a:gd name="T2" fmla="*/ 188 w 204"/>
              <a:gd name="T3" fmla="*/ 0 h 1"/>
              <a:gd name="T4" fmla="*/ 203 w 204"/>
              <a:gd name="T5" fmla="*/ 0 h 1"/>
            </a:gdLst>
            <a:ahLst/>
            <a:cxnLst>
              <a:cxn ang="0">
                <a:pos x="T0" y="T1"/>
              </a:cxn>
              <a:cxn ang="0">
                <a:pos x="T2" y="T3"/>
              </a:cxn>
              <a:cxn ang="0">
                <a:pos x="T4" y="T5"/>
              </a:cxn>
            </a:cxnLst>
            <a:rect l="0" t="0" r="r" b="b"/>
            <a:pathLst>
              <a:path w="204" h="1">
                <a:moveTo>
                  <a:pt x="0" y="0"/>
                </a:moveTo>
                <a:lnTo>
                  <a:pt x="188" y="0"/>
                </a:lnTo>
                <a:lnTo>
                  <a:pt x="20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12" name="Freeform 32"/>
          <p:cNvSpPr>
            <a:spLocks/>
          </p:cNvSpPr>
          <p:nvPr/>
        </p:nvSpPr>
        <p:spPr bwMode="auto">
          <a:xfrm>
            <a:off x="3606801" y="3984631"/>
            <a:ext cx="1588" cy="415925"/>
          </a:xfrm>
          <a:custGeom>
            <a:avLst/>
            <a:gdLst>
              <a:gd name="T0" fmla="*/ 0 w 1"/>
              <a:gd name="T1" fmla="*/ 0 h 262"/>
              <a:gd name="T2" fmla="*/ 0 w 1"/>
              <a:gd name="T3" fmla="*/ 246 h 262"/>
              <a:gd name="T4" fmla="*/ 0 w 1"/>
              <a:gd name="T5" fmla="*/ 261 h 262"/>
            </a:gdLst>
            <a:ahLst/>
            <a:cxnLst>
              <a:cxn ang="0">
                <a:pos x="T0" y="T1"/>
              </a:cxn>
              <a:cxn ang="0">
                <a:pos x="T2" y="T3"/>
              </a:cxn>
              <a:cxn ang="0">
                <a:pos x="T4" y="T5"/>
              </a:cxn>
            </a:cxnLst>
            <a:rect l="0" t="0" r="r" b="b"/>
            <a:pathLst>
              <a:path w="1" h="262">
                <a:moveTo>
                  <a:pt x="0" y="0"/>
                </a:moveTo>
                <a:lnTo>
                  <a:pt x="0" y="246"/>
                </a:lnTo>
                <a:lnTo>
                  <a:pt x="0" y="2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13" name="Freeform 33"/>
          <p:cNvSpPr>
            <a:spLocks/>
          </p:cNvSpPr>
          <p:nvPr/>
        </p:nvSpPr>
        <p:spPr bwMode="auto">
          <a:xfrm>
            <a:off x="3468688" y="3984625"/>
            <a:ext cx="323850" cy="1588"/>
          </a:xfrm>
          <a:custGeom>
            <a:avLst/>
            <a:gdLst>
              <a:gd name="T0" fmla="*/ 0 w 204"/>
              <a:gd name="T1" fmla="*/ 0 h 1"/>
              <a:gd name="T2" fmla="*/ 188 w 204"/>
              <a:gd name="T3" fmla="*/ 0 h 1"/>
              <a:gd name="T4" fmla="*/ 203 w 204"/>
              <a:gd name="T5" fmla="*/ 0 h 1"/>
            </a:gdLst>
            <a:ahLst/>
            <a:cxnLst>
              <a:cxn ang="0">
                <a:pos x="T0" y="T1"/>
              </a:cxn>
              <a:cxn ang="0">
                <a:pos x="T2" y="T3"/>
              </a:cxn>
              <a:cxn ang="0">
                <a:pos x="T4" y="T5"/>
              </a:cxn>
            </a:cxnLst>
            <a:rect l="0" t="0" r="r" b="b"/>
            <a:pathLst>
              <a:path w="204" h="1">
                <a:moveTo>
                  <a:pt x="0" y="0"/>
                </a:moveTo>
                <a:lnTo>
                  <a:pt x="188" y="0"/>
                </a:lnTo>
                <a:lnTo>
                  <a:pt x="20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14" name="Freeform 34"/>
          <p:cNvSpPr>
            <a:spLocks/>
          </p:cNvSpPr>
          <p:nvPr/>
        </p:nvSpPr>
        <p:spPr bwMode="auto">
          <a:xfrm>
            <a:off x="3382963" y="3549650"/>
            <a:ext cx="438150" cy="1588"/>
          </a:xfrm>
          <a:custGeom>
            <a:avLst/>
            <a:gdLst>
              <a:gd name="T0" fmla="*/ 275 w 276"/>
              <a:gd name="T1" fmla="*/ 0 h 1"/>
              <a:gd name="T2" fmla="*/ 14 w 276"/>
              <a:gd name="T3" fmla="*/ 0 h 1"/>
              <a:gd name="T4" fmla="*/ 0 w 276"/>
              <a:gd name="T5" fmla="*/ 0 h 1"/>
            </a:gdLst>
            <a:ahLst/>
            <a:cxnLst>
              <a:cxn ang="0">
                <a:pos x="T0" y="T1"/>
              </a:cxn>
              <a:cxn ang="0">
                <a:pos x="T2" y="T3"/>
              </a:cxn>
              <a:cxn ang="0">
                <a:pos x="T4" y="T5"/>
              </a:cxn>
            </a:cxnLst>
            <a:rect l="0" t="0" r="r" b="b"/>
            <a:pathLst>
              <a:path w="276" h="1">
                <a:moveTo>
                  <a:pt x="275" y="0"/>
                </a:moveTo>
                <a:lnTo>
                  <a:pt x="14" y="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15" name="Oval 35"/>
          <p:cNvSpPr>
            <a:spLocks noChangeArrowheads="1"/>
          </p:cNvSpPr>
          <p:nvPr/>
        </p:nvSpPr>
        <p:spPr bwMode="auto">
          <a:xfrm>
            <a:off x="3292477" y="3522663"/>
            <a:ext cx="82550" cy="825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grpSp>
        <p:nvGrpSpPr>
          <p:cNvPr id="20526" name="Group 46"/>
          <p:cNvGrpSpPr>
            <a:grpSpLocks/>
          </p:cNvGrpSpPr>
          <p:nvPr/>
        </p:nvGrpSpPr>
        <p:grpSpPr bwMode="auto">
          <a:xfrm>
            <a:off x="5578477" y="3549652"/>
            <a:ext cx="350838" cy="1057275"/>
            <a:chOff x="2554" y="2236"/>
            <a:chExt cx="221" cy="666"/>
          </a:xfrm>
        </p:grpSpPr>
        <p:sp>
          <p:nvSpPr>
            <p:cNvPr id="20523" name="Freeform 43"/>
            <p:cNvSpPr>
              <a:spLocks/>
            </p:cNvSpPr>
            <p:nvPr/>
          </p:nvSpPr>
          <p:spPr bwMode="auto">
            <a:xfrm>
              <a:off x="2677" y="2236"/>
              <a:ext cx="1" cy="156"/>
            </a:xfrm>
            <a:custGeom>
              <a:avLst/>
              <a:gdLst>
                <a:gd name="T0" fmla="*/ 0 w 1"/>
                <a:gd name="T1" fmla="*/ 155 h 156"/>
                <a:gd name="T2" fmla="*/ 0 w 1"/>
                <a:gd name="T3" fmla="*/ 21 h 156"/>
                <a:gd name="T4" fmla="*/ 0 w 1"/>
                <a:gd name="T5" fmla="*/ 0 h 156"/>
              </a:gdLst>
              <a:ahLst/>
              <a:cxnLst>
                <a:cxn ang="0">
                  <a:pos x="T0" y="T1"/>
                </a:cxn>
                <a:cxn ang="0">
                  <a:pos x="T2" y="T3"/>
                </a:cxn>
                <a:cxn ang="0">
                  <a:pos x="T4" y="T5"/>
                </a:cxn>
              </a:cxnLst>
              <a:rect l="0" t="0" r="r" b="b"/>
              <a:pathLst>
                <a:path w="1" h="156">
                  <a:moveTo>
                    <a:pt x="0" y="155"/>
                  </a:moveTo>
                  <a:lnTo>
                    <a:pt x="0" y="2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000" b="0">
                <a:solidFill>
                  <a:srgbClr val="000000"/>
                </a:solidFill>
                <a:latin typeface="Times New Roman" pitchFamily="18" charset="0"/>
                <a:cs typeface="+mn-cs"/>
              </a:endParaRPr>
            </a:p>
          </p:txBody>
        </p:sp>
        <p:sp>
          <p:nvSpPr>
            <p:cNvPr id="20524" name="Freeform 44"/>
            <p:cNvSpPr>
              <a:spLocks/>
            </p:cNvSpPr>
            <p:nvPr/>
          </p:nvSpPr>
          <p:spPr bwMode="auto">
            <a:xfrm>
              <a:off x="2663" y="2814"/>
              <a:ext cx="1" cy="88"/>
            </a:xfrm>
            <a:custGeom>
              <a:avLst/>
              <a:gdLst>
                <a:gd name="T0" fmla="*/ 0 w 1"/>
                <a:gd name="T1" fmla="*/ 87 h 88"/>
                <a:gd name="T2" fmla="*/ 0 w 1"/>
                <a:gd name="T3" fmla="*/ 15 h 88"/>
                <a:gd name="T4" fmla="*/ 0 w 1"/>
                <a:gd name="T5" fmla="*/ 0 h 88"/>
              </a:gdLst>
              <a:ahLst/>
              <a:cxnLst>
                <a:cxn ang="0">
                  <a:pos x="T0" y="T1"/>
                </a:cxn>
                <a:cxn ang="0">
                  <a:pos x="T2" y="T3"/>
                </a:cxn>
                <a:cxn ang="0">
                  <a:pos x="T4" y="T5"/>
                </a:cxn>
              </a:cxnLst>
              <a:rect l="0" t="0" r="r" b="b"/>
              <a:pathLst>
                <a:path w="1" h="88">
                  <a:moveTo>
                    <a:pt x="0" y="87"/>
                  </a:moveTo>
                  <a:lnTo>
                    <a:pt x="0" y="15"/>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000" b="0">
                <a:solidFill>
                  <a:srgbClr val="000000"/>
                </a:solidFill>
                <a:latin typeface="Times New Roman" pitchFamily="18" charset="0"/>
                <a:cs typeface="+mn-cs"/>
              </a:endParaRPr>
            </a:p>
          </p:txBody>
        </p:sp>
        <p:sp>
          <p:nvSpPr>
            <p:cNvPr id="20525" name="Freeform 45"/>
            <p:cNvSpPr>
              <a:spLocks/>
            </p:cNvSpPr>
            <p:nvPr/>
          </p:nvSpPr>
          <p:spPr bwMode="auto">
            <a:xfrm>
              <a:off x="2554" y="2375"/>
              <a:ext cx="221" cy="433"/>
            </a:xfrm>
            <a:custGeom>
              <a:avLst/>
              <a:gdLst>
                <a:gd name="T0" fmla="*/ 163 w 221"/>
                <a:gd name="T1" fmla="*/ 20 h 433"/>
                <a:gd name="T2" fmla="*/ 202 w 221"/>
                <a:gd name="T3" fmla="*/ 18 h 433"/>
                <a:gd name="T4" fmla="*/ 220 w 221"/>
                <a:gd name="T5" fmla="*/ 11 h 433"/>
                <a:gd name="T6" fmla="*/ 210 w 221"/>
                <a:gd name="T7" fmla="*/ 4 h 433"/>
                <a:gd name="T8" fmla="*/ 174 w 221"/>
                <a:gd name="T9" fmla="*/ 0 h 433"/>
                <a:gd name="T10" fmla="*/ 124 w 221"/>
                <a:gd name="T11" fmla="*/ 2 h 433"/>
                <a:gd name="T12" fmla="*/ 69 w 221"/>
                <a:gd name="T13" fmla="*/ 10 h 433"/>
                <a:gd name="T14" fmla="*/ 25 w 221"/>
                <a:gd name="T15" fmla="*/ 25 h 433"/>
                <a:gd name="T16" fmla="*/ 2 w 221"/>
                <a:gd name="T17" fmla="*/ 45 h 433"/>
                <a:gd name="T18" fmla="*/ 5 w 221"/>
                <a:gd name="T19" fmla="*/ 64 h 433"/>
                <a:gd name="T20" fmla="*/ 35 w 221"/>
                <a:gd name="T21" fmla="*/ 82 h 433"/>
                <a:gd name="T22" fmla="*/ 82 w 221"/>
                <a:gd name="T23" fmla="*/ 96 h 433"/>
                <a:gd name="T24" fmla="*/ 138 w 221"/>
                <a:gd name="T25" fmla="*/ 103 h 433"/>
                <a:gd name="T26" fmla="*/ 185 w 221"/>
                <a:gd name="T27" fmla="*/ 103 h 433"/>
                <a:gd name="T28" fmla="*/ 215 w 221"/>
                <a:gd name="T29" fmla="*/ 97 h 433"/>
                <a:gd name="T30" fmla="*/ 216 w 221"/>
                <a:gd name="T31" fmla="*/ 89 h 433"/>
                <a:gd name="T32" fmla="*/ 190 w 221"/>
                <a:gd name="T33" fmla="*/ 84 h 433"/>
                <a:gd name="T34" fmla="*/ 144 w 221"/>
                <a:gd name="T35" fmla="*/ 83 h 433"/>
                <a:gd name="T36" fmla="*/ 90 w 221"/>
                <a:gd name="T37" fmla="*/ 89 h 433"/>
                <a:gd name="T38" fmla="*/ 39 w 221"/>
                <a:gd name="T39" fmla="*/ 102 h 433"/>
                <a:gd name="T40" fmla="*/ 8 w 221"/>
                <a:gd name="T41" fmla="*/ 119 h 433"/>
                <a:gd name="T42" fmla="*/ 1 w 221"/>
                <a:gd name="T43" fmla="*/ 140 h 433"/>
                <a:gd name="T44" fmla="*/ 21 w 221"/>
                <a:gd name="T45" fmla="*/ 159 h 433"/>
                <a:gd name="T46" fmla="*/ 63 w 221"/>
                <a:gd name="T47" fmla="*/ 175 h 433"/>
                <a:gd name="T48" fmla="*/ 117 w 221"/>
                <a:gd name="T49" fmla="*/ 184 h 433"/>
                <a:gd name="T50" fmla="*/ 169 w 221"/>
                <a:gd name="T51" fmla="*/ 186 h 433"/>
                <a:gd name="T52" fmla="*/ 206 w 221"/>
                <a:gd name="T53" fmla="*/ 183 h 433"/>
                <a:gd name="T54" fmla="*/ 220 w 221"/>
                <a:gd name="T55" fmla="*/ 176 h 433"/>
                <a:gd name="T56" fmla="*/ 206 w 221"/>
                <a:gd name="T57" fmla="*/ 169 h 433"/>
                <a:gd name="T58" fmla="*/ 169 w 221"/>
                <a:gd name="T59" fmla="*/ 166 h 433"/>
                <a:gd name="T60" fmla="*/ 117 w 221"/>
                <a:gd name="T61" fmla="*/ 168 h 433"/>
                <a:gd name="T62" fmla="*/ 63 w 221"/>
                <a:gd name="T63" fmla="*/ 177 h 433"/>
                <a:gd name="T64" fmla="*/ 21 w 221"/>
                <a:gd name="T65" fmla="*/ 193 h 433"/>
                <a:gd name="T66" fmla="*/ 1 w 221"/>
                <a:gd name="T67" fmla="*/ 213 h 433"/>
                <a:gd name="T68" fmla="*/ 8 w 221"/>
                <a:gd name="T69" fmla="*/ 232 h 433"/>
                <a:gd name="T70" fmla="*/ 39 w 221"/>
                <a:gd name="T71" fmla="*/ 250 h 433"/>
                <a:gd name="T72" fmla="*/ 90 w 221"/>
                <a:gd name="T73" fmla="*/ 263 h 433"/>
                <a:gd name="T74" fmla="*/ 144 w 221"/>
                <a:gd name="T75" fmla="*/ 269 h 433"/>
                <a:gd name="T76" fmla="*/ 190 w 221"/>
                <a:gd name="T77" fmla="*/ 268 h 433"/>
                <a:gd name="T78" fmla="*/ 216 w 221"/>
                <a:gd name="T79" fmla="*/ 262 h 433"/>
                <a:gd name="T80" fmla="*/ 216 w 221"/>
                <a:gd name="T81" fmla="*/ 255 h 433"/>
                <a:gd name="T82" fmla="*/ 190 w 221"/>
                <a:gd name="T83" fmla="*/ 250 h 433"/>
                <a:gd name="T84" fmla="*/ 144 w 221"/>
                <a:gd name="T85" fmla="*/ 250 h 433"/>
                <a:gd name="T86" fmla="*/ 90 w 221"/>
                <a:gd name="T87" fmla="*/ 255 h 433"/>
                <a:gd name="T88" fmla="*/ 39 w 221"/>
                <a:gd name="T89" fmla="*/ 268 h 433"/>
                <a:gd name="T90" fmla="*/ 8 w 221"/>
                <a:gd name="T91" fmla="*/ 285 h 433"/>
                <a:gd name="T92" fmla="*/ 1 w 221"/>
                <a:gd name="T93" fmla="*/ 306 h 433"/>
                <a:gd name="T94" fmla="*/ 21 w 221"/>
                <a:gd name="T95" fmla="*/ 325 h 433"/>
                <a:gd name="T96" fmla="*/ 63 w 221"/>
                <a:gd name="T97" fmla="*/ 340 h 433"/>
                <a:gd name="T98" fmla="*/ 117 w 221"/>
                <a:gd name="T99" fmla="*/ 349 h 433"/>
                <a:gd name="T100" fmla="*/ 169 w 221"/>
                <a:gd name="T101" fmla="*/ 351 h 433"/>
                <a:gd name="T102" fmla="*/ 206 w 221"/>
                <a:gd name="T103" fmla="*/ 348 h 433"/>
                <a:gd name="T104" fmla="*/ 220 w 221"/>
                <a:gd name="T105" fmla="*/ 341 h 433"/>
                <a:gd name="T106" fmla="*/ 202 w 221"/>
                <a:gd name="T107" fmla="*/ 334 h 433"/>
                <a:gd name="T108" fmla="*/ 163 w 221"/>
                <a:gd name="T109" fmla="*/ 332 h 433"/>
                <a:gd name="T110" fmla="*/ 110 w 221"/>
                <a:gd name="T111" fmla="*/ 335 h 433"/>
                <a:gd name="T112" fmla="*/ 57 w 221"/>
                <a:gd name="T113" fmla="*/ 345 h 433"/>
                <a:gd name="T114" fmla="*/ 17 w 221"/>
                <a:gd name="T115" fmla="*/ 360 h 433"/>
                <a:gd name="T116" fmla="*/ 0 w 221"/>
                <a:gd name="T117" fmla="*/ 381 h 433"/>
                <a:gd name="T118" fmla="*/ 10 w 221"/>
                <a:gd name="T119" fmla="*/ 401 h 433"/>
                <a:gd name="T120" fmla="*/ 45 w 221"/>
                <a:gd name="T121" fmla="*/ 418 h 433"/>
                <a:gd name="T122" fmla="*/ 96 w 221"/>
                <a:gd name="T123" fmla="*/ 42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433">
                  <a:moveTo>
                    <a:pt x="117" y="18"/>
                  </a:moveTo>
                  <a:lnTo>
                    <a:pt x="124" y="18"/>
                  </a:lnTo>
                  <a:lnTo>
                    <a:pt x="130" y="19"/>
                  </a:lnTo>
                  <a:lnTo>
                    <a:pt x="138" y="19"/>
                  </a:lnTo>
                  <a:lnTo>
                    <a:pt x="144" y="20"/>
                  </a:lnTo>
                  <a:lnTo>
                    <a:pt x="150" y="20"/>
                  </a:lnTo>
                  <a:lnTo>
                    <a:pt x="157" y="20"/>
                  </a:lnTo>
                  <a:lnTo>
                    <a:pt x="163" y="20"/>
                  </a:lnTo>
                  <a:lnTo>
                    <a:pt x="169" y="20"/>
                  </a:lnTo>
                  <a:lnTo>
                    <a:pt x="174" y="20"/>
                  </a:lnTo>
                  <a:lnTo>
                    <a:pt x="180" y="20"/>
                  </a:lnTo>
                  <a:lnTo>
                    <a:pt x="185" y="19"/>
                  </a:lnTo>
                  <a:lnTo>
                    <a:pt x="190" y="19"/>
                  </a:lnTo>
                  <a:lnTo>
                    <a:pt x="195" y="19"/>
                  </a:lnTo>
                  <a:lnTo>
                    <a:pt x="199" y="18"/>
                  </a:lnTo>
                  <a:lnTo>
                    <a:pt x="202" y="18"/>
                  </a:lnTo>
                  <a:lnTo>
                    <a:pt x="206" y="17"/>
                  </a:lnTo>
                  <a:lnTo>
                    <a:pt x="210" y="16"/>
                  </a:lnTo>
                  <a:lnTo>
                    <a:pt x="212" y="16"/>
                  </a:lnTo>
                  <a:lnTo>
                    <a:pt x="215" y="15"/>
                  </a:lnTo>
                  <a:lnTo>
                    <a:pt x="216" y="13"/>
                  </a:lnTo>
                  <a:lnTo>
                    <a:pt x="218" y="12"/>
                  </a:lnTo>
                  <a:lnTo>
                    <a:pt x="219" y="12"/>
                  </a:lnTo>
                  <a:lnTo>
                    <a:pt x="220" y="11"/>
                  </a:lnTo>
                  <a:lnTo>
                    <a:pt x="220" y="10"/>
                  </a:lnTo>
                  <a:lnTo>
                    <a:pt x="220" y="9"/>
                  </a:lnTo>
                  <a:lnTo>
                    <a:pt x="219" y="9"/>
                  </a:lnTo>
                  <a:lnTo>
                    <a:pt x="218" y="8"/>
                  </a:lnTo>
                  <a:lnTo>
                    <a:pt x="216" y="7"/>
                  </a:lnTo>
                  <a:lnTo>
                    <a:pt x="215" y="5"/>
                  </a:lnTo>
                  <a:lnTo>
                    <a:pt x="212" y="5"/>
                  </a:lnTo>
                  <a:lnTo>
                    <a:pt x="210" y="4"/>
                  </a:lnTo>
                  <a:lnTo>
                    <a:pt x="206" y="3"/>
                  </a:lnTo>
                  <a:lnTo>
                    <a:pt x="202" y="3"/>
                  </a:lnTo>
                  <a:lnTo>
                    <a:pt x="199" y="2"/>
                  </a:lnTo>
                  <a:lnTo>
                    <a:pt x="195" y="2"/>
                  </a:lnTo>
                  <a:lnTo>
                    <a:pt x="190" y="1"/>
                  </a:lnTo>
                  <a:lnTo>
                    <a:pt x="185" y="1"/>
                  </a:lnTo>
                  <a:lnTo>
                    <a:pt x="180" y="1"/>
                  </a:lnTo>
                  <a:lnTo>
                    <a:pt x="174" y="0"/>
                  </a:lnTo>
                  <a:lnTo>
                    <a:pt x="169" y="0"/>
                  </a:lnTo>
                  <a:lnTo>
                    <a:pt x="163" y="0"/>
                  </a:lnTo>
                  <a:lnTo>
                    <a:pt x="157" y="0"/>
                  </a:lnTo>
                  <a:lnTo>
                    <a:pt x="150" y="0"/>
                  </a:lnTo>
                  <a:lnTo>
                    <a:pt x="144" y="1"/>
                  </a:lnTo>
                  <a:lnTo>
                    <a:pt x="138" y="1"/>
                  </a:lnTo>
                  <a:lnTo>
                    <a:pt x="130" y="1"/>
                  </a:lnTo>
                  <a:lnTo>
                    <a:pt x="124" y="2"/>
                  </a:lnTo>
                  <a:lnTo>
                    <a:pt x="117" y="2"/>
                  </a:lnTo>
                  <a:lnTo>
                    <a:pt x="110" y="3"/>
                  </a:lnTo>
                  <a:lnTo>
                    <a:pt x="102" y="4"/>
                  </a:lnTo>
                  <a:lnTo>
                    <a:pt x="96" y="5"/>
                  </a:lnTo>
                  <a:lnTo>
                    <a:pt x="90" y="7"/>
                  </a:lnTo>
                  <a:lnTo>
                    <a:pt x="82" y="8"/>
                  </a:lnTo>
                  <a:lnTo>
                    <a:pt x="76" y="9"/>
                  </a:lnTo>
                  <a:lnTo>
                    <a:pt x="69" y="10"/>
                  </a:lnTo>
                  <a:lnTo>
                    <a:pt x="63" y="11"/>
                  </a:lnTo>
                  <a:lnTo>
                    <a:pt x="57" y="13"/>
                  </a:lnTo>
                  <a:lnTo>
                    <a:pt x="51" y="15"/>
                  </a:lnTo>
                  <a:lnTo>
                    <a:pt x="45" y="17"/>
                  </a:lnTo>
                  <a:lnTo>
                    <a:pt x="39" y="19"/>
                  </a:lnTo>
                  <a:lnTo>
                    <a:pt x="35" y="20"/>
                  </a:lnTo>
                  <a:lnTo>
                    <a:pt x="30" y="23"/>
                  </a:lnTo>
                  <a:lnTo>
                    <a:pt x="25" y="25"/>
                  </a:lnTo>
                  <a:lnTo>
                    <a:pt x="21" y="27"/>
                  </a:lnTo>
                  <a:lnTo>
                    <a:pt x="17" y="30"/>
                  </a:lnTo>
                  <a:lnTo>
                    <a:pt x="13" y="32"/>
                  </a:lnTo>
                  <a:lnTo>
                    <a:pt x="10" y="34"/>
                  </a:lnTo>
                  <a:lnTo>
                    <a:pt x="8" y="36"/>
                  </a:lnTo>
                  <a:lnTo>
                    <a:pt x="5" y="39"/>
                  </a:lnTo>
                  <a:lnTo>
                    <a:pt x="4" y="41"/>
                  </a:lnTo>
                  <a:lnTo>
                    <a:pt x="2" y="45"/>
                  </a:lnTo>
                  <a:lnTo>
                    <a:pt x="1" y="47"/>
                  </a:lnTo>
                  <a:lnTo>
                    <a:pt x="0" y="49"/>
                  </a:lnTo>
                  <a:lnTo>
                    <a:pt x="0" y="51"/>
                  </a:lnTo>
                  <a:lnTo>
                    <a:pt x="0" y="55"/>
                  </a:lnTo>
                  <a:lnTo>
                    <a:pt x="1" y="57"/>
                  </a:lnTo>
                  <a:lnTo>
                    <a:pt x="2" y="59"/>
                  </a:lnTo>
                  <a:lnTo>
                    <a:pt x="4" y="61"/>
                  </a:lnTo>
                  <a:lnTo>
                    <a:pt x="5" y="64"/>
                  </a:lnTo>
                  <a:lnTo>
                    <a:pt x="8" y="67"/>
                  </a:lnTo>
                  <a:lnTo>
                    <a:pt x="10" y="69"/>
                  </a:lnTo>
                  <a:lnTo>
                    <a:pt x="13" y="72"/>
                  </a:lnTo>
                  <a:lnTo>
                    <a:pt x="17" y="74"/>
                  </a:lnTo>
                  <a:lnTo>
                    <a:pt x="21" y="76"/>
                  </a:lnTo>
                  <a:lnTo>
                    <a:pt x="25" y="79"/>
                  </a:lnTo>
                  <a:lnTo>
                    <a:pt x="30" y="80"/>
                  </a:lnTo>
                  <a:lnTo>
                    <a:pt x="35" y="82"/>
                  </a:lnTo>
                  <a:lnTo>
                    <a:pt x="39" y="84"/>
                  </a:lnTo>
                  <a:lnTo>
                    <a:pt x="45" y="87"/>
                  </a:lnTo>
                  <a:lnTo>
                    <a:pt x="51" y="88"/>
                  </a:lnTo>
                  <a:lnTo>
                    <a:pt x="57" y="90"/>
                  </a:lnTo>
                  <a:lnTo>
                    <a:pt x="63" y="92"/>
                  </a:lnTo>
                  <a:lnTo>
                    <a:pt x="69" y="92"/>
                  </a:lnTo>
                  <a:lnTo>
                    <a:pt x="76" y="95"/>
                  </a:lnTo>
                  <a:lnTo>
                    <a:pt x="82" y="96"/>
                  </a:lnTo>
                  <a:lnTo>
                    <a:pt x="90" y="97"/>
                  </a:lnTo>
                  <a:lnTo>
                    <a:pt x="96" y="98"/>
                  </a:lnTo>
                  <a:lnTo>
                    <a:pt x="102" y="99"/>
                  </a:lnTo>
                  <a:lnTo>
                    <a:pt x="110" y="101"/>
                  </a:lnTo>
                  <a:lnTo>
                    <a:pt x="117" y="101"/>
                  </a:lnTo>
                  <a:lnTo>
                    <a:pt x="124" y="102"/>
                  </a:lnTo>
                  <a:lnTo>
                    <a:pt x="130" y="102"/>
                  </a:lnTo>
                  <a:lnTo>
                    <a:pt x="138" y="103"/>
                  </a:lnTo>
                  <a:lnTo>
                    <a:pt x="144" y="103"/>
                  </a:lnTo>
                  <a:lnTo>
                    <a:pt x="150" y="103"/>
                  </a:lnTo>
                  <a:lnTo>
                    <a:pt x="157" y="103"/>
                  </a:lnTo>
                  <a:lnTo>
                    <a:pt x="163" y="103"/>
                  </a:lnTo>
                  <a:lnTo>
                    <a:pt x="169" y="103"/>
                  </a:lnTo>
                  <a:lnTo>
                    <a:pt x="174" y="103"/>
                  </a:lnTo>
                  <a:lnTo>
                    <a:pt x="180" y="103"/>
                  </a:lnTo>
                  <a:lnTo>
                    <a:pt x="185" y="103"/>
                  </a:lnTo>
                  <a:lnTo>
                    <a:pt x="190" y="102"/>
                  </a:lnTo>
                  <a:lnTo>
                    <a:pt x="195" y="102"/>
                  </a:lnTo>
                  <a:lnTo>
                    <a:pt x="199" y="101"/>
                  </a:lnTo>
                  <a:lnTo>
                    <a:pt x="202" y="101"/>
                  </a:lnTo>
                  <a:lnTo>
                    <a:pt x="206" y="99"/>
                  </a:lnTo>
                  <a:lnTo>
                    <a:pt x="210" y="99"/>
                  </a:lnTo>
                  <a:lnTo>
                    <a:pt x="212" y="98"/>
                  </a:lnTo>
                  <a:lnTo>
                    <a:pt x="215" y="97"/>
                  </a:lnTo>
                  <a:lnTo>
                    <a:pt x="216" y="97"/>
                  </a:lnTo>
                  <a:lnTo>
                    <a:pt x="218" y="96"/>
                  </a:lnTo>
                  <a:lnTo>
                    <a:pt x="219" y="95"/>
                  </a:lnTo>
                  <a:lnTo>
                    <a:pt x="220" y="94"/>
                  </a:lnTo>
                  <a:lnTo>
                    <a:pt x="220" y="92"/>
                  </a:lnTo>
                  <a:lnTo>
                    <a:pt x="219" y="92"/>
                  </a:lnTo>
                  <a:lnTo>
                    <a:pt x="218" y="90"/>
                  </a:lnTo>
                  <a:lnTo>
                    <a:pt x="216" y="89"/>
                  </a:lnTo>
                  <a:lnTo>
                    <a:pt x="215" y="89"/>
                  </a:lnTo>
                  <a:lnTo>
                    <a:pt x="212" y="88"/>
                  </a:lnTo>
                  <a:lnTo>
                    <a:pt x="210" y="87"/>
                  </a:lnTo>
                  <a:lnTo>
                    <a:pt x="206" y="87"/>
                  </a:lnTo>
                  <a:lnTo>
                    <a:pt x="202" y="86"/>
                  </a:lnTo>
                  <a:lnTo>
                    <a:pt x="199" y="86"/>
                  </a:lnTo>
                  <a:lnTo>
                    <a:pt x="195" y="84"/>
                  </a:lnTo>
                  <a:lnTo>
                    <a:pt x="190" y="84"/>
                  </a:lnTo>
                  <a:lnTo>
                    <a:pt x="185" y="83"/>
                  </a:lnTo>
                  <a:lnTo>
                    <a:pt x="180" y="83"/>
                  </a:lnTo>
                  <a:lnTo>
                    <a:pt x="174" y="83"/>
                  </a:lnTo>
                  <a:lnTo>
                    <a:pt x="169" y="83"/>
                  </a:lnTo>
                  <a:lnTo>
                    <a:pt x="163" y="83"/>
                  </a:lnTo>
                  <a:lnTo>
                    <a:pt x="157" y="83"/>
                  </a:lnTo>
                  <a:lnTo>
                    <a:pt x="150" y="83"/>
                  </a:lnTo>
                  <a:lnTo>
                    <a:pt x="144" y="83"/>
                  </a:lnTo>
                  <a:lnTo>
                    <a:pt x="138" y="83"/>
                  </a:lnTo>
                  <a:lnTo>
                    <a:pt x="130" y="84"/>
                  </a:lnTo>
                  <a:lnTo>
                    <a:pt x="124" y="84"/>
                  </a:lnTo>
                  <a:lnTo>
                    <a:pt x="117" y="86"/>
                  </a:lnTo>
                  <a:lnTo>
                    <a:pt x="110" y="86"/>
                  </a:lnTo>
                  <a:lnTo>
                    <a:pt x="102" y="87"/>
                  </a:lnTo>
                  <a:lnTo>
                    <a:pt x="96" y="88"/>
                  </a:lnTo>
                  <a:lnTo>
                    <a:pt x="90" y="89"/>
                  </a:lnTo>
                  <a:lnTo>
                    <a:pt x="82" y="90"/>
                  </a:lnTo>
                  <a:lnTo>
                    <a:pt x="76" y="92"/>
                  </a:lnTo>
                  <a:lnTo>
                    <a:pt x="69" y="92"/>
                  </a:lnTo>
                  <a:lnTo>
                    <a:pt x="63" y="95"/>
                  </a:lnTo>
                  <a:lnTo>
                    <a:pt x="57" y="96"/>
                  </a:lnTo>
                  <a:lnTo>
                    <a:pt x="51" y="98"/>
                  </a:lnTo>
                  <a:lnTo>
                    <a:pt x="45" y="99"/>
                  </a:lnTo>
                  <a:lnTo>
                    <a:pt x="39" y="102"/>
                  </a:lnTo>
                  <a:lnTo>
                    <a:pt x="35" y="104"/>
                  </a:lnTo>
                  <a:lnTo>
                    <a:pt x="30" y="105"/>
                  </a:lnTo>
                  <a:lnTo>
                    <a:pt x="25" y="107"/>
                  </a:lnTo>
                  <a:lnTo>
                    <a:pt x="21" y="110"/>
                  </a:lnTo>
                  <a:lnTo>
                    <a:pt x="17" y="112"/>
                  </a:lnTo>
                  <a:lnTo>
                    <a:pt x="13" y="115"/>
                  </a:lnTo>
                  <a:lnTo>
                    <a:pt x="10" y="117"/>
                  </a:lnTo>
                  <a:lnTo>
                    <a:pt x="8" y="119"/>
                  </a:lnTo>
                  <a:lnTo>
                    <a:pt x="5" y="122"/>
                  </a:lnTo>
                  <a:lnTo>
                    <a:pt x="4" y="125"/>
                  </a:lnTo>
                  <a:lnTo>
                    <a:pt x="2" y="127"/>
                  </a:lnTo>
                  <a:lnTo>
                    <a:pt x="1" y="129"/>
                  </a:lnTo>
                  <a:lnTo>
                    <a:pt x="0" y="132"/>
                  </a:lnTo>
                  <a:lnTo>
                    <a:pt x="0" y="135"/>
                  </a:lnTo>
                  <a:lnTo>
                    <a:pt x="0" y="137"/>
                  </a:lnTo>
                  <a:lnTo>
                    <a:pt x="1" y="140"/>
                  </a:lnTo>
                  <a:lnTo>
                    <a:pt x="2" y="142"/>
                  </a:lnTo>
                  <a:lnTo>
                    <a:pt x="4" y="145"/>
                  </a:lnTo>
                  <a:lnTo>
                    <a:pt x="5" y="148"/>
                  </a:lnTo>
                  <a:lnTo>
                    <a:pt x="8" y="150"/>
                  </a:lnTo>
                  <a:lnTo>
                    <a:pt x="10" y="152"/>
                  </a:lnTo>
                  <a:lnTo>
                    <a:pt x="13" y="154"/>
                  </a:lnTo>
                  <a:lnTo>
                    <a:pt x="17" y="157"/>
                  </a:lnTo>
                  <a:lnTo>
                    <a:pt x="21" y="159"/>
                  </a:lnTo>
                  <a:lnTo>
                    <a:pt x="25" y="161"/>
                  </a:lnTo>
                  <a:lnTo>
                    <a:pt x="30" y="163"/>
                  </a:lnTo>
                  <a:lnTo>
                    <a:pt x="35" y="166"/>
                  </a:lnTo>
                  <a:lnTo>
                    <a:pt x="39" y="167"/>
                  </a:lnTo>
                  <a:lnTo>
                    <a:pt x="45" y="169"/>
                  </a:lnTo>
                  <a:lnTo>
                    <a:pt x="51" y="171"/>
                  </a:lnTo>
                  <a:lnTo>
                    <a:pt x="57" y="173"/>
                  </a:lnTo>
                  <a:lnTo>
                    <a:pt x="63" y="175"/>
                  </a:lnTo>
                  <a:lnTo>
                    <a:pt x="69" y="176"/>
                  </a:lnTo>
                  <a:lnTo>
                    <a:pt x="76" y="177"/>
                  </a:lnTo>
                  <a:lnTo>
                    <a:pt x="82" y="178"/>
                  </a:lnTo>
                  <a:lnTo>
                    <a:pt x="90" y="180"/>
                  </a:lnTo>
                  <a:lnTo>
                    <a:pt x="96" y="181"/>
                  </a:lnTo>
                  <a:lnTo>
                    <a:pt x="102" y="182"/>
                  </a:lnTo>
                  <a:lnTo>
                    <a:pt x="110" y="183"/>
                  </a:lnTo>
                  <a:lnTo>
                    <a:pt x="117" y="184"/>
                  </a:lnTo>
                  <a:lnTo>
                    <a:pt x="124" y="184"/>
                  </a:lnTo>
                  <a:lnTo>
                    <a:pt x="130" y="185"/>
                  </a:lnTo>
                  <a:lnTo>
                    <a:pt x="138" y="185"/>
                  </a:lnTo>
                  <a:lnTo>
                    <a:pt x="144" y="185"/>
                  </a:lnTo>
                  <a:lnTo>
                    <a:pt x="150" y="186"/>
                  </a:lnTo>
                  <a:lnTo>
                    <a:pt x="157" y="186"/>
                  </a:lnTo>
                  <a:lnTo>
                    <a:pt x="163" y="186"/>
                  </a:lnTo>
                  <a:lnTo>
                    <a:pt x="169" y="186"/>
                  </a:lnTo>
                  <a:lnTo>
                    <a:pt x="174" y="186"/>
                  </a:lnTo>
                  <a:lnTo>
                    <a:pt x="180" y="185"/>
                  </a:lnTo>
                  <a:lnTo>
                    <a:pt x="185" y="185"/>
                  </a:lnTo>
                  <a:lnTo>
                    <a:pt x="190" y="185"/>
                  </a:lnTo>
                  <a:lnTo>
                    <a:pt x="195" y="184"/>
                  </a:lnTo>
                  <a:lnTo>
                    <a:pt x="199" y="184"/>
                  </a:lnTo>
                  <a:lnTo>
                    <a:pt x="202" y="183"/>
                  </a:lnTo>
                  <a:lnTo>
                    <a:pt x="206" y="183"/>
                  </a:lnTo>
                  <a:lnTo>
                    <a:pt x="210" y="182"/>
                  </a:lnTo>
                  <a:lnTo>
                    <a:pt x="212" y="181"/>
                  </a:lnTo>
                  <a:lnTo>
                    <a:pt x="215" y="181"/>
                  </a:lnTo>
                  <a:lnTo>
                    <a:pt x="216" y="180"/>
                  </a:lnTo>
                  <a:lnTo>
                    <a:pt x="218" y="178"/>
                  </a:lnTo>
                  <a:lnTo>
                    <a:pt x="219" y="177"/>
                  </a:lnTo>
                  <a:lnTo>
                    <a:pt x="220" y="177"/>
                  </a:lnTo>
                  <a:lnTo>
                    <a:pt x="220" y="176"/>
                  </a:lnTo>
                  <a:lnTo>
                    <a:pt x="220" y="175"/>
                  </a:lnTo>
                  <a:lnTo>
                    <a:pt x="219" y="174"/>
                  </a:lnTo>
                  <a:lnTo>
                    <a:pt x="218" y="173"/>
                  </a:lnTo>
                  <a:lnTo>
                    <a:pt x="216" y="173"/>
                  </a:lnTo>
                  <a:lnTo>
                    <a:pt x="215" y="171"/>
                  </a:lnTo>
                  <a:lnTo>
                    <a:pt x="212" y="171"/>
                  </a:lnTo>
                  <a:lnTo>
                    <a:pt x="210" y="171"/>
                  </a:lnTo>
                  <a:lnTo>
                    <a:pt x="206" y="169"/>
                  </a:lnTo>
                  <a:lnTo>
                    <a:pt x="202" y="168"/>
                  </a:lnTo>
                  <a:lnTo>
                    <a:pt x="199" y="168"/>
                  </a:lnTo>
                  <a:lnTo>
                    <a:pt x="195" y="167"/>
                  </a:lnTo>
                  <a:lnTo>
                    <a:pt x="190" y="167"/>
                  </a:lnTo>
                  <a:lnTo>
                    <a:pt x="185" y="167"/>
                  </a:lnTo>
                  <a:lnTo>
                    <a:pt x="180" y="166"/>
                  </a:lnTo>
                  <a:lnTo>
                    <a:pt x="174" y="166"/>
                  </a:lnTo>
                  <a:lnTo>
                    <a:pt x="169" y="166"/>
                  </a:lnTo>
                  <a:lnTo>
                    <a:pt x="163" y="166"/>
                  </a:lnTo>
                  <a:lnTo>
                    <a:pt x="157" y="166"/>
                  </a:lnTo>
                  <a:lnTo>
                    <a:pt x="150" y="166"/>
                  </a:lnTo>
                  <a:lnTo>
                    <a:pt x="144" y="166"/>
                  </a:lnTo>
                  <a:lnTo>
                    <a:pt x="138" y="167"/>
                  </a:lnTo>
                  <a:lnTo>
                    <a:pt x="130" y="167"/>
                  </a:lnTo>
                  <a:lnTo>
                    <a:pt x="124" y="168"/>
                  </a:lnTo>
                  <a:lnTo>
                    <a:pt x="117" y="168"/>
                  </a:lnTo>
                  <a:lnTo>
                    <a:pt x="110" y="169"/>
                  </a:lnTo>
                  <a:lnTo>
                    <a:pt x="102" y="171"/>
                  </a:lnTo>
                  <a:lnTo>
                    <a:pt x="96" y="171"/>
                  </a:lnTo>
                  <a:lnTo>
                    <a:pt x="90" y="171"/>
                  </a:lnTo>
                  <a:lnTo>
                    <a:pt x="82" y="173"/>
                  </a:lnTo>
                  <a:lnTo>
                    <a:pt x="76" y="175"/>
                  </a:lnTo>
                  <a:lnTo>
                    <a:pt x="69" y="176"/>
                  </a:lnTo>
                  <a:lnTo>
                    <a:pt x="63" y="177"/>
                  </a:lnTo>
                  <a:lnTo>
                    <a:pt x="57" y="180"/>
                  </a:lnTo>
                  <a:lnTo>
                    <a:pt x="51" y="181"/>
                  </a:lnTo>
                  <a:lnTo>
                    <a:pt x="45" y="183"/>
                  </a:lnTo>
                  <a:lnTo>
                    <a:pt x="39" y="184"/>
                  </a:lnTo>
                  <a:lnTo>
                    <a:pt x="35" y="186"/>
                  </a:lnTo>
                  <a:lnTo>
                    <a:pt x="30" y="189"/>
                  </a:lnTo>
                  <a:lnTo>
                    <a:pt x="25" y="191"/>
                  </a:lnTo>
                  <a:lnTo>
                    <a:pt x="21" y="193"/>
                  </a:lnTo>
                  <a:lnTo>
                    <a:pt x="17" y="196"/>
                  </a:lnTo>
                  <a:lnTo>
                    <a:pt x="13" y="198"/>
                  </a:lnTo>
                  <a:lnTo>
                    <a:pt x="10" y="200"/>
                  </a:lnTo>
                  <a:lnTo>
                    <a:pt x="8" y="202"/>
                  </a:lnTo>
                  <a:lnTo>
                    <a:pt x="5" y="205"/>
                  </a:lnTo>
                  <a:lnTo>
                    <a:pt x="4" y="207"/>
                  </a:lnTo>
                  <a:lnTo>
                    <a:pt x="2" y="209"/>
                  </a:lnTo>
                  <a:lnTo>
                    <a:pt x="1" y="213"/>
                  </a:lnTo>
                  <a:lnTo>
                    <a:pt x="0" y="215"/>
                  </a:lnTo>
                  <a:lnTo>
                    <a:pt x="0" y="217"/>
                  </a:lnTo>
                  <a:lnTo>
                    <a:pt x="0" y="220"/>
                  </a:lnTo>
                  <a:lnTo>
                    <a:pt x="1" y="223"/>
                  </a:lnTo>
                  <a:lnTo>
                    <a:pt x="2" y="225"/>
                  </a:lnTo>
                  <a:lnTo>
                    <a:pt x="4" y="228"/>
                  </a:lnTo>
                  <a:lnTo>
                    <a:pt x="5" y="230"/>
                  </a:lnTo>
                  <a:lnTo>
                    <a:pt x="8" y="232"/>
                  </a:lnTo>
                  <a:lnTo>
                    <a:pt x="10" y="235"/>
                  </a:lnTo>
                  <a:lnTo>
                    <a:pt x="13" y="237"/>
                  </a:lnTo>
                  <a:lnTo>
                    <a:pt x="17" y="239"/>
                  </a:lnTo>
                  <a:lnTo>
                    <a:pt x="21" y="242"/>
                  </a:lnTo>
                  <a:lnTo>
                    <a:pt x="25" y="244"/>
                  </a:lnTo>
                  <a:lnTo>
                    <a:pt x="30" y="246"/>
                  </a:lnTo>
                  <a:lnTo>
                    <a:pt x="35" y="248"/>
                  </a:lnTo>
                  <a:lnTo>
                    <a:pt x="39" y="250"/>
                  </a:lnTo>
                  <a:lnTo>
                    <a:pt x="45" y="252"/>
                  </a:lnTo>
                  <a:lnTo>
                    <a:pt x="51" y="254"/>
                  </a:lnTo>
                  <a:lnTo>
                    <a:pt x="57" y="255"/>
                  </a:lnTo>
                  <a:lnTo>
                    <a:pt x="63" y="258"/>
                  </a:lnTo>
                  <a:lnTo>
                    <a:pt x="69" y="258"/>
                  </a:lnTo>
                  <a:lnTo>
                    <a:pt x="76" y="260"/>
                  </a:lnTo>
                  <a:lnTo>
                    <a:pt x="82" y="262"/>
                  </a:lnTo>
                  <a:lnTo>
                    <a:pt x="90" y="263"/>
                  </a:lnTo>
                  <a:lnTo>
                    <a:pt x="96" y="264"/>
                  </a:lnTo>
                  <a:lnTo>
                    <a:pt x="102" y="264"/>
                  </a:lnTo>
                  <a:lnTo>
                    <a:pt x="110" y="265"/>
                  </a:lnTo>
                  <a:lnTo>
                    <a:pt x="117" y="267"/>
                  </a:lnTo>
                  <a:lnTo>
                    <a:pt x="124" y="268"/>
                  </a:lnTo>
                  <a:lnTo>
                    <a:pt x="130" y="268"/>
                  </a:lnTo>
                  <a:lnTo>
                    <a:pt x="138" y="268"/>
                  </a:lnTo>
                  <a:lnTo>
                    <a:pt x="144" y="269"/>
                  </a:lnTo>
                  <a:lnTo>
                    <a:pt x="150" y="269"/>
                  </a:lnTo>
                  <a:lnTo>
                    <a:pt x="157" y="269"/>
                  </a:lnTo>
                  <a:lnTo>
                    <a:pt x="163" y="269"/>
                  </a:lnTo>
                  <a:lnTo>
                    <a:pt x="169" y="269"/>
                  </a:lnTo>
                  <a:lnTo>
                    <a:pt x="174" y="269"/>
                  </a:lnTo>
                  <a:lnTo>
                    <a:pt x="180" y="269"/>
                  </a:lnTo>
                  <a:lnTo>
                    <a:pt x="185" y="268"/>
                  </a:lnTo>
                  <a:lnTo>
                    <a:pt x="190" y="268"/>
                  </a:lnTo>
                  <a:lnTo>
                    <a:pt x="195" y="268"/>
                  </a:lnTo>
                  <a:lnTo>
                    <a:pt x="199" y="267"/>
                  </a:lnTo>
                  <a:lnTo>
                    <a:pt x="202" y="267"/>
                  </a:lnTo>
                  <a:lnTo>
                    <a:pt x="206" y="265"/>
                  </a:lnTo>
                  <a:lnTo>
                    <a:pt x="210" y="264"/>
                  </a:lnTo>
                  <a:lnTo>
                    <a:pt x="212" y="264"/>
                  </a:lnTo>
                  <a:lnTo>
                    <a:pt x="215" y="263"/>
                  </a:lnTo>
                  <a:lnTo>
                    <a:pt x="216" y="262"/>
                  </a:lnTo>
                  <a:lnTo>
                    <a:pt x="218" y="262"/>
                  </a:lnTo>
                  <a:lnTo>
                    <a:pt x="219" y="261"/>
                  </a:lnTo>
                  <a:lnTo>
                    <a:pt x="220" y="260"/>
                  </a:lnTo>
                  <a:lnTo>
                    <a:pt x="220" y="258"/>
                  </a:lnTo>
                  <a:lnTo>
                    <a:pt x="220" y="258"/>
                  </a:lnTo>
                  <a:lnTo>
                    <a:pt x="219" y="258"/>
                  </a:lnTo>
                  <a:lnTo>
                    <a:pt x="218" y="256"/>
                  </a:lnTo>
                  <a:lnTo>
                    <a:pt x="216" y="255"/>
                  </a:lnTo>
                  <a:lnTo>
                    <a:pt x="215" y="254"/>
                  </a:lnTo>
                  <a:lnTo>
                    <a:pt x="212" y="254"/>
                  </a:lnTo>
                  <a:lnTo>
                    <a:pt x="210" y="253"/>
                  </a:lnTo>
                  <a:lnTo>
                    <a:pt x="206" y="252"/>
                  </a:lnTo>
                  <a:lnTo>
                    <a:pt x="202" y="252"/>
                  </a:lnTo>
                  <a:lnTo>
                    <a:pt x="199" y="250"/>
                  </a:lnTo>
                  <a:lnTo>
                    <a:pt x="195" y="250"/>
                  </a:lnTo>
                  <a:lnTo>
                    <a:pt x="190" y="250"/>
                  </a:lnTo>
                  <a:lnTo>
                    <a:pt x="185" y="250"/>
                  </a:lnTo>
                  <a:lnTo>
                    <a:pt x="180" y="250"/>
                  </a:lnTo>
                  <a:lnTo>
                    <a:pt x="174" y="250"/>
                  </a:lnTo>
                  <a:lnTo>
                    <a:pt x="169" y="248"/>
                  </a:lnTo>
                  <a:lnTo>
                    <a:pt x="163" y="248"/>
                  </a:lnTo>
                  <a:lnTo>
                    <a:pt x="157" y="248"/>
                  </a:lnTo>
                  <a:lnTo>
                    <a:pt x="150" y="250"/>
                  </a:lnTo>
                  <a:lnTo>
                    <a:pt x="144" y="250"/>
                  </a:lnTo>
                  <a:lnTo>
                    <a:pt x="138" y="250"/>
                  </a:lnTo>
                  <a:lnTo>
                    <a:pt x="130" y="250"/>
                  </a:lnTo>
                  <a:lnTo>
                    <a:pt x="124" y="250"/>
                  </a:lnTo>
                  <a:lnTo>
                    <a:pt x="117" y="252"/>
                  </a:lnTo>
                  <a:lnTo>
                    <a:pt x="110" y="252"/>
                  </a:lnTo>
                  <a:lnTo>
                    <a:pt x="102" y="253"/>
                  </a:lnTo>
                  <a:lnTo>
                    <a:pt x="96" y="254"/>
                  </a:lnTo>
                  <a:lnTo>
                    <a:pt x="90" y="255"/>
                  </a:lnTo>
                  <a:lnTo>
                    <a:pt x="82" y="256"/>
                  </a:lnTo>
                  <a:lnTo>
                    <a:pt x="76" y="258"/>
                  </a:lnTo>
                  <a:lnTo>
                    <a:pt x="69" y="258"/>
                  </a:lnTo>
                  <a:lnTo>
                    <a:pt x="63" y="261"/>
                  </a:lnTo>
                  <a:lnTo>
                    <a:pt x="57" y="262"/>
                  </a:lnTo>
                  <a:lnTo>
                    <a:pt x="51" y="263"/>
                  </a:lnTo>
                  <a:lnTo>
                    <a:pt x="45" y="265"/>
                  </a:lnTo>
                  <a:lnTo>
                    <a:pt x="39" y="268"/>
                  </a:lnTo>
                  <a:lnTo>
                    <a:pt x="35" y="269"/>
                  </a:lnTo>
                  <a:lnTo>
                    <a:pt x="30" y="271"/>
                  </a:lnTo>
                  <a:lnTo>
                    <a:pt x="25" y="273"/>
                  </a:lnTo>
                  <a:lnTo>
                    <a:pt x="21" y="276"/>
                  </a:lnTo>
                  <a:lnTo>
                    <a:pt x="17" y="278"/>
                  </a:lnTo>
                  <a:lnTo>
                    <a:pt x="13" y="281"/>
                  </a:lnTo>
                  <a:lnTo>
                    <a:pt x="10" y="283"/>
                  </a:lnTo>
                  <a:lnTo>
                    <a:pt x="8" y="285"/>
                  </a:lnTo>
                  <a:lnTo>
                    <a:pt x="5" y="287"/>
                  </a:lnTo>
                  <a:lnTo>
                    <a:pt x="4" y="291"/>
                  </a:lnTo>
                  <a:lnTo>
                    <a:pt x="2" y="293"/>
                  </a:lnTo>
                  <a:lnTo>
                    <a:pt x="1" y="295"/>
                  </a:lnTo>
                  <a:lnTo>
                    <a:pt x="0" y="298"/>
                  </a:lnTo>
                  <a:lnTo>
                    <a:pt x="0" y="300"/>
                  </a:lnTo>
                  <a:lnTo>
                    <a:pt x="0" y="304"/>
                  </a:lnTo>
                  <a:lnTo>
                    <a:pt x="1" y="306"/>
                  </a:lnTo>
                  <a:lnTo>
                    <a:pt x="2" y="308"/>
                  </a:lnTo>
                  <a:lnTo>
                    <a:pt x="4" y="310"/>
                  </a:lnTo>
                  <a:lnTo>
                    <a:pt x="5" y="312"/>
                  </a:lnTo>
                  <a:lnTo>
                    <a:pt x="8" y="316"/>
                  </a:lnTo>
                  <a:lnTo>
                    <a:pt x="10" y="318"/>
                  </a:lnTo>
                  <a:lnTo>
                    <a:pt x="13" y="321"/>
                  </a:lnTo>
                  <a:lnTo>
                    <a:pt x="17" y="323"/>
                  </a:lnTo>
                  <a:lnTo>
                    <a:pt x="21" y="325"/>
                  </a:lnTo>
                  <a:lnTo>
                    <a:pt x="25" y="327"/>
                  </a:lnTo>
                  <a:lnTo>
                    <a:pt x="30" y="330"/>
                  </a:lnTo>
                  <a:lnTo>
                    <a:pt x="35" y="331"/>
                  </a:lnTo>
                  <a:lnTo>
                    <a:pt x="39" y="333"/>
                  </a:lnTo>
                  <a:lnTo>
                    <a:pt x="45" y="335"/>
                  </a:lnTo>
                  <a:lnTo>
                    <a:pt x="51" y="337"/>
                  </a:lnTo>
                  <a:lnTo>
                    <a:pt x="57" y="339"/>
                  </a:lnTo>
                  <a:lnTo>
                    <a:pt x="63" y="340"/>
                  </a:lnTo>
                  <a:lnTo>
                    <a:pt x="69" y="342"/>
                  </a:lnTo>
                  <a:lnTo>
                    <a:pt x="76" y="344"/>
                  </a:lnTo>
                  <a:lnTo>
                    <a:pt x="82" y="345"/>
                  </a:lnTo>
                  <a:lnTo>
                    <a:pt x="90" y="346"/>
                  </a:lnTo>
                  <a:lnTo>
                    <a:pt x="96" y="347"/>
                  </a:lnTo>
                  <a:lnTo>
                    <a:pt x="102" y="348"/>
                  </a:lnTo>
                  <a:lnTo>
                    <a:pt x="110" y="349"/>
                  </a:lnTo>
                  <a:lnTo>
                    <a:pt x="117" y="349"/>
                  </a:lnTo>
                  <a:lnTo>
                    <a:pt x="124" y="350"/>
                  </a:lnTo>
                  <a:lnTo>
                    <a:pt x="130" y="350"/>
                  </a:lnTo>
                  <a:lnTo>
                    <a:pt x="138" y="351"/>
                  </a:lnTo>
                  <a:lnTo>
                    <a:pt x="144" y="351"/>
                  </a:lnTo>
                  <a:lnTo>
                    <a:pt x="150" y="351"/>
                  </a:lnTo>
                  <a:lnTo>
                    <a:pt x="157" y="351"/>
                  </a:lnTo>
                  <a:lnTo>
                    <a:pt x="163" y="351"/>
                  </a:lnTo>
                  <a:lnTo>
                    <a:pt x="169" y="351"/>
                  </a:lnTo>
                  <a:lnTo>
                    <a:pt x="174" y="351"/>
                  </a:lnTo>
                  <a:lnTo>
                    <a:pt x="180" y="351"/>
                  </a:lnTo>
                  <a:lnTo>
                    <a:pt x="185" y="351"/>
                  </a:lnTo>
                  <a:lnTo>
                    <a:pt x="190" y="350"/>
                  </a:lnTo>
                  <a:lnTo>
                    <a:pt x="195" y="350"/>
                  </a:lnTo>
                  <a:lnTo>
                    <a:pt x="199" y="350"/>
                  </a:lnTo>
                  <a:lnTo>
                    <a:pt x="202" y="349"/>
                  </a:lnTo>
                  <a:lnTo>
                    <a:pt x="206" y="348"/>
                  </a:lnTo>
                  <a:lnTo>
                    <a:pt x="210" y="348"/>
                  </a:lnTo>
                  <a:lnTo>
                    <a:pt x="212" y="347"/>
                  </a:lnTo>
                  <a:lnTo>
                    <a:pt x="215" y="346"/>
                  </a:lnTo>
                  <a:lnTo>
                    <a:pt x="216" y="346"/>
                  </a:lnTo>
                  <a:lnTo>
                    <a:pt x="218" y="345"/>
                  </a:lnTo>
                  <a:lnTo>
                    <a:pt x="219" y="344"/>
                  </a:lnTo>
                  <a:lnTo>
                    <a:pt x="220" y="342"/>
                  </a:lnTo>
                  <a:lnTo>
                    <a:pt x="220" y="341"/>
                  </a:lnTo>
                  <a:lnTo>
                    <a:pt x="219" y="340"/>
                  </a:lnTo>
                  <a:lnTo>
                    <a:pt x="218" y="339"/>
                  </a:lnTo>
                  <a:lnTo>
                    <a:pt x="216" y="338"/>
                  </a:lnTo>
                  <a:lnTo>
                    <a:pt x="215" y="338"/>
                  </a:lnTo>
                  <a:lnTo>
                    <a:pt x="212" y="337"/>
                  </a:lnTo>
                  <a:lnTo>
                    <a:pt x="210" y="335"/>
                  </a:lnTo>
                  <a:lnTo>
                    <a:pt x="206" y="335"/>
                  </a:lnTo>
                  <a:lnTo>
                    <a:pt x="202" y="334"/>
                  </a:lnTo>
                  <a:lnTo>
                    <a:pt x="199" y="334"/>
                  </a:lnTo>
                  <a:lnTo>
                    <a:pt x="195" y="333"/>
                  </a:lnTo>
                  <a:lnTo>
                    <a:pt x="190" y="333"/>
                  </a:lnTo>
                  <a:lnTo>
                    <a:pt x="185" y="332"/>
                  </a:lnTo>
                  <a:lnTo>
                    <a:pt x="180" y="332"/>
                  </a:lnTo>
                  <a:lnTo>
                    <a:pt x="174" y="332"/>
                  </a:lnTo>
                  <a:lnTo>
                    <a:pt x="169" y="332"/>
                  </a:lnTo>
                  <a:lnTo>
                    <a:pt x="163" y="332"/>
                  </a:lnTo>
                  <a:lnTo>
                    <a:pt x="157" y="332"/>
                  </a:lnTo>
                  <a:lnTo>
                    <a:pt x="150" y="332"/>
                  </a:lnTo>
                  <a:lnTo>
                    <a:pt x="144" y="332"/>
                  </a:lnTo>
                  <a:lnTo>
                    <a:pt x="138" y="332"/>
                  </a:lnTo>
                  <a:lnTo>
                    <a:pt x="130" y="333"/>
                  </a:lnTo>
                  <a:lnTo>
                    <a:pt x="124" y="333"/>
                  </a:lnTo>
                  <a:lnTo>
                    <a:pt x="117" y="334"/>
                  </a:lnTo>
                  <a:lnTo>
                    <a:pt x="110" y="335"/>
                  </a:lnTo>
                  <a:lnTo>
                    <a:pt x="102" y="335"/>
                  </a:lnTo>
                  <a:lnTo>
                    <a:pt x="96" y="337"/>
                  </a:lnTo>
                  <a:lnTo>
                    <a:pt x="90" y="338"/>
                  </a:lnTo>
                  <a:lnTo>
                    <a:pt x="82" y="339"/>
                  </a:lnTo>
                  <a:lnTo>
                    <a:pt x="76" y="340"/>
                  </a:lnTo>
                  <a:lnTo>
                    <a:pt x="69" y="342"/>
                  </a:lnTo>
                  <a:lnTo>
                    <a:pt x="63" y="344"/>
                  </a:lnTo>
                  <a:lnTo>
                    <a:pt x="57" y="345"/>
                  </a:lnTo>
                  <a:lnTo>
                    <a:pt x="51" y="347"/>
                  </a:lnTo>
                  <a:lnTo>
                    <a:pt x="45" y="348"/>
                  </a:lnTo>
                  <a:lnTo>
                    <a:pt x="39" y="350"/>
                  </a:lnTo>
                  <a:lnTo>
                    <a:pt x="35" y="352"/>
                  </a:lnTo>
                  <a:lnTo>
                    <a:pt x="30" y="355"/>
                  </a:lnTo>
                  <a:lnTo>
                    <a:pt x="25" y="356"/>
                  </a:lnTo>
                  <a:lnTo>
                    <a:pt x="21" y="358"/>
                  </a:lnTo>
                  <a:lnTo>
                    <a:pt x="17" y="360"/>
                  </a:lnTo>
                  <a:lnTo>
                    <a:pt x="13" y="363"/>
                  </a:lnTo>
                  <a:lnTo>
                    <a:pt x="10" y="365"/>
                  </a:lnTo>
                  <a:lnTo>
                    <a:pt x="8" y="369"/>
                  </a:lnTo>
                  <a:lnTo>
                    <a:pt x="5" y="371"/>
                  </a:lnTo>
                  <a:lnTo>
                    <a:pt x="4" y="373"/>
                  </a:lnTo>
                  <a:lnTo>
                    <a:pt x="2" y="375"/>
                  </a:lnTo>
                  <a:lnTo>
                    <a:pt x="1" y="378"/>
                  </a:lnTo>
                  <a:lnTo>
                    <a:pt x="0" y="381"/>
                  </a:lnTo>
                  <a:lnTo>
                    <a:pt x="0" y="383"/>
                  </a:lnTo>
                  <a:lnTo>
                    <a:pt x="0" y="386"/>
                  </a:lnTo>
                  <a:lnTo>
                    <a:pt x="1" y="388"/>
                  </a:lnTo>
                  <a:lnTo>
                    <a:pt x="2" y="391"/>
                  </a:lnTo>
                  <a:lnTo>
                    <a:pt x="4" y="394"/>
                  </a:lnTo>
                  <a:lnTo>
                    <a:pt x="5" y="396"/>
                  </a:lnTo>
                  <a:lnTo>
                    <a:pt x="8" y="398"/>
                  </a:lnTo>
                  <a:lnTo>
                    <a:pt x="10" y="401"/>
                  </a:lnTo>
                  <a:lnTo>
                    <a:pt x="13" y="403"/>
                  </a:lnTo>
                  <a:lnTo>
                    <a:pt x="17" y="405"/>
                  </a:lnTo>
                  <a:lnTo>
                    <a:pt x="21" y="408"/>
                  </a:lnTo>
                  <a:lnTo>
                    <a:pt x="25" y="410"/>
                  </a:lnTo>
                  <a:lnTo>
                    <a:pt x="30" y="412"/>
                  </a:lnTo>
                  <a:lnTo>
                    <a:pt x="35" y="414"/>
                  </a:lnTo>
                  <a:lnTo>
                    <a:pt x="39" y="417"/>
                  </a:lnTo>
                  <a:lnTo>
                    <a:pt x="45" y="418"/>
                  </a:lnTo>
                  <a:lnTo>
                    <a:pt x="51" y="420"/>
                  </a:lnTo>
                  <a:lnTo>
                    <a:pt x="57" y="421"/>
                  </a:lnTo>
                  <a:lnTo>
                    <a:pt x="63" y="424"/>
                  </a:lnTo>
                  <a:lnTo>
                    <a:pt x="69" y="425"/>
                  </a:lnTo>
                  <a:lnTo>
                    <a:pt x="76" y="426"/>
                  </a:lnTo>
                  <a:lnTo>
                    <a:pt x="82" y="427"/>
                  </a:lnTo>
                  <a:lnTo>
                    <a:pt x="90" y="428"/>
                  </a:lnTo>
                  <a:lnTo>
                    <a:pt x="96" y="429"/>
                  </a:lnTo>
                  <a:lnTo>
                    <a:pt x="102" y="431"/>
                  </a:lnTo>
                  <a:lnTo>
                    <a:pt x="110" y="432"/>
                  </a:lnTo>
                </a:path>
              </a:pathLst>
            </a:custGeom>
            <a:noFill/>
            <a:ln w="12700" cap="rnd" cmpd="sng">
              <a:solidFill>
                <a:srgbClr val="0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000" b="0">
                <a:solidFill>
                  <a:srgbClr val="000000"/>
                </a:solidFill>
                <a:latin typeface="Times New Roman" pitchFamily="18" charset="0"/>
                <a:cs typeface="+mn-cs"/>
              </a:endParaRPr>
            </a:p>
          </p:txBody>
        </p:sp>
      </p:grpSp>
      <p:sp>
        <p:nvSpPr>
          <p:cNvPr id="20527" name="Rectangle 47"/>
          <p:cNvSpPr>
            <a:spLocks noChangeArrowheads="1"/>
          </p:cNvSpPr>
          <p:nvPr/>
        </p:nvSpPr>
        <p:spPr bwMode="auto">
          <a:xfrm>
            <a:off x="5292734" y="4117975"/>
            <a:ext cx="310983"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1600" i="1">
                <a:solidFill>
                  <a:srgbClr val="114FFB"/>
                </a:solidFill>
                <a:latin typeface="Times New Roman" pitchFamily="18" charset="0"/>
                <a:cs typeface="+mn-cs"/>
              </a:rPr>
              <a:t>L</a:t>
            </a:r>
          </a:p>
        </p:txBody>
      </p:sp>
      <p:sp>
        <p:nvSpPr>
          <p:cNvPr id="20528" name="Rectangle 48"/>
          <p:cNvSpPr>
            <a:spLocks noChangeArrowheads="1"/>
          </p:cNvSpPr>
          <p:nvPr/>
        </p:nvSpPr>
        <p:spPr bwMode="auto">
          <a:xfrm>
            <a:off x="6696075" y="4121150"/>
            <a:ext cx="322204"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1600" i="1">
                <a:solidFill>
                  <a:srgbClr val="114FFB"/>
                </a:solidFill>
                <a:latin typeface="Times New Roman" pitchFamily="18" charset="0"/>
                <a:cs typeface="+mn-cs"/>
              </a:rPr>
              <a:t>R</a:t>
            </a:r>
          </a:p>
        </p:txBody>
      </p:sp>
      <p:sp>
        <p:nvSpPr>
          <p:cNvPr id="20529" name="Rectangle 49"/>
          <p:cNvSpPr>
            <a:spLocks noChangeArrowheads="1"/>
          </p:cNvSpPr>
          <p:nvPr/>
        </p:nvSpPr>
        <p:spPr bwMode="auto">
          <a:xfrm>
            <a:off x="6103939" y="4122738"/>
            <a:ext cx="322204"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1600" i="1">
                <a:solidFill>
                  <a:srgbClr val="114FFB"/>
                </a:solidFill>
                <a:latin typeface="Times New Roman" pitchFamily="18" charset="0"/>
                <a:cs typeface="+mn-cs"/>
              </a:rPr>
              <a:t>C</a:t>
            </a:r>
          </a:p>
        </p:txBody>
      </p:sp>
      <p:sp>
        <p:nvSpPr>
          <p:cNvPr id="20530" name="Freeform 50"/>
          <p:cNvSpPr>
            <a:spLocks/>
          </p:cNvSpPr>
          <p:nvPr/>
        </p:nvSpPr>
        <p:spPr bwMode="auto">
          <a:xfrm>
            <a:off x="6118227" y="2573353"/>
            <a:ext cx="1588" cy="371475"/>
          </a:xfrm>
          <a:custGeom>
            <a:avLst/>
            <a:gdLst>
              <a:gd name="T0" fmla="*/ 0 w 1"/>
              <a:gd name="T1" fmla="*/ 0 h 234"/>
              <a:gd name="T2" fmla="*/ 0 w 1"/>
              <a:gd name="T3" fmla="*/ 223 h 234"/>
              <a:gd name="T4" fmla="*/ 0 w 1"/>
              <a:gd name="T5" fmla="*/ 233 h 234"/>
            </a:gdLst>
            <a:ahLst/>
            <a:cxnLst>
              <a:cxn ang="0">
                <a:pos x="T0" y="T1"/>
              </a:cxn>
              <a:cxn ang="0">
                <a:pos x="T2" y="T3"/>
              </a:cxn>
              <a:cxn ang="0">
                <a:pos x="T4" y="T5"/>
              </a:cxn>
            </a:cxnLst>
            <a:rect l="0" t="0" r="r" b="b"/>
            <a:pathLst>
              <a:path w="1" h="234">
                <a:moveTo>
                  <a:pt x="0" y="0"/>
                </a:moveTo>
                <a:lnTo>
                  <a:pt x="0" y="223"/>
                </a:lnTo>
                <a:lnTo>
                  <a:pt x="0" y="23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31" name="Freeform 51"/>
          <p:cNvSpPr>
            <a:spLocks/>
          </p:cNvSpPr>
          <p:nvPr/>
        </p:nvSpPr>
        <p:spPr bwMode="auto">
          <a:xfrm>
            <a:off x="6015043" y="2948004"/>
            <a:ext cx="206375" cy="1587"/>
          </a:xfrm>
          <a:custGeom>
            <a:avLst/>
            <a:gdLst>
              <a:gd name="T0" fmla="*/ 0 w 130"/>
              <a:gd name="T1" fmla="*/ 0 h 1"/>
              <a:gd name="T2" fmla="*/ 115 w 130"/>
              <a:gd name="T3" fmla="*/ 0 h 1"/>
              <a:gd name="T4" fmla="*/ 129 w 130"/>
              <a:gd name="T5" fmla="*/ 0 h 1"/>
            </a:gdLst>
            <a:ahLst/>
            <a:cxnLst>
              <a:cxn ang="0">
                <a:pos x="T0" y="T1"/>
              </a:cxn>
              <a:cxn ang="0">
                <a:pos x="T2" y="T3"/>
              </a:cxn>
              <a:cxn ang="0">
                <a:pos x="T4" y="T5"/>
              </a:cxn>
            </a:cxnLst>
            <a:rect l="0" t="0" r="r" b="b"/>
            <a:pathLst>
              <a:path w="130" h="1">
                <a:moveTo>
                  <a:pt x="0" y="0"/>
                </a:moveTo>
                <a:lnTo>
                  <a:pt x="115" y="0"/>
                </a:lnTo>
                <a:lnTo>
                  <a:pt x="1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32" name="Freeform 52"/>
          <p:cNvSpPr>
            <a:spLocks/>
          </p:cNvSpPr>
          <p:nvPr/>
        </p:nvSpPr>
        <p:spPr bwMode="auto">
          <a:xfrm>
            <a:off x="6118227" y="3027363"/>
            <a:ext cx="1588" cy="539750"/>
          </a:xfrm>
          <a:custGeom>
            <a:avLst/>
            <a:gdLst>
              <a:gd name="T0" fmla="*/ 0 w 1"/>
              <a:gd name="T1" fmla="*/ 0 h 340"/>
              <a:gd name="T2" fmla="*/ 0 w 1"/>
              <a:gd name="T3" fmla="*/ 328 h 340"/>
              <a:gd name="T4" fmla="*/ 0 w 1"/>
              <a:gd name="T5" fmla="*/ 339 h 340"/>
            </a:gdLst>
            <a:ahLst/>
            <a:cxnLst>
              <a:cxn ang="0">
                <a:pos x="T0" y="T1"/>
              </a:cxn>
              <a:cxn ang="0">
                <a:pos x="T2" y="T3"/>
              </a:cxn>
              <a:cxn ang="0">
                <a:pos x="T4" y="T5"/>
              </a:cxn>
            </a:cxnLst>
            <a:rect l="0" t="0" r="r" b="b"/>
            <a:pathLst>
              <a:path w="1" h="340">
                <a:moveTo>
                  <a:pt x="0" y="0"/>
                </a:moveTo>
                <a:lnTo>
                  <a:pt x="0" y="328"/>
                </a:lnTo>
                <a:lnTo>
                  <a:pt x="0" y="33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33" name="Freeform 53"/>
          <p:cNvSpPr>
            <a:spLocks/>
          </p:cNvSpPr>
          <p:nvPr/>
        </p:nvSpPr>
        <p:spPr bwMode="auto">
          <a:xfrm>
            <a:off x="6015043" y="3017854"/>
            <a:ext cx="206375" cy="1587"/>
          </a:xfrm>
          <a:custGeom>
            <a:avLst/>
            <a:gdLst>
              <a:gd name="T0" fmla="*/ 0 w 130"/>
              <a:gd name="T1" fmla="*/ 0 h 1"/>
              <a:gd name="T2" fmla="*/ 115 w 130"/>
              <a:gd name="T3" fmla="*/ 0 h 1"/>
              <a:gd name="T4" fmla="*/ 129 w 130"/>
              <a:gd name="T5" fmla="*/ 0 h 1"/>
            </a:gdLst>
            <a:ahLst/>
            <a:cxnLst>
              <a:cxn ang="0">
                <a:pos x="T0" y="T1"/>
              </a:cxn>
              <a:cxn ang="0">
                <a:pos x="T2" y="T3"/>
              </a:cxn>
              <a:cxn ang="0">
                <a:pos x="T4" y="T5"/>
              </a:cxn>
            </a:cxnLst>
            <a:rect l="0" t="0" r="r" b="b"/>
            <a:pathLst>
              <a:path w="130" h="1">
                <a:moveTo>
                  <a:pt x="0" y="0"/>
                </a:moveTo>
                <a:lnTo>
                  <a:pt x="115" y="0"/>
                </a:lnTo>
                <a:lnTo>
                  <a:pt x="1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35" name="Freeform 55"/>
          <p:cNvSpPr>
            <a:spLocks/>
          </p:cNvSpPr>
          <p:nvPr/>
        </p:nvSpPr>
        <p:spPr bwMode="auto">
          <a:xfrm>
            <a:off x="6118227" y="3554418"/>
            <a:ext cx="1588" cy="471487"/>
          </a:xfrm>
          <a:custGeom>
            <a:avLst/>
            <a:gdLst>
              <a:gd name="T0" fmla="*/ 0 w 1"/>
              <a:gd name="T1" fmla="*/ 0 h 297"/>
              <a:gd name="T2" fmla="*/ 0 w 1"/>
              <a:gd name="T3" fmla="*/ 283 h 297"/>
              <a:gd name="T4" fmla="*/ 0 w 1"/>
              <a:gd name="T5" fmla="*/ 296 h 297"/>
            </a:gdLst>
            <a:ahLst/>
            <a:cxnLst>
              <a:cxn ang="0">
                <a:pos x="T0" y="T1"/>
              </a:cxn>
              <a:cxn ang="0">
                <a:pos x="T2" y="T3"/>
              </a:cxn>
              <a:cxn ang="0">
                <a:pos x="T4" y="T5"/>
              </a:cxn>
            </a:cxnLst>
            <a:rect l="0" t="0" r="r" b="b"/>
            <a:pathLst>
              <a:path w="1" h="297">
                <a:moveTo>
                  <a:pt x="0" y="0"/>
                </a:moveTo>
                <a:lnTo>
                  <a:pt x="0" y="283"/>
                </a:lnTo>
                <a:lnTo>
                  <a:pt x="0" y="29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36" name="Freeform 56"/>
          <p:cNvSpPr>
            <a:spLocks/>
          </p:cNvSpPr>
          <p:nvPr/>
        </p:nvSpPr>
        <p:spPr bwMode="auto">
          <a:xfrm>
            <a:off x="6015043" y="4024323"/>
            <a:ext cx="206375" cy="1587"/>
          </a:xfrm>
          <a:custGeom>
            <a:avLst/>
            <a:gdLst>
              <a:gd name="T0" fmla="*/ 0 w 130"/>
              <a:gd name="T1" fmla="*/ 0 h 1"/>
              <a:gd name="T2" fmla="*/ 115 w 130"/>
              <a:gd name="T3" fmla="*/ 0 h 1"/>
              <a:gd name="T4" fmla="*/ 129 w 130"/>
              <a:gd name="T5" fmla="*/ 0 h 1"/>
            </a:gdLst>
            <a:ahLst/>
            <a:cxnLst>
              <a:cxn ang="0">
                <a:pos x="T0" y="T1"/>
              </a:cxn>
              <a:cxn ang="0">
                <a:pos x="T2" y="T3"/>
              </a:cxn>
              <a:cxn ang="0">
                <a:pos x="T4" y="T5"/>
              </a:cxn>
            </a:cxnLst>
            <a:rect l="0" t="0" r="r" b="b"/>
            <a:pathLst>
              <a:path w="130" h="1">
                <a:moveTo>
                  <a:pt x="0" y="0"/>
                </a:moveTo>
                <a:lnTo>
                  <a:pt x="115" y="0"/>
                </a:lnTo>
                <a:lnTo>
                  <a:pt x="1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37" name="Freeform 57"/>
          <p:cNvSpPr>
            <a:spLocks/>
          </p:cNvSpPr>
          <p:nvPr/>
        </p:nvSpPr>
        <p:spPr bwMode="auto">
          <a:xfrm>
            <a:off x="6118227" y="4125913"/>
            <a:ext cx="1588" cy="685800"/>
          </a:xfrm>
          <a:custGeom>
            <a:avLst/>
            <a:gdLst>
              <a:gd name="T0" fmla="*/ 0 w 1"/>
              <a:gd name="T1" fmla="*/ 0 h 432"/>
              <a:gd name="T2" fmla="*/ 0 w 1"/>
              <a:gd name="T3" fmla="*/ 417 h 432"/>
              <a:gd name="T4" fmla="*/ 0 w 1"/>
              <a:gd name="T5" fmla="*/ 431 h 432"/>
            </a:gdLst>
            <a:ahLst/>
            <a:cxnLst>
              <a:cxn ang="0">
                <a:pos x="T0" y="T1"/>
              </a:cxn>
              <a:cxn ang="0">
                <a:pos x="T2" y="T3"/>
              </a:cxn>
              <a:cxn ang="0">
                <a:pos x="T4" y="T5"/>
              </a:cxn>
            </a:cxnLst>
            <a:rect l="0" t="0" r="r" b="b"/>
            <a:pathLst>
              <a:path w="1" h="432">
                <a:moveTo>
                  <a:pt x="0" y="0"/>
                </a:moveTo>
                <a:lnTo>
                  <a:pt x="0" y="417"/>
                </a:lnTo>
                <a:lnTo>
                  <a:pt x="0" y="4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38" name="Freeform 58"/>
          <p:cNvSpPr>
            <a:spLocks/>
          </p:cNvSpPr>
          <p:nvPr/>
        </p:nvSpPr>
        <p:spPr bwMode="auto">
          <a:xfrm>
            <a:off x="6015043" y="4119569"/>
            <a:ext cx="206375" cy="1587"/>
          </a:xfrm>
          <a:custGeom>
            <a:avLst/>
            <a:gdLst>
              <a:gd name="T0" fmla="*/ 0 w 130"/>
              <a:gd name="T1" fmla="*/ 0 h 1"/>
              <a:gd name="T2" fmla="*/ 115 w 130"/>
              <a:gd name="T3" fmla="*/ 0 h 1"/>
              <a:gd name="T4" fmla="*/ 129 w 130"/>
              <a:gd name="T5" fmla="*/ 0 h 1"/>
            </a:gdLst>
            <a:ahLst/>
            <a:cxnLst>
              <a:cxn ang="0">
                <a:pos x="T0" y="T1"/>
              </a:cxn>
              <a:cxn ang="0">
                <a:pos x="T2" y="T3"/>
              </a:cxn>
              <a:cxn ang="0">
                <a:pos x="T4" y="T5"/>
              </a:cxn>
            </a:cxnLst>
            <a:rect l="0" t="0" r="r" b="b"/>
            <a:pathLst>
              <a:path w="130" h="1">
                <a:moveTo>
                  <a:pt x="0" y="0"/>
                </a:moveTo>
                <a:lnTo>
                  <a:pt x="115" y="0"/>
                </a:lnTo>
                <a:lnTo>
                  <a:pt x="12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540" name="Oval 60"/>
          <p:cNvSpPr>
            <a:spLocks noChangeArrowheads="1"/>
          </p:cNvSpPr>
          <p:nvPr/>
        </p:nvSpPr>
        <p:spPr bwMode="auto">
          <a:xfrm>
            <a:off x="6080125" y="2481263"/>
            <a:ext cx="82550" cy="825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42" name="Line 62"/>
          <p:cNvSpPr>
            <a:spLocks noChangeShapeType="1"/>
          </p:cNvSpPr>
          <p:nvPr/>
        </p:nvSpPr>
        <p:spPr bwMode="auto">
          <a:xfrm>
            <a:off x="6303963" y="2520950"/>
            <a:ext cx="0" cy="395288"/>
          </a:xfrm>
          <a:prstGeom prst="line">
            <a:avLst/>
          </a:prstGeom>
          <a:noFill/>
          <a:ln w="25400">
            <a:solidFill>
              <a:srgbClr val="114FFB"/>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43" name="Rectangle 63"/>
          <p:cNvSpPr>
            <a:spLocks noChangeArrowheads="1"/>
          </p:cNvSpPr>
          <p:nvPr/>
        </p:nvSpPr>
        <p:spPr bwMode="auto">
          <a:xfrm>
            <a:off x="5445126" y="1798638"/>
            <a:ext cx="1668727"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eaLnBrk="0" hangingPunct="0"/>
            <a:r>
              <a:rPr lang="en-US" altLang="en-US" sz="1600" b="0" dirty="0">
                <a:solidFill>
                  <a:srgbClr val="114FFB"/>
                </a:solidFill>
                <a:latin typeface="Times New Roman" pitchFamily="18" charset="0"/>
                <a:cs typeface="+mn-cs"/>
              </a:rPr>
              <a:t>calibration signal</a:t>
            </a:r>
          </a:p>
        </p:txBody>
      </p:sp>
      <p:sp>
        <p:nvSpPr>
          <p:cNvPr id="20546" name="Rectangle 66"/>
          <p:cNvSpPr>
            <a:spLocks noChangeArrowheads="1"/>
          </p:cNvSpPr>
          <p:nvPr/>
        </p:nvSpPr>
        <p:spPr bwMode="auto">
          <a:xfrm>
            <a:off x="9620470" y="4017964"/>
            <a:ext cx="940963"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algn="ctr" eaLnBrk="0" hangingPunct="0"/>
            <a:r>
              <a:rPr lang="en-US" altLang="en-US" sz="1600" b="0">
                <a:solidFill>
                  <a:srgbClr val="114FFB"/>
                </a:solidFill>
                <a:latin typeface="Times New Roman" pitchFamily="18" charset="0"/>
                <a:cs typeface="+mn-cs"/>
              </a:rPr>
              <a:t>spectrum</a:t>
            </a:r>
          </a:p>
          <a:p>
            <a:pPr algn="ctr" eaLnBrk="0" hangingPunct="0"/>
            <a:r>
              <a:rPr lang="en-US" altLang="en-US" sz="1600" b="0">
                <a:solidFill>
                  <a:srgbClr val="114FFB"/>
                </a:solidFill>
                <a:latin typeface="Times New Roman" pitchFamily="18" charset="0"/>
                <a:cs typeface="+mn-cs"/>
              </a:rPr>
              <a:t>analyzer</a:t>
            </a:r>
          </a:p>
        </p:txBody>
      </p:sp>
      <p:sp>
        <p:nvSpPr>
          <p:cNvPr id="20550" name="Text Box 70"/>
          <p:cNvSpPr txBox="1">
            <a:spLocks noChangeArrowheads="1"/>
          </p:cNvSpPr>
          <p:nvPr/>
        </p:nvSpPr>
        <p:spPr bwMode="auto">
          <a:xfrm>
            <a:off x="6196021" y="3168665"/>
            <a:ext cx="727075"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eaLnBrk="0" hangingPunct="0"/>
            <a:r>
              <a:rPr lang="en-US" altLang="en-US" sz="1800" b="0" i="1" dirty="0">
                <a:solidFill>
                  <a:srgbClr val="FF0000"/>
                </a:solidFill>
                <a:latin typeface="Times New Roman" pitchFamily="18" charset="0"/>
                <a:cs typeface="+mn-cs"/>
              </a:rPr>
              <a:t>f</a:t>
            </a:r>
            <a:r>
              <a:rPr lang="en-US" altLang="en-US" sz="1800" b="0" i="1" baseline="-25000" dirty="0">
                <a:solidFill>
                  <a:srgbClr val="FF0000"/>
                </a:solidFill>
                <a:latin typeface="Times New Roman" pitchFamily="18" charset="0"/>
                <a:cs typeface="+mn-cs"/>
              </a:rPr>
              <a:t>0 </a:t>
            </a:r>
            <a:r>
              <a:rPr lang="en-US" altLang="en-US" sz="1800" b="0" i="1" dirty="0">
                <a:solidFill>
                  <a:srgbClr val="FF0000"/>
                </a:solidFill>
                <a:latin typeface="Times New Roman" pitchFamily="18" charset="0"/>
                <a:cs typeface="+mn-cs"/>
              </a:rPr>
              <a:t>,</a:t>
            </a:r>
            <a:r>
              <a:rPr lang="en-US" altLang="en-US" sz="1800" b="0" dirty="0">
                <a:solidFill>
                  <a:srgbClr val="FF0000"/>
                </a:solidFill>
                <a:latin typeface="Times New Roman" pitchFamily="18" charset="0"/>
                <a:cs typeface="+mn-cs"/>
                <a:sym typeface="Symbol" pitchFamily="18" charset="2"/>
              </a:rPr>
              <a:t></a:t>
            </a:r>
            <a:r>
              <a:rPr lang="en-US" altLang="en-US" sz="1800" b="0" i="1" dirty="0">
                <a:solidFill>
                  <a:srgbClr val="FF0000"/>
                </a:solidFill>
                <a:latin typeface="Times New Roman" pitchFamily="18" charset="0"/>
                <a:cs typeface="+mn-cs"/>
                <a:sym typeface="Symbol" pitchFamily="18" charset="2"/>
              </a:rPr>
              <a:t>f</a:t>
            </a:r>
            <a:r>
              <a:rPr lang="en-US" altLang="en-US" sz="1800" b="0" baseline="-25000" dirty="0">
                <a:solidFill>
                  <a:srgbClr val="FF0000"/>
                </a:solidFill>
                <a:latin typeface="Times New Roman" pitchFamily="18" charset="0"/>
                <a:cs typeface="+mn-cs"/>
                <a:sym typeface="Symbol" pitchFamily="18" charset="2"/>
              </a:rPr>
              <a:t>0</a:t>
            </a:r>
            <a:endParaRPr lang="en-US" altLang="en-US" sz="1800" b="0" dirty="0">
              <a:solidFill>
                <a:srgbClr val="FF0000"/>
              </a:solidFill>
              <a:latin typeface="Times New Roman" pitchFamily="18" charset="0"/>
              <a:cs typeface="+mn-cs"/>
            </a:endParaRPr>
          </a:p>
        </p:txBody>
      </p:sp>
      <p:sp>
        <p:nvSpPr>
          <p:cNvPr id="20553" name="Oval 73"/>
          <p:cNvSpPr>
            <a:spLocks noChangeArrowheads="1"/>
          </p:cNvSpPr>
          <p:nvPr/>
        </p:nvSpPr>
        <p:spPr bwMode="auto">
          <a:xfrm>
            <a:off x="6499230" y="3517908"/>
            <a:ext cx="74613" cy="74613"/>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54" name="Text Box 74"/>
          <p:cNvSpPr txBox="1">
            <a:spLocks noChangeArrowheads="1"/>
          </p:cNvSpPr>
          <p:nvPr/>
        </p:nvSpPr>
        <p:spPr bwMode="auto">
          <a:xfrm>
            <a:off x="6242050" y="2843213"/>
            <a:ext cx="602822"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b="0" i="1">
                <a:solidFill>
                  <a:srgbClr val="000000"/>
                </a:solidFill>
                <a:latin typeface="Times New Roman" pitchFamily="18" charset="0"/>
                <a:cs typeface="+mn-cs"/>
              </a:rPr>
              <a:t>C&lt;&lt;</a:t>
            </a:r>
            <a:endParaRPr lang="en-US" altLang="en-US" sz="1600" b="0">
              <a:solidFill>
                <a:srgbClr val="000000"/>
              </a:solidFill>
              <a:latin typeface="Times New Roman" pitchFamily="18" charset="0"/>
              <a:cs typeface="+mn-cs"/>
            </a:endParaRPr>
          </a:p>
        </p:txBody>
      </p:sp>
      <p:sp>
        <p:nvSpPr>
          <p:cNvPr id="20555" name="Oval 75"/>
          <p:cNvSpPr>
            <a:spLocks noChangeArrowheads="1"/>
          </p:cNvSpPr>
          <p:nvPr/>
        </p:nvSpPr>
        <p:spPr bwMode="auto">
          <a:xfrm>
            <a:off x="6083305" y="3511553"/>
            <a:ext cx="74613" cy="74613"/>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56" name="Oval 76"/>
          <p:cNvSpPr>
            <a:spLocks noChangeArrowheads="1"/>
          </p:cNvSpPr>
          <p:nvPr/>
        </p:nvSpPr>
        <p:spPr bwMode="auto">
          <a:xfrm>
            <a:off x="5734053" y="3517908"/>
            <a:ext cx="74613" cy="74613"/>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57" name="Oval 77"/>
          <p:cNvSpPr>
            <a:spLocks noChangeArrowheads="1"/>
          </p:cNvSpPr>
          <p:nvPr/>
        </p:nvSpPr>
        <p:spPr bwMode="auto">
          <a:xfrm>
            <a:off x="6083305" y="4575190"/>
            <a:ext cx="74613" cy="74613"/>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59" name="Oval 79"/>
          <p:cNvSpPr>
            <a:spLocks noChangeArrowheads="1"/>
          </p:cNvSpPr>
          <p:nvPr/>
        </p:nvSpPr>
        <p:spPr bwMode="auto">
          <a:xfrm>
            <a:off x="3581404" y="3514731"/>
            <a:ext cx="74613" cy="74613"/>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62" name="Rectangle 82"/>
          <p:cNvSpPr>
            <a:spLocks noChangeArrowheads="1"/>
          </p:cNvSpPr>
          <p:nvPr/>
        </p:nvSpPr>
        <p:spPr bwMode="auto">
          <a:xfrm>
            <a:off x="3822700" y="3238500"/>
            <a:ext cx="304800" cy="590550"/>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63" name="Rectangle 83"/>
          <p:cNvSpPr>
            <a:spLocks noChangeArrowheads="1"/>
          </p:cNvSpPr>
          <p:nvPr/>
        </p:nvSpPr>
        <p:spPr bwMode="auto">
          <a:xfrm>
            <a:off x="5086351" y="3238500"/>
            <a:ext cx="304800" cy="590550"/>
          </a:xfrm>
          <a:prstGeom prst="rect">
            <a:avLst/>
          </a:prstGeom>
          <a:solidFill>
            <a:srgbClr val="3333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grpSp>
        <p:nvGrpSpPr>
          <p:cNvPr id="20613" name="Group 133"/>
          <p:cNvGrpSpPr>
            <a:grpSpLocks/>
          </p:cNvGrpSpPr>
          <p:nvPr/>
        </p:nvGrpSpPr>
        <p:grpSpPr bwMode="auto">
          <a:xfrm>
            <a:off x="9569455" y="3057525"/>
            <a:ext cx="962025" cy="896938"/>
            <a:chOff x="4732" y="1926"/>
            <a:chExt cx="606" cy="565"/>
          </a:xfrm>
        </p:grpSpPr>
        <p:sp>
          <p:nvSpPr>
            <p:cNvPr id="20564" name="Rectangle 84"/>
            <p:cNvSpPr>
              <a:spLocks noChangeArrowheads="1"/>
            </p:cNvSpPr>
            <p:nvPr/>
          </p:nvSpPr>
          <p:spPr bwMode="auto">
            <a:xfrm>
              <a:off x="4732" y="1926"/>
              <a:ext cx="606" cy="56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latin typeface="Times New Roman" pitchFamily="18" charset="0"/>
                <a:cs typeface="+mn-cs"/>
              </a:endParaRPr>
            </a:p>
          </p:txBody>
        </p:sp>
        <p:sp>
          <p:nvSpPr>
            <p:cNvPr id="20565" name="Rectangle 85" descr="Large grid"/>
            <p:cNvSpPr>
              <a:spLocks noChangeArrowheads="1"/>
            </p:cNvSpPr>
            <p:nvPr/>
          </p:nvSpPr>
          <p:spPr bwMode="auto">
            <a:xfrm>
              <a:off x="4800" y="1988"/>
              <a:ext cx="469" cy="331"/>
            </a:xfrm>
            <a:prstGeom prst="rect">
              <a:avLst/>
            </a:prstGeom>
            <a:pattFill prst="lgGrid">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latin typeface="Times New Roman" pitchFamily="18" charset="0"/>
                <a:cs typeface="+mn-cs"/>
              </a:endParaRPr>
            </a:p>
          </p:txBody>
        </p:sp>
        <p:grpSp>
          <p:nvGrpSpPr>
            <p:cNvPr id="20566" name="Group 86"/>
            <p:cNvGrpSpPr>
              <a:grpSpLocks/>
            </p:cNvGrpSpPr>
            <p:nvPr/>
          </p:nvGrpSpPr>
          <p:grpSpPr bwMode="auto">
            <a:xfrm>
              <a:off x="4853" y="2038"/>
              <a:ext cx="357" cy="232"/>
              <a:chOff x="4619" y="1786"/>
              <a:chExt cx="357" cy="232"/>
            </a:xfrm>
          </p:grpSpPr>
          <p:sp>
            <p:nvSpPr>
              <p:cNvPr id="20567" name="Arc 87"/>
              <p:cNvSpPr>
                <a:spLocks/>
              </p:cNvSpPr>
              <p:nvPr/>
            </p:nvSpPr>
            <p:spPr bwMode="auto">
              <a:xfrm>
                <a:off x="4619" y="1946"/>
                <a:ext cx="135" cy="72"/>
              </a:xfrm>
              <a:custGeom>
                <a:avLst/>
                <a:gdLst>
                  <a:gd name="G0" fmla="+- 0 0 0"/>
                  <a:gd name="G1" fmla="+- 302 0 0"/>
                  <a:gd name="G2" fmla="+- 21600 0 0"/>
                  <a:gd name="T0" fmla="*/ 21598 w 21600"/>
                  <a:gd name="T1" fmla="*/ 0 h 21902"/>
                  <a:gd name="T2" fmla="*/ 0 w 21600"/>
                  <a:gd name="T3" fmla="*/ 21902 h 21902"/>
                  <a:gd name="T4" fmla="*/ 0 w 21600"/>
                  <a:gd name="T5" fmla="*/ 302 h 21902"/>
                </a:gdLst>
                <a:ahLst/>
                <a:cxnLst>
                  <a:cxn ang="0">
                    <a:pos x="T0" y="T1"/>
                  </a:cxn>
                  <a:cxn ang="0">
                    <a:pos x="T2" y="T3"/>
                  </a:cxn>
                  <a:cxn ang="0">
                    <a:pos x="T4" y="T5"/>
                  </a:cxn>
                </a:cxnLst>
                <a:rect l="0" t="0" r="r" b="b"/>
                <a:pathLst>
                  <a:path w="21600" h="21902" fill="none" extrusionOk="0">
                    <a:moveTo>
                      <a:pt x="21597" y="0"/>
                    </a:moveTo>
                    <a:cubicBezTo>
                      <a:pt x="21599" y="100"/>
                      <a:pt x="21600" y="201"/>
                      <a:pt x="21600" y="302"/>
                    </a:cubicBezTo>
                    <a:cubicBezTo>
                      <a:pt x="21600" y="12231"/>
                      <a:pt x="11929" y="21901"/>
                      <a:pt x="0" y="21902"/>
                    </a:cubicBezTo>
                  </a:path>
                  <a:path w="21600" h="21902" stroke="0" extrusionOk="0">
                    <a:moveTo>
                      <a:pt x="21597" y="0"/>
                    </a:moveTo>
                    <a:cubicBezTo>
                      <a:pt x="21599" y="100"/>
                      <a:pt x="21600" y="201"/>
                      <a:pt x="21600" y="302"/>
                    </a:cubicBezTo>
                    <a:cubicBezTo>
                      <a:pt x="21600" y="12231"/>
                      <a:pt x="11929" y="21901"/>
                      <a:pt x="0" y="21902"/>
                    </a:cubicBezTo>
                    <a:lnTo>
                      <a:pt x="0" y="302"/>
                    </a:lnTo>
                    <a:close/>
                  </a:path>
                </a:pathLst>
              </a:custGeom>
              <a:noFill/>
              <a:ln w="28575"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latin typeface="Times New Roman" pitchFamily="18" charset="0"/>
                  <a:cs typeface="+mn-cs"/>
                </a:endParaRPr>
              </a:p>
            </p:txBody>
          </p:sp>
          <p:sp>
            <p:nvSpPr>
              <p:cNvPr id="20568" name="Arc 88"/>
              <p:cNvSpPr>
                <a:spLocks/>
              </p:cNvSpPr>
              <p:nvPr/>
            </p:nvSpPr>
            <p:spPr bwMode="auto">
              <a:xfrm>
                <a:off x="4752" y="1786"/>
                <a:ext cx="93" cy="155"/>
              </a:xfrm>
              <a:custGeom>
                <a:avLst/>
                <a:gdLst>
                  <a:gd name="G0" fmla="+- 21600 0 0"/>
                  <a:gd name="G1" fmla="+- 21600 0 0"/>
                  <a:gd name="G2" fmla="+- 21600 0 0"/>
                  <a:gd name="T0" fmla="*/ 4 w 43200"/>
                  <a:gd name="T1" fmla="*/ 22020 h 22020"/>
                  <a:gd name="T2" fmla="*/ 43200 w 43200"/>
                  <a:gd name="T3" fmla="*/ 21457 h 22020"/>
                  <a:gd name="T4" fmla="*/ 21600 w 43200"/>
                  <a:gd name="T5" fmla="*/ 21600 h 22020"/>
                </a:gdLst>
                <a:ahLst/>
                <a:cxnLst>
                  <a:cxn ang="0">
                    <a:pos x="T0" y="T1"/>
                  </a:cxn>
                  <a:cxn ang="0">
                    <a:pos x="T2" y="T3"/>
                  </a:cxn>
                  <a:cxn ang="0">
                    <a:pos x="T4" y="T5"/>
                  </a:cxn>
                </a:cxnLst>
                <a:rect l="0" t="0" r="r" b="b"/>
                <a:pathLst>
                  <a:path w="43200" h="22020" fill="none" extrusionOk="0">
                    <a:moveTo>
                      <a:pt x="4" y="22019"/>
                    </a:moveTo>
                    <a:cubicBezTo>
                      <a:pt x="1" y="21880"/>
                      <a:pt x="0" y="21740"/>
                      <a:pt x="0" y="21600"/>
                    </a:cubicBezTo>
                    <a:cubicBezTo>
                      <a:pt x="0" y="9670"/>
                      <a:pt x="9670" y="0"/>
                      <a:pt x="21600" y="0"/>
                    </a:cubicBezTo>
                    <a:cubicBezTo>
                      <a:pt x="33473" y="-1"/>
                      <a:pt x="43120" y="9583"/>
                      <a:pt x="43199" y="21457"/>
                    </a:cubicBezTo>
                  </a:path>
                  <a:path w="43200" h="22020" stroke="0" extrusionOk="0">
                    <a:moveTo>
                      <a:pt x="4" y="22019"/>
                    </a:moveTo>
                    <a:cubicBezTo>
                      <a:pt x="1" y="21880"/>
                      <a:pt x="0" y="21740"/>
                      <a:pt x="0" y="21600"/>
                    </a:cubicBezTo>
                    <a:cubicBezTo>
                      <a:pt x="0" y="9670"/>
                      <a:pt x="9670" y="0"/>
                      <a:pt x="21600" y="0"/>
                    </a:cubicBezTo>
                    <a:cubicBezTo>
                      <a:pt x="33473" y="-1"/>
                      <a:pt x="43120" y="9583"/>
                      <a:pt x="43199" y="21457"/>
                    </a:cubicBezTo>
                    <a:lnTo>
                      <a:pt x="21600" y="21600"/>
                    </a:lnTo>
                    <a:close/>
                  </a:path>
                </a:pathLst>
              </a:custGeom>
              <a:noFill/>
              <a:ln w="28575"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latin typeface="Times New Roman" pitchFamily="18" charset="0"/>
                  <a:cs typeface="+mn-cs"/>
                </a:endParaRPr>
              </a:p>
            </p:txBody>
          </p:sp>
          <p:sp>
            <p:nvSpPr>
              <p:cNvPr id="20569" name="Arc 89"/>
              <p:cNvSpPr>
                <a:spLocks/>
              </p:cNvSpPr>
              <p:nvPr/>
            </p:nvSpPr>
            <p:spPr bwMode="auto">
              <a:xfrm>
                <a:off x="4841" y="1943"/>
                <a:ext cx="135" cy="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8575"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000" b="0">
                  <a:solidFill>
                    <a:srgbClr val="000000"/>
                  </a:solidFill>
                  <a:latin typeface="Times New Roman" pitchFamily="18" charset="0"/>
                  <a:cs typeface="+mn-cs"/>
                </a:endParaRPr>
              </a:p>
            </p:txBody>
          </p:sp>
        </p:grpSp>
      </p:grpSp>
      <p:sp>
        <p:nvSpPr>
          <p:cNvPr id="20598" name="Rectangle 118"/>
          <p:cNvSpPr>
            <a:spLocks noChangeArrowheads="1"/>
          </p:cNvSpPr>
          <p:nvPr/>
        </p:nvSpPr>
        <p:spPr bwMode="auto">
          <a:xfrm>
            <a:off x="4914900" y="2095501"/>
            <a:ext cx="609600" cy="1524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599" name="Rectangle 119"/>
          <p:cNvSpPr>
            <a:spLocks noChangeArrowheads="1"/>
          </p:cNvSpPr>
          <p:nvPr/>
        </p:nvSpPr>
        <p:spPr bwMode="auto">
          <a:xfrm>
            <a:off x="6470650" y="3898900"/>
            <a:ext cx="139700" cy="4318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00" name="Freeform 120"/>
          <p:cNvSpPr>
            <a:spLocks/>
          </p:cNvSpPr>
          <p:nvPr/>
        </p:nvSpPr>
        <p:spPr bwMode="auto">
          <a:xfrm>
            <a:off x="4421194" y="2278079"/>
            <a:ext cx="225425" cy="204787"/>
          </a:xfrm>
          <a:custGeom>
            <a:avLst/>
            <a:gdLst>
              <a:gd name="T0" fmla="*/ 217 w 218"/>
              <a:gd name="T1" fmla="*/ 0 h 233"/>
              <a:gd name="T2" fmla="*/ 0 w 218"/>
              <a:gd name="T3" fmla="*/ 0 h 233"/>
              <a:gd name="T4" fmla="*/ 101 w 218"/>
              <a:gd name="T5" fmla="*/ 232 h 233"/>
              <a:gd name="T6" fmla="*/ 217 w 218"/>
              <a:gd name="T7" fmla="*/ 0 h 233"/>
            </a:gdLst>
            <a:ahLst/>
            <a:cxnLst>
              <a:cxn ang="0">
                <a:pos x="T0" y="T1"/>
              </a:cxn>
              <a:cxn ang="0">
                <a:pos x="T2" y="T3"/>
              </a:cxn>
              <a:cxn ang="0">
                <a:pos x="T4" y="T5"/>
              </a:cxn>
              <a:cxn ang="0">
                <a:pos x="T6" y="T7"/>
              </a:cxn>
            </a:cxnLst>
            <a:rect l="0" t="0" r="r" b="b"/>
            <a:pathLst>
              <a:path w="218" h="233">
                <a:moveTo>
                  <a:pt x="217" y="0"/>
                </a:moveTo>
                <a:lnTo>
                  <a:pt x="0" y="0"/>
                </a:lnTo>
                <a:lnTo>
                  <a:pt x="101" y="232"/>
                </a:lnTo>
                <a:lnTo>
                  <a:pt x="2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601" name="Line 121"/>
          <p:cNvSpPr>
            <a:spLocks noChangeShapeType="1"/>
          </p:cNvSpPr>
          <p:nvPr/>
        </p:nvSpPr>
        <p:spPr bwMode="auto">
          <a:xfrm>
            <a:off x="4527553" y="2178050"/>
            <a:ext cx="3873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02" name="Line 122"/>
          <p:cNvSpPr>
            <a:spLocks noChangeShapeType="1"/>
          </p:cNvSpPr>
          <p:nvPr/>
        </p:nvSpPr>
        <p:spPr bwMode="auto">
          <a:xfrm>
            <a:off x="4514854" y="2171700"/>
            <a:ext cx="6350" cy="1333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03" name="Line 123"/>
          <p:cNvSpPr>
            <a:spLocks noChangeShapeType="1"/>
          </p:cNvSpPr>
          <p:nvPr/>
        </p:nvSpPr>
        <p:spPr bwMode="auto">
          <a:xfrm>
            <a:off x="5530852" y="2165350"/>
            <a:ext cx="5778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04" name="Line 124"/>
          <p:cNvSpPr>
            <a:spLocks noChangeShapeType="1"/>
          </p:cNvSpPr>
          <p:nvPr/>
        </p:nvSpPr>
        <p:spPr bwMode="auto">
          <a:xfrm>
            <a:off x="6115050" y="2159001"/>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05" name="Oval 125"/>
          <p:cNvSpPr>
            <a:spLocks noChangeArrowheads="1"/>
          </p:cNvSpPr>
          <p:nvPr/>
        </p:nvSpPr>
        <p:spPr bwMode="auto">
          <a:xfrm>
            <a:off x="6080125" y="2290763"/>
            <a:ext cx="82550" cy="825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06" name="Line 126"/>
          <p:cNvSpPr>
            <a:spLocks noChangeShapeType="1"/>
          </p:cNvSpPr>
          <p:nvPr/>
        </p:nvSpPr>
        <p:spPr bwMode="auto">
          <a:xfrm flipH="1">
            <a:off x="6013452" y="2355850"/>
            <a:ext cx="88900" cy="1333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07" name="Text Box 127"/>
          <p:cNvSpPr txBox="1">
            <a:spLocks noChangeArrowheads="1"/>
          </p:cNvSpPr>
          <p:nvPr/>
        </p:nvSpPr>
        <p:spPr bwMode="auto">
          <a:xfrm>
            <a:off x="4772036" y="2286014"/>
            <a:ext cx="9957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200" b="0">
                <a:solidFill>
                  <a:srgbClr val="000000"/>
                </a:solidFill>
                <a:latin typeface="Times New Roman" pitchFamily="18" charset="0"/>
                <a:cs typeface="+mn-cs"/>
              </a:rPr>
              <a:t>50 </a:t>
            </a:r>
            <a:r>
              <a:rPr lang="en-US" altLang="en-US" sz="1200" b="0">
                <a:solidFill>
                  <a:srgbClr val="000000"/>
                </a:solidFill>
                <a:latin typeface="Times New Roman" pitchFamily="18" charset="0"/>
                <a:cs typeface="+mn-cs"/>
                <a:sym typeface="Symbol" pitchFamily="18" charset="2"/>
              </a:rPr>
              <a:t> ; 300 K</a:t>
            </a:r>
            <a:endParaRPr lang="en-US" altLang="en-US" sz="1200" b="0">
              <a:solidFill>
                <a:srgbClr val="000000"/>
              </a:solidFill>
              <a:latin typeface="Times New Roman" pitchFamily="18" charset="0"/>
              <a:cs typeface="+mn-cs"/>
            </a:endParaRPr>
          </a:p>
        </p:txBody>
      </p:sp>
      <p:sp>
        <p:nvSpPr>
          <p:cNvPr id="20608" name="Rectangle 128"/>
          <p:cNvSpPr>
            <a:spLocks noChangeArrowheads="1"/>
          </p:cNvSpPr>
          <p:nvPr/>
        </p:nvSpPr>
        <p:spPr bwMode="auto">
          <a:xfrm>
            <a:off x="2092325" y="3476625"/>
            <a:ext cx="609600" cy="1524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09" name="Line 129"/>
          <p:cNvSpPr>
            <a:spLocks noChangeShapeType="1"/>
          </p:cNvSpPr>
          <p:nvPr/>
        </p:nvSpPr>
        <p:spPr bwMode="auto">
          <a:xfrm>
            <a:off x="1704976" y="3559175"/>
            <a:ext cx="3873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10" name="Line 130"/>
          <p:cNvSpPr>
            <a:spLocks noChangeShapeType="1"/>
          </p:cNvSpPr>
          <p:nvPr/>
        </p:nvSpPr>
        <p:spPr bwMode="auto">
          <a:xfrm>
            <a:off x="2717800" y="3559175"/>
            <a:ext cx="5778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11" name="Oval 131"/>
          <p:cNvSpPr>
            <a:spLocks noChangeArrowheads="1"/>
          </p:cNvSpPr>
          <p:nvPr/>
        </p:nvSpPr>
        <p:spPr bwMode="auto">
          <a:xfrm>
            <a:off x="1635127" y="3513138"/>
            <a:ext cx="82550" cy="825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12" name="Text Box 132"/>
          <p:cNvSpPr txBox="1">
            <a:spLocks noChangeArrowheads="1"/>
          </p:cNvSpPr>
          <p:nvPr/>
        </p:nvSpPr>
        <p:spPr bwMode="auto">
          <a:xfrm>
            <a:off x="2127251" y="3670306"/>
            <a:ext cx="5293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200" b="0">
                <a:solidFill>
                  <a:srgbClr val="000000"/>
                </a:solidFill>
                <a:latin typeface="Times New Roman" pitchFamily="18" charset="0"/>
                <a:cs typeface="+mn-cs"/>
              </a:rPr>
              <a:t>1 G</a:t>
            </a:r>
            <a:r>
              <a:rPr lang="en-US" altLang="en-US" sz="1200" b="0">
                <a:solidFill>
                  <a:srgbClr val="000000"/>
                </a:solidFill>
                <a:latin typeface="Times New Roman" pitchFamily="18" charset="0"/>
                <a:cs typeface="+mn-cs"/>
                <a:sym typeface="Symbol" pitchFamily="18" charset="2"/>
              </a:rPr>
              <a:t></a:t>
            </a:r>
          </a:p>
        </p:txBody>
      </p:sp>
      <p:sp>
        <p:nvSpPr>
          <p:cNvPr id="20615" name="Line 135"/>
          <p:cNvSpPr>
            <a:spLocks noChangeShapeType="1"/>
          </p:cNvSpPr>
          <p:nvPr/>
        </p:nvSpPr>
        <p:spPr bwMode="auto">
          <a:xfrm>
            <a:off x="8353425" y="3514725"/>
            <a:ext cx="12382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14" name="Freeform 134"/>
          <p:cNvSpPr>
            <a:spLocks/>
          </p:cNvSpPr>
          <p:nvPr/>
        </p:nvSpPr>
        <p:spPr bwMode="auto">
          <a:xfrm>
            <a:off x="8520121" y="3209926"/>
            <a:ext cx="852487" cy="666750"/>
          </a:xfrm>
          <a:custGeom>
            <a:avLst/>
            <a:gdLst>
              <a:gd name="T0" fmla="*/ 0 w 537"/>
              <a:gd name="T1" fmla="*/ 0 h 420"/>
              <a:gd name="T2" fmla="*/ 0 w 537"/>
              <a:gd name="T3" fmla="*/ 419 h 420"/>
              <a:gd name="T4" fmla="*/ 536 w 537"/>
              <a:gd name="T5" fmla="*/ 188 h 420"/>
              <a:gd name="T6" fmla="*/ 0 w 537"/>
              <a:gd name="T7" fmla="*/ 0 h 420"/>
            </a:gdLst>
            <a:ahLst/>
            <a:cxnLst>
              <a:cxn ang="0">
                <a:pos x="T0" y="T1"/>
              </a:cxn>
              <a:cxn ang="0">
                <a:pos x="T2" y="T3"/>
              </a:cxn>
              <a:cxn ang="0">
                <a:pos x="T4" y="T5"/>
              </a:cxn>
              <a:cxn ang="0">
                <a:pos x="T6" y="T7"/>
              </a:cxn>
            </a:cxnLst>
            <a:rect l="0" t="0" r="r" b="b"/>
            <a:pathLst>
              <a:path w="537" h="420">
                <a:moveTo>
                  <a:pt x="0" y="0"/>
                </a:moveTo>
                <a:lnTo>
                  <a:pt x="0" y="419"/>
                </a:lnTo>
                <a:lnTo>
                  <a:pt x="536" y="188"/>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lstStyle/>
          <a:p>
            <a:pPr eaLnBrk="0" hangingPunct="0"/>
            <a:endParaRPr lang="en-US" sz="1000" b="0">
              <a:solidFill>
                <a:srgbClr val="000000"/>
              </a:solidFill>
              <a:latin typeface="Times New Roman" pitchFamily="18" charset="0"/>
              <a:cs typeface="+mn-cs"/>
            </a:endParaRPr>
          </a:p>
        </p:txBody>
      </p:sp>
      <p:sp>
        <p:nvSpPr>
          <p:cNvPr id="20616" name="Rectangle 136"/>
          <p:cNvSpPr>
            <a:spLocks noChangeArrowheads="1"/>
          </p:cNvSpPr>
          <p:nvPr/>
        </p:nvSpPr>
        <p:spPr bwMode="auto">
          <a:xfrm>
            <a:off x="8472905" y="3303589"/>
            <a:ext cx="572273"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0" tIns="46035" rIns="92070" bIns="46035">
            <a:spAutoFit/>
          </a:bodyPr>
          <a:lstStyle/>
          <a:p>
            <a:pPr algn="ctr" eaLnBrk="0" hangingPunct="0"/>
            <a:r>
              <a:rPr lang="en-US" altLang="en-US" sz="1000" b="0">
                <a:solidFill>
                  <a:srgbClr val="114FFB"/>
                </a:solidFill>
                <a:latin typeface="Times New Roman" pitchFamily="18" charset="0"/>
                <a:cs typeface="+mn-cs"/>
              </a:rPr>
              <a:t>warm</a:t>
            </a:r>
          </a:p>
          <a:p>
            <a:pPr algn="ctr" eaLnBrk="0" hangingPunct="0"/>
            <a:r>
              <a:rPr lang="en-US" altLang="en-US" sz="1000" b="0">
                <a:solidFill>
                  <a:srgbClr val="114FFB"/>
                </a:solidFill>
                <a:latin typeface="Times New Roman" pitchFamily="18" charset="0"/>
                <a:cs typeface="+mn-cs"/>
              </a:rPr>
              <a:t>preamp</a:t>
            </a:r>
          </a:p>
        </p:txBody>
      </p:sp>
      <p:sp>
        <p:nvSpPr>
          <p:cNvPr id="20617" name="Text Box 137"/>
          <p:cNvSpPr txBox="1">
            <a:spLocks noChangeArrowheads="1"/>
          </p:cNvSpPr>
          <p:nvPr/>
        </p:nvSpPr>
        <p:spPr bwMode="auto">
          <a:xfrm>
            <a:off x="7391409" y="2862278"/>
            <a:ext cx="16177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400" b="0" dirty="0">
                <a:solidFill>
                  <a:srgbClr val="000000"/>
                </a:solidFill>
                <a:latin typeface="Times New Roman" pitchFamily="18" charset="0"/>
                <a:cs typeface="+mn-cs"/>
              </a:rPr>
              <a:t>voltage gain = 1000</a:t>
            </a:r>
          </a:p>
        </p:txBody>
      </p:sp>
      <p:sp>
        <p:nvSpPr>
          <p:cNvPr id="20618" name="Text Box 138"/>
          <p:cNvSpPr txBox="1">
            <a:spLocks noChangeArrowheads="1"/>
          </p:cNvSpPr>
          <p:nvPr/>
        </p:nvSpPr>
        <p:spPr bwMode="auto">
          <a:xfrm>
            <a:off x="6442086" y="4811728"/>
            <a:ext cx="5245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400" b="0">
                <a:solidFill>
                  <a:srgbClr val="3333FF"/>
                </a:solidFill>
                <a:latin typeface="Times New Roman" pitchFamily="18" charset="0"/>
                <a:cs typeface="+mn-cs"/>
              </a:rPr>
              <a:t>coax</a:t>
            </a:r>
          </a:p>
        </p:txBody>
      </p:sp>
      <p:sp>
        <p:nvSpPr>
          <p:cNvPr id="20620" name="Line 140"/>
          <p:cNvSpPr>
            <a:spLocks noChangeShapeType="1"/>
          </p:cNvSpPr>
          <p:nvPr/>
        </p:nvSpPr>
        <p:spPr bwMode="auto">
          <a:xfrm flipH="1" flipV="1">
            <a:off x="6305554" y="4381500"/>
            <a:ext cx="238125" cy="476250"/>
          </a:xfrm>
          <a:prstGeom prst="line">
            <a:avLst/>
          </a:prstGeom>
          <a:noFill/>
          <a:ln w="12700">
            <a:solidFill>
              <a:srgbClr val="3333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21" name="Text Box 141"/>
          <p:cNvSpPr txBox="1">
            <a:spLocks noChangeArrowheads="1"/>
          </p:cNvSpPr>
          <p:nvPr/>
        </p:nvSpPr>
        <p:spPr bwMode="auto">
          <a:xfrm>
            <a:off x="9258300" y="2535239"/>
            <a:ext cx="1406452" cy="37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400" b="0">
                <a:solidFill>
                  <a:srgbClr val="000000"/>
                </a:solidFill>
                <a:latin typeface="Times New Roman" pitchFamily="18" charset="0"/>
                <a:cs typeface="+mn-cs"/>
              </a:rPr>
              <a:t>averaging time,</a:t>
            </a:r>
            <a:r>
              <a:rPr lang="en-US" altLang="en-US" sz="1800" i="1">
                <a:solidFill>
                  <a:srgbClr val="000000"/>
                </a:solidFill>
                <a:latin typeface="Times New Roman" pitchFamily="18" charset="0"/>
                <a:cs typeface="+mn-cs"/>
                <a:sym typeface="Symbol" pitchFamily="18" charset="2"/>
              </a:rPr>
              <a:t></a:t>
            </a:r>
            <a:endParaRPr lang="en-US" altLang="en-US" sz="1400" b="0">
              <a:solidFill>
                <a:srgbClr val="000000"/>
              </a:solidFill>
              <a:latin typeface="Times New Roman" pitchFamily="18" charset="0"/>
              <a:cs typeface="+mn-cs"/>
            </a:endParaRPr>
          </a:p>
        </p:txBody>
      </p:sp>
      <p:sp>
        <p:nvSpPr>
          <p:cNvPr id="20622" name="Text Box 142"/>
          <p:cNvSpPr txBox="1">
            <a:spLocks noChangeArrowheads="1"/>
          </p:cNvSpPr>
          <p:nvPr/>
        </p:nvSpPr>
        <p:spPr bwMode="auto">
          <a:xfrm>
            <a:off x="4067176" y="3376613"/>
            <a:ext cx="10727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b="0" i="1" dirty="0">
                <a:solidFill>
                  <a:srgbClr val="000000"/>
                </a:solidFill>
                <a:latin typeface="Times New Roman" pitchFamily="18" charset="0"/>
                <a:cs typeface="+mn-cs"/>
              </a:rPr>
              <a:t>noise &lt;i</a:t>
            </a:r>
            <a:r>
              <a:rPr lang="en-US" altLang="en-US" sz="1600" b="0" baseline="30000" dirty="0">
                <a:solidFill>
                  <a:srgbClr val="000000"/>
                </a:solidFill>
                <a:latin typeface="Times New Roman" pitchFamily="18" charset="0"/>
                <a:cs typeface="+mn-cs"/>
              </a:rPr>
              <a:t>2</a:t>
            </a:r>
            <a:r>
              <a:rPr lang="en-US" altLang="en-US" sz="1600" b="0" i="1" dirty="0">
                <a:solidFill>
                  <a:srgbClr val="000000"/>
                </a:solidFill>
                <a:latin typeface="Times New Roman" pitchFamily="18" charset="0"/>
                <a:cs typeface="+mn-cs"/>
              </a:rPr>
              <a:t>&gt;</a:t>
            </a:r>
          </a:p>
        </p:txBody>
      </p:sp>
      <p:sp>
        <p:nvSpPr>
          <p:cNvPr id="20624" name="Line 144"/>
          <p:cNvSpPr>
            <a:spLocks noChangeShapeType="1"/>
          </p:cNvSpPr>
          <p:nvPr/>
        </p:nvSpPr>
        <p:spPr bwMode="auto">
          <a:xfrm>
            <a:off x="2832101" y="3479800"/>
            <a:ext cx="723900" cy="0"/>
          </a:xfrm>
          <a:prstGeom prst="line">
            <a:avLst/>
          </a:prstGeom>
          <a:noFill/>
          <a:ln w="127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25" name="Text Box 145"/>
          <p:cNvSpPr txBox="1">
            <a:spLocks noChangeArrowheads="1"/>
          </p:cNvSpPr>
          <p:nvPr/>
        </p:nvSpPr>
        <p:spPr bwMode="auto">
          <a:xfrm>
            <a:off x="2740033" y="3160728"/>
            <a:ext cx="9877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400" b="0">
                <a:solidFill>
                  <a:srgbClr val="FF0000"/>
                </a:solidFill>
                <a:latin typeface="Times New Roman" pitchFamily="18" charset="0"/>
                <a:cs typeface="+mn-cs"/>
              </a:rPr>
              <a:t>DC current</a:t>
            </a:r>
          </a:p>
        </p:txBody>
      </p:sp>
      <p:sp>
        <p:nvSpPr>
          <p:cNvPr id="20626" name="Text Box 146"/>
          <p:cNvSpPr txBox="1">
            <a:spLocks noChangeArrowheads="1"/>
          </p:cNvSpPr>
          <p:nvPr/>
        </p:nvSpPr>
        <p:spPr bwMode="auto">
          <a:xfrm>
            <a:off x="1517653" y="3544888"/>
            <a:ext cx="576263"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eaLnBrk="0" hangingPunct="0"/>
            <a:r>
              <a:rPr lang="en-US" altLang="en-US" sz="1600" b="0">
                <a:solidFill>
                  <a:srgbClr val="3333FF"/>
                </a:solidFill>
                <a:latin typeface="Times New Roman" pitchFamily="18" charset="0"/>
                <a:cs typeface="+mn-cs"/>
              </a:rPr>
              <a:t>V</a:t>
            </a:r>
            <a:r>
              <a:rPr lang="en-US" altLang="en-US" sz="1600" b="0" baseline="-25000">
                <a:solidFill>
                  <a:srgbClr val="3333FF"/>
                </a:solidFill>
                <a:latin typeface="Times New Roman" pitchFamily="18" charset="0"/>
                <a:cs typeface="+mn-cs"/>
              </a:rPr>
              <a:t>DC</a:t>
            </a:r>
            <a:endParaRPr lang="en-US" altLang="en-US" sz="1600" b="0">
              <a:solidFill>
                <a:srgbClr val="3333FF"/>
              </a:solidFill>
              <a:latin typeface="Times New Roman" pitchFamily="18" charset="0"/>
              <a:cs typeface="+mn-cs"/>
            </a:endParaRPr>
          </a:p>
        </p:txBody>
      </p:sp>
      <p:sp>
        <p:nvSpPr>
          <p:cNvPr id="20627" name="Rectangle 147"/>
          <p:cNvSpPr>
            <a:spLocks noChangeArrowheads="1"/>
          </p:cNvSpPr>
          <p:nvPr/>
        </p:nvSpPr>
        <p:spPr bwMode="auto">
          <a:xfrm>
            <a:off x="2009779" y="2628900"/>
            <a:ext cx="6372225" cy="2552700"/>
          </a:xfrm>
          <a:prstGeom prst="rect">
            <a:avLst/>
          </a:prstGeom>
          <a:noFill/>
          <a:ln w="12700">
            <a:solidFill>
              <a:schemeClr val="accent2"/>
            </a:solidFill>
            <a:prstDash val="sysDot"/>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ctr" eaLnBrk="0" hangingPunct="0"/>
            <a:endParaRPr lang="en-US" altLang="en-US" sz="1200" b="0" i="1">
              <a:solidFill>
                <a:srgbClr val="3333CC"/>
              </a:solidFill>
              <a:latin typeface="Times New Roman" pitchFamily="18" charset="0"/>
              <a:cs typeface="+mn-cs"/>
            </a:endParaRPr>
          </a:p>
        </p:txBody>
      </p:sp>
      <p:sp>
        <p:nvSpPr>
          <p:cNvPr id="20628" name="Text Box 148"/>
          <p:cNvSpPr txBox="1">
            <a:spLocks noChangeArrowheads="1"/>
          </p:cNvSpPr>
          <p:nvPr/>
        </p:nvSpPr>
        <p:spPr bwMode="auto">
          <a:xfrm>
            <a:off x="2032009" y="2271714"/>
            <a:ext cx="8931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dirty="0">
                <a:solidFill>
                  <a:srgbClr val="000000"/>
                </a:solidFill>
                <a:latin typeface="Times New Roman" pitchFamily="18" charset="0"/>
                <a:cs typeface="+mn-cs"/>
              </a:rPr>
              <a:t>cryostat</a:t>
            </a:r>
          </a:p>
        </p:txBody>
      </p:sp>
      <p:sp>
        <p:nvSpPr>
          <p:cNvPr id="20629" name="Freeform 149"/>
          <p:cNvSpPr>
            <a:spLocks/>
          </p:cNvSpPr>
          <p:nvPr/>
        </p:nvSpPr>
        <p:spPr bwMode="auto">
          <a:xfrm>
            <a:off x="2886075" y="2362200"/>
            <a:ext cx="285750" cy="266700"/>
          </a:xfrm>
          <a:custGeom>
            <a:avLst/>
            <a:gdLst>
              <a:gd name="T0" fmla="*/ 0 w 180"/>
              <a:gd name="T1" fmla="*/ 60 h 168"/>
              <a:gd name="T2" fmla="*/ 120 w 180"/>
              <a:gd name="T3" fmla="*/ 18 h 168"/>
              <a:gd name="T4" fmla="*/ 180 w 180"/>
              <a:gd name="T5" fmla="*/ 168 h 168"/>
            </a:gdLst>
            <a:ahLst/>
            <a:cxnLst>
              <a:cxn ang="0">
                <a:pos x="T0" y="T1"/>
              </a:cxn>
              <a:cxn ang="0">
                <a:pos x="T2" y="T3"/>
              </a:cxn>
              <a:cxn ang="0">
                <a:pos x="T4" y="T5"/>
              </a:cxn>
            </a:cxnLst>
            <a:rect l="0" t="0" r="r" b="b"/>
            <a:pathLst>
              <a:path w="180" h="168">
                <a:moveTo>
                  <a:pt x="0" y="60"/>
                </a:moveTo>
                <a:cubicBezTo>
                  <a:pt x="45" y="30"/>
                  <a:pt x="90" y="0"/>
                  <a:pt x="120" y="18"/>
                </a:cubicBezTo>
                <a:cubicBezTo>
                  <a:pt x="150" y="36"/>
                  <a:pt x="165" y="102"/>
                  <a:pt x="180" y="168"/>
                </a:cubicBezTo>
              </a:path>
            </a:pathLst>
          </a:custGeom>
          <a:noFill/>
          <a:ln w="12700" cap="flat" cmpd="sng">
            <a:solidFill>
              <a:schemeClr val="tx1"/>
            </a:solidFill>
            <a:prstDash val="solid"/>
            <a:round/>
            <a:headEnd type="none" w="sm" len="sm"/>
            <a:tailEnd type="stealth"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eaLnBrk="0" hangingPunct="0"/>
            <a:endParaRPr lang="en-US" sz="1000" b="0">
              <a:solidFill>
                <a:srgbClr val="000000"/>
              </a:solidFill>
              <a:latin typeface="Times New Roman" pitchFamily="18" charset="0"/>
              <a:cs typeface="+mn-cs"/>
            </a:endParaRPr>
          </a:p>
        </p:txBody>
      </p:sp>
      <p:sp>
        <p:nvSpPr>
          <p:cNvPr id="20630" name="Text Box 150"/>
          <p:cNvSpPr txBox="1">
            <a:spLocks noChangeArrowheads="1"/>
          </p:cNvSpPr>
          <p:nvPr/>
        </p:nvSpPr>
        <p:spPr bwMode="auto">
          <a:xfrm>
            <a:off x="7242183" y="3836996"/>
            <a:ext cx="10038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200" b="0">
                <a:solidFill>
                  <a:srgbClr val="000000"/>
                </a:solidFill>
                <a:latin typeface="Times New Roman" pitchFamily="18" charset="0"/>
                <a:cs typeface="+mn-cs"/>
              </a:rPr>
              <a:t>‘home made’</a:t>
            </a:r>
          </a:p>
        </p:txBody>
      </p:sp>
      <p:graphicFrame>
        <p:nvGraphicFramePr>
          <p:cNvPr id="20631" name="Object 151"/>
          <p:cNvGraphicFramePr>
            <a:graphicFrameLocks noChangeAspect="1"/>
          </p:cNvGraphicFramePr>
          <p:nvPr/>
        </p:nvGraphicFramePr>
        <p:xfrm>
          <a:off x="3165475" y="5616575"/>
          <a:ext cx="5486400" cy="654050"/>
        </p:xfrm>
        <a:graphic>
          <a:graphicData uri="http://schemas.openxmlformats.org/presentationml/2006/ole">
            <mc:AlternateContent xmlns:mc="http://schemas.openxmlformats.org/markup-compatibility/2006">
              <mc:Choice xmlns:v="urn:schemas-microsoft-com:vml" Requires="v">
                <p:oleObj name="משוואה" r:id="rId3" imgW="3504960" imgH="419040" progId="Equation.3">
                  <p:embed/>
                </p:oleObj>
              </mc:Choice>
              <mc:Fallback>
                <p:oleObj name="משוואה" r:id="rId3" imgW="3504960" imgH="419040" progId="Equation.3">
                  <p:embed/>
                  <p:pic>
                    <p:nvPicPr>
                      <p:cNvPr id="20631" name="Object 151"/>
                      <p:cNvPicPr>
                        <a:picLocks noChangeAspect="1" noChangeArrowheads="1"/>
                      </p:cNvPicPr>
                      <p:nvPr/>
                    </p:nvPicPr>
                    <p:blipFill>
                      <a:blip r:embed="rId4"/>
                      <a:srcRect/>
                      <a:stretch>
                        <a:fillRect/>
                      </a:stretch>
                    </p:blipFill>
                    <p:spPr bwMode="auto">
                      <a:xfrm>
                        <a:off x="3165475" y="5616575"/>
                        <a:ext cx="5486400" cy="654050"/>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91A55F33-7466-D140-BC2D-93450FBD5F77}"/>
              </a:ext>
            </a:extLst>
          </p:cNvPr>
          <p:cNvSpPr/>
          <p:nvPr/>
        </p:nvSpPr>
        <p:spPr>
          <a:xfrm>
            <a:off x="451418" y="122094"/>
            <a:ext cx="3684022" cy="523220"/>
          </a:xfrm>
          <a:prstGeom prst="rect">
            <a:avLst/>
          </a:prstGeom>
        </p:spPr>
        <p:txBody>
          <a:bodyPr wrap="none">
            <a:spAutoFit/>
          </a:bodyPr>
          <a:lstStyle/>
          <a:p>
            <a:r>
              <a:rPr lang="en-US" altLang="en-US" dirty="0">
                <a:solidFill>
                  <a:srgbClr val="0070C0"/>
                </a:solidFill>
              </a:rPr>
              <a:t>experimental setup</a:t>
            </a:r>
            <a:endParaRPr lang="en-CH" dirty="0">
              <a:solidFill>
                <a:srgbClr val="0070C0"/>
              </a:solidFill>
            </a:endParaRPr>
          </a:p>
        </p:txBody>
      </p:sp>
    </p:spTree>
    <p:extLst>
      <p:ext uri="{BB962C8B-B14F-4D97-AF65-F5344CB8AC3E}">
        <p14:creationId xmlns:p14="http://schemas.microsoft.com/office/powerpoint/2010/main" val="50714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2379663" y="1889127"/>
          <a:ext cx="3573462" cy="4391025"/>
        </p:xfrm>
        <a:graphic>
          <a:graphicData uri="http://schemas.openxmlformats.org/presentationml/2006/ole">
            <mc:AlternateContent xmlns:mc="http://schemas.openxmlformats.org/markup-compatibility/2006">
              <mc:Choice xmlns:v="urn:schemas-microsoft-com:vml" Requires="v">
                <p:oleObj name="Graph" r:id="rId3" imgW="2977920" imgH="3657600" progId="Origin50.Graph">
                  <p:embed/>
                </p:oleObj>
              </mc:Choice>
              <mc:Fallback>
                <p:oleObj name="Graph" r:id="rId3" imgW="2977920" imgH="3657600" progId="Origin50.Graph">
                  <p:embed/>
                  <p:pic>
                    <p:nvPicPr>
                      <p:cNvPr id="112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663" y="1889127"/>
                        <a:ext cx="357346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7" name="Object 3"/>
          <p:cNvGraphicFramePr>
            <a:graphicFrameLocks noChangeAspect="1"/>
          </p:cNvGraphicFramePr>
          <p:nvPr/>
        </p:nvGraphicFramePr>
        <p:xfrm>
          <a:off x="3021014" y="1762126"/>
          <a:ext cx="3082925" cy="3973513"/>
        </p:xfrm>
        <a:graphic>
          <a:graphicData uri="http://schemas.openxmlformats.org/presentationml/2006/ole">
            <mc:AlternateContent xmlns:mc="http://schemas.openxmlformats.org/markup-compatibility/2006">
              <mc:Choice xmlns:v="urn:schemas-microsoft-com:vml" Requires="v">
                <p:oleObj name="Graph" r:id="rId5" imgW="2570400" imgH="3309120" progId="Origin50.Graph">
                  <p:embed/>
                </p:oleObj>
              </mc:Choice>
              <mc:Fallback>
                <p:oleObj name="Graph" r:id="rId5" imgW="2570400" imgH="3309120" progId="Origin50.Graph">
                  <p:embed/>
                  <p:pic>
                    <p:nvPicPr>
                      <p:cNvPr id="112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1014" y="1762126"/>
                        <a:ext cx="3082925"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8" name="Object 4"/>
          <p:cNvGraphicFramePr>
            <a:graphicFrameLocks noChangeAspect="1"/>
          </p:cNvGraphicFramePr>
          <p:nvPr/>
        </p:nvGraphicFramePr>
        <p:xfrm>
          <a:off x="3021013" y="1781177"/>
          <a:ext cx="3084512" cy="3973513"/>
        </p:xfrm>
        <a:graphic>
          <a:graphicData uri="http://schemas.openxmlformats.org/presentationml/2006/ole">
            <mc:AlternateContent xmlns:mc="http://schemas.openxmlformats.org/markup-compatibility/2006">
              <mc:Choice xmlns:v="urn:schemas-microsoft-com:vml" Requires="v">
                <p:oleObj name="Graph" r:id="rId7" imgW="2570400" imgH="3309120" progId="Origin50.Graph">
                  <p:embed/>
                </p:oleObj>
              </mc:Choice>
              <mc:Fallback>
                <p:oleObj name="Graph" r:id="rId7" imgW="2570400" imgH="3309120" progId="Origin50.Graph">
                  <p:embed/>
                  <p:pic>
                    <p:nvPicPr>
                      <p:cNvPr id="1126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1013" y="1781177"/>
                        <a:ext cx="30845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9" name="Object 5"/>
          <p:cNvGraphicFramePr>
            <a:graphicFrameLocks noChangeAspect="1"/>
          </p:cNvGraphicFramePr>
          <p:nvPr/>
        </p:nvGraphicFramePr>
        <p:xfrm>
          <a:off x="3030538" y="1781177"/>
          <a:ext cx="3084512" cy="3973513"/>
        </p:xfrm>
        <a:graphic>
          <a:graphicData uri="http://schemas.openxmlformats.org/presentationml/2006/ole">
            <mc:AlternateContent xmlns:mc="http://schemas.openxmlformats.org/markup-compatibility/2006">
              <mc:Choice xmlns:v="urn:schemas-microsoft-com:vml" Requires="v">
                <p:oleObj name="Graph" r:id="rId9" imgW="2570400" imgH="3309120" progId="Origin50.Graph">
                  <p:embed/>
                </p:oleObj>
              </mc:Choice>
              <mc:Fallback>
                <p:oleObj name="Graph" r:id="rId9" imgW="2570400" imgH="3309120" progId="Origin50.Graph">
                  <p:embed/>
                  <p:pic>
                    <p:nvPicPr>
                      <p:cNvPr id="1126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0538" y="1781177"/>
                        <a:ext cx="30845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5872" name="Object 16"/>
          <p:cNvGraphicFramePr>
            <a:graphicFrameLocks noChangeAspect="1"/>
          </p:cNvGraphicFramePr>
          <p:nvPr/>
        </p:nvGraphicFramePr>
        <p:xfrm>
          <a:off x="6789740" y="1955800"/>
          <a:ext cx="3082925" cy="3640138"/>
        </p:xfrm>
        <a:graphic>
          <a:graphicData uri="http://schemas.openxmlformats.org/presentationml/2006/ole">
            <mc:AlternateContent xmlns:mc="http://schemas.openxmlformats.org/markup-compatibility/2006">
              <mc:Choice xmlns:v="urn:schemas-microsoft-com:vml" Requires="v">
                <p:oleObj name="Graph" r:id="rId11" imgW="3083040" imgH="3640320" progId="Origin50.Graph">
                  <p:embed/>
                </p:oleObj>
              </mc:Choice>
              <mc:Fallback>
                <p:oleObj name="Graph" r:id="rId11" imgW="3083040" imgH="3640320" progId="Origin50.Graph">
                  <p:embed/>
                  <p:pic>
                    <p:nvPicPr>
                      <p:cNvPr id="505872"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9740" y="1955800"/>
                        <a:ext cx="3082925"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4" name="AutoShape 20"/>
          <p:cNvSpPr>
            <a:spLocks noChangeAspect="1" noChangeArrowheads="1" noTextEdit="1"/>
          </p:cNvSpPr>
          <p:nvPr/>
        </p:nvSpPr>
        <p:spPr bwMode="auto">
          <a:xfrm>
            <a:off x="3024188" y="1960564"/>
            <a:ext cx="2800350"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algn="r" rtl="1"/>
            <a:endParaRPr lang="en-US" sz="1000" b="0">
              <a:solidFill>
                <a:srgbClr val="000000"/>
              </a:solidFill>
              <a:cs typeface="+mn-cs"/>
            </a:endParaRPr>
          </a:p>
        </p:txBody>
      </p:sp>
      <p:grpSp>
        <p:nvGrpSpPr>
          <p:cNvPr id="11292" name="Group 28"/>
          <p:cNvGrpSpPr>
            <a:grpSpLocks/>
          </p:cNvGrpSpPr>
          <p:nvPr/>
        </p:nvGrpSpPr>
        <p:grpSpPr bwMode="auto">
          <a:xfrm>
            <a:off x="3201989" y="1485900"/>
            <a:ext cx="4583110" cy="966788"/>
            <a:chOff x="1057" y="936"/>
            <a:chExt cx="2887" cy="609"/>
          </a:xfrm>
        </p:grpSpPr>
        <p:grpSp>
          <p:nvGrpSpPr>
            <p:cNvPr id="11272" name="Group 10"/>
            <p:cNvGrpSpPr>
              <a:grpSpLocks/>
            </p:cNvGrpSpPr>
            <p:nvPr/>
          </p:nvGrpSpPr>
          <p:grpSpPr bwMode="auto">
            <a:xfrm>
              <a:off x="2544" y="936"/>
              <a:ext cx="1400" cy="570"/>
              <a:chOff x="2688" y="1062"/>
              <a:chExt cx="1400" cy="570"/>
            </a:xfrm>
          </p:grpSpPr>
          <p:sp>
            <p:nvSpPr>
              <p:cNvPr id="11275" name="Line 11"/>
              <p:cNvSpPr>
                <a:spLocks noChangeShapeType="1"/>
              </p:cNvSpPr>
              <p:nvPr/>
            </p:nvSpPr>
            <p:spPr bwMode="auto">
              <a:xfrm flipH="1">
                <a:off x="2688" y="1248"/>
                <a:ext cx="720" cy="38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sz="1000" b="0">
                  <a:solidFill>
                    <a:srgbClr val="000000"/>
                  </a:solidFill>
                  <a:cs typeface="+mn-cs"/>
                </a:endParaRPr>
              </a:p>
            </p:txBody>
          </p:sp>
          <p:sp>
            <p:nvSpPr>
              <p:cNvPr id="11276" name="Text Box 12"/>
              <p:cNvSpPr txBox="1">
                <a:spLocks noChangeArrowheads="1"/>
              </p:cNvSpPr>
              <p:nvPr/>
            </p:nvSpPr>
            <p:spPr bwMode="auto">
              <a:xfrm>
                <a:off x="3384" y="1062"/>
                <a:ext cx="7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eaLnBrk="1" hangingPunct="1"/>
                <a:r>
                  <a:rPr lang="en-US" altLang="en-US" sz="1600" b="0" u="sng" dirty="0">
                    <a:solidFill>
                      <a:srgbClr val="FF0000"/>
                    </a:solidFill>
                    <a:cs typeface="+mn-cs"/>
                  </a:rPr>
                  <a:t>1-</a:t>
                </a:r>
                <a:r>
                  <a:rPr lang="en-US" altLang="en-US" sz="1600" b="0" i="1" u="sng" dirty="0">
                    <a:solidFill>
                      <a:srgbClr val="FF0000"/>
                    </a:solidFill>
                    <a:cs typeface="+mn-cs"/>
                  </a:rPr>
                  <a:t>t </a:t>
                </a:r>
                <a:r>
                  <a:rPr lang="en-US" altLang="en-US" sz="1600" b="0" u="sng" dirty="0">
                    <a:solidFill>
                      <a:srgbClr val="FF0000"/>
                    </a:solidFill>
                    <a:cs typeface="+mn-cs"/>
                  </a:rPr>
                  <a:t>~ 0.01</a:t>
                </a:r>
              </a:p>
              <a:p>
                <a:pPr eaLnBrk="1" hangingPunct="1"/>
                <a:endParaRPr lang="en-US" altLang="en-US" sz="1600" b="0" dirty="0">
                  <a:solidFill>
                    <a:srgbClr val="FF0000"/>
                  </a:solidFill>
                  <a:cs typeface="+mn-cs"/>
                </a:endParaRPr>
              </a:p>
            </p:txBody>
          </p:sp>
        </p:grpSp>
        <p:sp>
          <p:nvSpPr>
            <p:cNvPr id="11286" name="Freeform 22"/>
            <p:cNvSpPr>
              <a:spLocks/>
            </p:cNvSpPr>
            <p:nvPr/>
          </p:nvSpPr>
          <p:spPr bwMode="auto">
            <a:xfrm>
              <a:off x="1057" y="1518"/>
              <a:ext cx="1539" cy="27"/>
            </a:xfrm>
            <a:custGeom>
              <a:avLst/>
              <a:gdLst>
                <a:gd name="T0" fmla="*/ 7205 w 7205"/>
                <a:gd name="T1" fmla="*/ 83 h 83"/>
                <a:gd name="T2" fmla="*/ 6689 w 7205"/>
                <a:gd name="T3" fmla="*/ 72 h 83"/>
                <a:gd name="T4" fmla="*/ 6175 w 7205"/>
                <a:gd name="T5" fmla="*/ 62 h 83"/>
                <a:gd name="T6" fmla="*/ 5661 w 7205"/>
                <a:gd name="T7" fmla="*/ 59 h 83"/>
                <a:gd name="T8" fmla="*/ 5145 w 7205"/>
                <a:gd name="T9" fmla="*/ 48 h 83"/>
                <a:gd name="T10" fmla="*/ 4631 w 7205"/>
                <a:gd name="T11" fmla="*/ 37 h 83"/>
                <a:gd name="T12" fmla="*/ 4117 w 7205"/>
                <a:gd name="T13" fmla="*/ 33 h 83"/>
                <a:gd name="T14" fmla="*/ 3601 w 7205"/>
                <a:gd name="T15" fmla="*/ 20 h 83"/>
                <a:gd name="T16" fmla="*/ 3087 w 7205"/>
                <a:gd name="T17" fmla="*/ 15 h 83"/>
                <a:gd name="T18" fmla="*/ 2573 w 7205"/>
                <a:gd name="T19" fmla="*/ 13 h 83"/>
                <a:gd name="T20" fmla="*/ 2058 w 7205"/>
                <a:gd name="T21" fmla="*/ 11 h 83"/>
                <a:gd name="T22" fmla="*/ 1544 w 7205"/>
                <a:gd name="T23" fmla="*/ 7 h 83"/>
                <a:gd name="T24" fmla="*/ 1030 w 7205"/>
                <a:gd name="T25" fmla="*/ 2 h 83"/>
                <a:gd name="T26" fmla="*/ 514 w 7205"/>
                <a:gd name="T27" fmla="*/ 2 h 83"/>
                <a:gd name="T28" fmla="*/ 0 w 7205"/>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05" h="83">
                  <a:moveTo>
                    <a:pt x="7205" y="83"/>
                  </a:moveTo>
                  <a:lnTo>
                    <a:pt x="6689" y="72"/>
                  </a:lnTo>
                  <a:lnTo>
                    <a:pt x="6175" y="62"/>
                  </a:lnTo>
                  <a:lnTo>
                    <a:pt x="5661" y="59"/>
                  </a:lnTo>
                  <a:lnTo>
                    <a:pt x="5145" y="48"/>
                  </a:lnTo>
                  <a:lnTo>
                    <a:pt x="4631" y="37"/>
                  </a:lnTo>
                  <a:lnTo>
                    <a:pt x="4117" y="33"/>
                  </a:lnTo>
                  <a:lnTo>
                    <a:pt x="3601" y="20"/>
                  </a:lnTo>
                  <a:lnTo>
                    <a:pt x="3087" y="15"/>
                  </a:lnTo>
                  <a:lnTo>
                    <a:pt x="2573" y="13"/>
                  </a:lnTo>
                  <a:lnTo>
                    <a:pt x="2058" y="11"/>
                  </a:lnTo>
                  <a:lnTo>
                    <a:pt x="1544" y="7"/>
                  </a:lnTo>
                  <a:lnTo>
                    <a:pt x="1030" y="2"/>
                  </a:lnTo>
                  <a:lnTo>
                    <a:pt x="514" y="2"/>
                  </a:lnTo>
                  <a:lnTo>
                    <a:pt x="0" y="0"/>
                  </a:lnTo>
                </a:path>
              </a:pathLst>
            </a:custGeom>
            <a:noFill/>
            <a:ln w="269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r" rtl="1"/>
              <a:endParaRPr lang="en-US" sz="1000" b="0">
                <a:solidFill>
                  <a:srgbClr val="000000"/>
                </a:solidFill>
                <a:cs typeface="+mn-cs"/>
              </a:endParaRPr>
            </a:p>
          </p:txBody>
        </p:sp>
        <p:grpSp>
          <p:nvGrpSpPr>
            <p:cNvPr id="11291" name="Group 27"/>
            <p:cNvGrpSpPr>
              <a:grpSpLocks/>
            </p:cNvGrpSpPr>
            <p:nvPr/>
          </p:nvGrpSpPr>
          <p:grpSpPr bwMode="auto">
            <a:xfrm>
              <a:off x="2000" y="1349"/>
              <a:ext cx="433" cy="152"/>
              <a:chOff x="2000" y="1349"/>
              <a:chExt cx="433" cy="152"/>
            </a:xfrm>
          </p:grpSpPr>
          <p:grpSp>
            <p:nvGrpSpPr>
              <p:cNvPr id="11290" name="Group 26"/>
              <p:cNvGrpSpPr>
                <a:grpSpLocks/>
              </p:cNvGrpSpPr>
              <p:nvPr/>
            </p:nvGrpSpPr>
            <p:grpSpPr bwMode="auto">
              <a:xfrm>
                <a:off x="2000" y="1349"/>
                <a:ext cx="81" cy="152"/>
                <a:chOff x="1948" y="1357"/>
                <a:chExt cx="81" cy="152"/>
              </a:xfrm>
            </p:grpSpPr>
            <p:sp>
              <p:nvSpPr>
                <p:cNvPr id="11287" name="Rectangle 23"/>
                <p:cNvSpPr>
                  <a:spLocks noChangeArrowheads="1"/>
                </p:cNvSpPr>
                <p:nvPr/>
              </p:nvSpPr>
              <p:spPr bwMode="auto">
                <a:xfrm>
                  <a:off x="1948" y="1357"/>
                  <a:ext cx="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en-US" sz="1200" i="1">
                      <a:solidFill>
                        <a:srgbClr val="000000"/>
                      </a:solidFill>
                      <a:latin typeface="Arial" pitchFamily="34" charset="0"/>
                      <a:cs typeface="+mn-cs"/>
                    </a:rPr>
                    <a:t>V</a:t>
                  </a:r>
                  <a:endParaRPr lang="en-US" altLang="en-US" sz="900" b="0">
                    <a:solidFill>
                      <a:srgbClr val="000000"/>
                    </a:solidFill>
                    <a:cs typeface="+mn-cs"/>
                  </a:endParaRPr>
                </a:p>
              </p:txBody>
            </p:sp>
            <p:sp>
              <p:nvSpPr>
                <p:cNvPr id="11288" name="Rectangle 24"/>
                <p:cNvSpPr>
                  <a:spLocks noChangeArrowheads="1"/>
                </p:cNvSpPr>
                <p:nvPr/>
              </p:nvSpPr>
              <p:spPr bwMode="auto">
                <a:xfrm>
                  <a:off x="1990" y="1431"/>
                  <a:ext cx="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en-US" sz="800" i="1">
                      <a:solidFill>
                        <a:srgbClr val="000000"/>
                      </a:solidFill>
                      <a:latin typeface="Arial" pitchFamily="34" charset="0"/>
                      <a:cs typeface="+mn-cs"/>
                    </a:rPr>
                    <a:t>g</a:t>
                  </a:r>
                  <a:endParaRPr lang="en-US" altLang="en-US" sz="1000" b="0">
                    <a:solidFill>
                      <a:srgbClr val="000000"/>
                    </a:solidFill>
                    <a:cs typeface="+mn-cs"/>
                  </a:endParaRPr>
                </a:p>
              </p:txBody>
            </p:sp>
          </p:grpSp>
          <p:sp>
            <p:nvSpPr>
              <p:cNvPr id="11289" name="Rectangle 25"/>
              <p:cNvSpPr>
                <a:spLocks noChangeArrowheads="1"/>
              </p:cNvSpPr>
              <p:nvPr/>
            </p:nvSpPr>
            <p:spPr bwMode="auto">
              <a:xfrm>
                <a:off x="2091" y="1357"/>
                <a:ext cx="3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rtl="1"/>
                <a:r>
                  <a:rPr lang="en-US" altLang="en-US" sz="1200">
                    <a:solidFill>
                      <a:srgbClr val="000000"/>
                    </a:solidFill>
                    <a:latin typeface="Arial" pitchFamily="34" charset="0"/>
                    <a:cs typeface="+mn-cs"/>
                  </a:rPr>
                  <a:t>=-0.03V</a:t>
                </a:r>
                <a:endParaRPr lang="en-US" altLang="en-US" sz="900">
                  <a:solidFill>
                    <a:srgbClr val="000000"/>
                  </a:solidFill>
                  <a:cs typeface="+mn-cs"/>
                </a:endParaRPr>
              </a:p>
            </p:txBody>
          </p:sp>
        </p:grpSp>
      </p:grpSp>
      <p:sp>
        <p:nvSpPr>
          <p:cNvPr id="11294" name="Rectangle 30"/>
          <p:cNvSpPr>
            <a:spLocks noChangeArrowheads="1"/>
          </p:cNvSpPr>
          <p:nvPr/>
        </p:nvSpPr>
        <p:spPr bwMode="auto">
          <a:xfrm>
            <a:off x="4508500" y="4813300"/>
            <a:ext cx="10668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1000" b="0">
              <a:solidFill>
                <a:srgbClr val="000000"/>
              </a:solidFill>
              <a:cs typeface="+mn-cs"/>
            </a:endParaRPr>
          </a:p>
        </p:txBody>
      </p:sp>
      <p:sp>
        <p:nvSpPr>
          <p:cNvPr id="11295" name="Rectangle 31"/>
          <p:cNvSpPr>
            <a:spLocks noChangeArrowheads="1"/>
          </p:cNvSpPr>
          <p:nvPr/>
        </p:nvSpPr>
        <p:spPr bwMode="auto">
          <a:xfrm>
            <a:off x="3228975" y="2508250"/>
            <a:ext cx="2420938" cy="2914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1000" b="0">
              <a:solidFill>
                <a:srgbClr val="000000"/>
              </a:solidFill>
              <a:cs typeface="+mn-cs"/>
            </a:endParaRPr>
          </a:p>
        </p:txBody>
      </p:sp>
      <p:sp>
        <p:nvSpPr>
          <p:cNvPr id="2" name="Rectangle 1">
            <a:extLst>
              <a:ext uri="{FF2B5EF4-FFF2-40B4-BE49-F238E27FC236}">
                <a16:creationId xmlns:a16="http://schemas.microsoft.com/office/drawing/2014/main" id="{441E6167-75FB-1045-8865-32453D01165E}"/>
              </a:ext>
            </a:extLst>
          </p:cNvPr>
          <p:cNvSpPr/>
          <p:nvPr/>
        </p:nvSpPr>
        <p:spPr>
          <a:xfrm>
            <a:off x="1610049" y="254682"/>
            <a:ext cx="1499128" cy="646331"/>
          </a:xfrm>
          <a:prstGeom prst="rect">
            <a:avLst/>
          </a:prstGeom>
        </p:spPr>
        <p:txBody>
          <a:bodyPr wrap="none">
            <a:spAutoFit/>
          </a:bodyPr>
          <a:lstStyle/>
          <a:p>
            <a:r>
              <a:rPr lang="en-US" altLang="en-US" sz="3600" i="1" dirty="0">
                <a:solidFill>
                  <a:srgbClr val="0070C0"/>
                </a:solidFill>
                <a:latin typeface="Symbol" pitchFamily="2" charset="2"/>
                <a:ea typeface="Tahoma" panose="020B0604030504040204" pitchFamily="34" charset="0"/>
              </a:rPr>
              <a:t>n </a:t>
            </a:r>
            <a:r>
              <a:rPr lang="en-US" altLang="en-US" dirty="0">
                <a:solidFill>
                  <a:srgbClr val="0070C0"/>
                </a:solidFill>
                <a:ea typeface="Tahoma" panose="020B0604030504040204" pitchFamily="34" charset="0"/>
              </a:rPr>
              <a:t>=1/3</a:t>
            </a:r>
            <a:endParaRPr lang="en-CH" dirty="0"/>
          </a:p>
        </p:txBody>
      </p:sp>
    </p:spTree>
    <p:extLst>
      <p:ext uri="{BB962C8B-B14F-4D97-AF65-F5344CB8AC3E}">
        <p14:creationId xmlns:p14="http://schemas.microsoft.com/office/powerpoint/2010/main" val="381845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34" name="Group 18"/>
          <p:cNvGrpSpPr>
            <a:grpSpLocks/>
          </p:cNvGrpSpPr>
          <p:nvPr/>
        </p:nvGrpSpPr>
        <p:grpSpPr bwMode="auto">
          <a:xfrm>
            <a:off x="1643064" y="2009776"/>
            <a:ext cx="5405435" cy="4772025"/>
            <a:chOff x="539" y="936"/>
            <a:chExt cx="3405" cy="3006"/>
          </a:xfrm>
        </p:grpSpPr>
        <p:graphicFrame>
          <p:nvGraphicFramePr>
            <p:cNvPr id="111624" name="Object 2"/>
            <p:cNvGraphicFramePr>
              <a:graphicFrameLocks noChangeAspect="1"/>
            </p:cNvGraphicFramePr>
            <p:nvPr/>
          </p:nvGraphicFramePr>
          <p:xfrm>
            <a:off x="539" y="1204"/>
            <a:ext cx="2251" cy="2738"/>
          </p:xfrm>
          <a:graphic>
            <a:graphicData uri="http://schemas.openxmlformats.org/presentationml/2006/ole">
              <mc:AlternateContent xmlns:mc="http://schemas.openxmlformats.org/markup-compatibility/2006">
                <mc:Choice xmlns:v="urn:schemas-microsoft-com:vml" Requires="v">
                  <p:oleObj name="Graph" r:id="rId3" imgW="2977920" imgH="3618720" progId="Origin50.Graph">
                    <p:embed/>
                  </p:oleObj>
                </mc:Choice>
                <mc:Fallback>
                  <p:oleObj name="Graph" r:id="rId3" imgW="2977920" imgH="3618720" progId="Origin50.Graph">
                    <p:embed/>
                    <p:pic>
                      <p:nvPicPr>
                        <p:cNvPr id="11162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 y="1204"/>
                          <a:ext cx="2251" cy="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628" name="Object 6"/>
            <p:cNvGraphicFramePr>
              <a:graphicFrameLocks noChangeAspect="1"/>
            </p:cNvGraphicFramePr>
            <p:nvPr/>
          </p:nvGraphicFramePr>
          <p:xfrm>
            <a:off x="945" y="1207"/>
            <a:ext cx="1852" cy="673"/>
          </p:xfrm>
          <a:graphic>
            <a:graphicData uri="http://schemas.openxmlformats.org/presentationml/2006/ole">
              <mc:AlternateContent xmlns:mc="http://schemas.openxmlformats.org/markup-compatibility/2006">
                <mc:Choice xmlns:v="urn:schemas-microsoft-com:vml" Requires="v">
                  <p:oleObj name="Graph" r:id="rId5" imgW="2334240" imgH="3098880" progId="Origin50.Graph">
                    <p:embed/>
                  </p:oleObj>
                </mc:Choice>
                <mc:Fallback>
                  <p:oleObj name="Graph" r:id="rId5" imgW="2334240" imgH="3098880" progId="Origin50.Graph">
                    <p:embed/>
                    <p:pic>
                      <p:nvPicPr>
                        <p:cNvPr id="111628" name="Object 6"/>
                        <p:cNvPicPr>
                          <a:picLocks noChangeAspect="1" noChangeArrowheads="1"/>
                        </p:cNvPicPr>
                        <p:nvPr/>
                      </p:nvPicPr>
                      <p:blipFill>
                        <a:blip r:embed="rId6">
                          <a:extLst>
                            <a:ext uri="{28A0092B-C50C-407E-A947-70E740481C1C}">
                              <a14:useLocalDpi xmlns:a14="http://schemas.microsoft.com/office/drawing/2010/main" val="0"/>
                            </a:ext>
                          </a:extLst>
                        </a:blip>
                        <a:srcRect r="-4988" b="71301"/>
                        <a:stretch>
                          <a:fillRect/>
                        </a:stretch>
                      </p:blipFill>
                      <p:spPr bwMode="auto">
                        <a:xfrm>
                          <a:off x="945" y="1207"/>
                          <a:ext cx="1852"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1629" name="Group 10"/>
            <p:cNvGrpSpPr>
              <a:grpSpLocks/>
            </p:cNvGrpSpPr>
            <p:nvPr/>
          </p:nvGrpSpPr>
          <p:grpSpPr bwMode="auto">
            <a:xfrm>
              <a:off x="2544" y="936"/>
              <a:ext cx="1400" cy="570"/>
              <a:chOff x="2688" y="1062"/>
              <a:chExt cx="1400" cy="570"/>
            </a:xfrm>
          </p:grpSpPr>
          <p:sp>
            <p:nvSpPr>
              <p:cNvPr id="111630" name="Line 11"/>
              <p:cNvSpPr>
                <a:spLocks noChangeShapeType="1"/>
              </p:cNvSpPr>
              <p:nvPr/>
            </p:nvSpPr>
            <p:spPr bwMode="auto">
              <a:xfrm flipH="1">
                <a:off x="2688" y="1248"/>
                <a:ext cx="720" cy="38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r" rtl="1"/>
                <a:endParaRPr lang="en-US" sz="1000" b="0">
                  <a:solidFill>
                    <a:srgbClr val="000000"/>
                  </a:solidFill>
                  <a:cs typeface="+mn-cs"/>
                </a:endParaRPr>
              </a:p>
            </p:txBody>
          </p:sp>
          <p:sp>
            <p:nvSpPr>
              <p:cNvPr id="111631" name="Text Box 12"/>
              <p:cNvSpPr txBox="1">
                <a:spLocks noChangeArrowheads="1"/>
              </p:cNvSpPr>
              <p:nvPr/>
            </p:nvSpPr>
            <p:spPr bwMode="auto">
              <a:xfrm>
                <a:off x="3384" y="1062"/>
                <a:ext cx="7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eaLnBrk="1" hangingPunct="1"/>
                <a:r>
                  <a:rPr lang="en-US" altLang="en-US" sz="1600" b="0" dirty="0">
                    <a:solidFill>
                      <a:srgbClr val="FF0000"/>
                    </a:solidFill>
                    <a:cs typeface="+mn-cs"/>
                  </a:rPr>
                  <a:t>1-</a:t>
                </a:r>
                <a:r>
                  <a:rPr lang="en-US" altLang="en-US" sz="1600" b="0" i="1" dirty="0">
                    <a:solidFill>
                      <a:srgbClr val="FF0000"/>
                    </a:solidFill>
                    <a:cs typeface="+mn-cs"/>
                  </a:rPr>
                  <a:t>t </a:t>
                </a:r>
                <a:r>
                  <a:rPr lang="en-US" altLang="en-US" sz="1600" b="0" dirty="0">
                    <a:solidFill>
                      <a:srgbClr val="FF0000"/>
                    </a:solidFill>
                    <a:cs typeface="+mn-cs"/>
                  </a:rPr>
                  <a:t>~ 0.01</a:t>
                </a:r>
              </a:p>
              <a:p>
                <a:pPr eaLnBrk="1" hangingPunct="1"/>
                <a:endParaRPr lang="en-US" altLang="en-US" sz="1600" b="0" dirty="0">
                  <a:solidFill>
                    <a:srgbClr val="FF0000"/>
                  </a:solidFill>
                  <a:cs typeface="+mn-cs"/>
                </a:endParaRPr>
              </a:p>
            </p:txBody>
          </p:sp>
        </p:grpSp>
        <p:sp>
          <p:nvSpPr>
            <p:cNvPr id="111632" name="Text Box 16"/>
            <p:cNvSpPr txBox="1">
              <a:spLocks noChangeArrowheads="1"/>
            </p:cNvSpPr>
            <p:nvPr/>
          </p:nvSpPr>
          <p:spPr bwMode="auto">
            <a:xfrm>
              <a:off x="1516" y="2277"/>
              <a:ext cx="60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i="1">
                  <a:solidFill>
                    <a:srgbClr val="000000"/>
                  </a:solidFill>
                  <a:cs typeface="+mn-cs"/>
                  <a:sym typeface="Symbol" pitchFamily="18" charset="2"/>
                </a:rPr>
                <a:t> </a:t>
              </a:r>
              <a:r>
                <a:rPr lang="en-US" altLang="en-US" sz="1800" b="0">
                  <a:solidFill>
                    <a:srgbClr val="000000"/>
                  </a:solidFill>
                  <a:cs typeface="+mn-cs"/>
                  <a:sym typeface="Symbol" pitchFamily="18" charset="2"/>
                </a:rPr>
                <a:t>= 2/5</a:t>
              </a:r>
            </a:p>
          </p:txBody>
        </p:sp>
      </p:grpSp>
      <p:graphicFrame>
        <p:nvGraphicFramePr>
          <p:cNvPr id="507906" name="Object 2"/>
          <p:cNvGraphicFramePr>
            <a:graphicFrameLocks noChangeAspect="1"/>
          </p:cNvGraphicFramePr>
          <p:nvPr/>
        </p:nvGraphicFramePr>
        <p:xfrm>
          <a:off x="7081838" y="2079625"/>
          <a:ext cx="3040062" cy="3849688"/>
        </p:xfrm>
        <a:graphic>
          <a:graphicData uri="http://schemas.openxmlformats.org/presentationml/2006/ole">
            <mc:AlternateContent xmlns:mc="http://schemas.openxmlformats.org/markup-compatibility/2006">
              <mc:Choice xmlns:v="urn:schemas-microsoft-com:vml" Requires="v">
                <p:oleObj name="Graph" r:id="rId7" imgW="3039840" imgH="3849120" progId="Origin50.Graph">
                  <p:embed/>
                </p:oleObj>
              </mc:Choice>
              <mc:Fallback>
                <p:oleObj name="Graph" r:id="rId7" imgW="3039840" imgH="3849120" progId="Origin50.Graph">
                  <p:embed/>
                  <p:pic>
                    <p:nvPicPr>
                      <p:cNvPr id="507906"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1838" y="2079625"/>
                        <a:ext cx="3040062"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7907" name="Object 3"/>
          <p:cNvGraphicFramePr>
            <a:graphicFrameLocks noChangeAspect="1"/>
          </p:cNvGraphicFramePr>
          <p:nvPr/>
        </p:nvGraphicFramePr>
        <p:xfrm>
          <a:off x="6791326" y="2082800"/>
          <a:ext cx="3343275" cy="3981450"/>
        </p:xfrm>
        <a:graphic>
          <a:graphicData uri="http://schemas.openxmlformats.org/presentationml/2006/ole">
            <mc:AlternateContent xmlns:mc="http://schemas.openxmlformats.org/markup-compatibility/2006">
              <mc:Choice xmlns:v="urn:schemas-microsoft-com:vml" Requires="v">
                <p:oleObj name="Graph" r:id="rId9" imgW="3343680" imgH="3981600" progId="Origin50.Graph">
                  <p:embed/>
                </p:oleObj>
              </mc:Choice>
              <mc:Fallback>
                <p:oleObj name="Graph" r:id="rId9" imgW="3343680" imgH="3981600" progId="Origin50.Graph">
                  <p:embed/>
                  <p:pic>
                    <p:nvPicPr>
                      <p:cNvPr id="507907"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1326" y="2082800"/>
                        <a:ext cx="334327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7910" name="Text Box 6"/>
          <p:cNvSpPr txBox="1">
            <a:spLocks noChangeArrowheads="1"/>
          </p:cNvSpPr>
          <p:nvPr/>
        </p:nvSpPr>
        <p:spPr bwMode="auto">
          <a:xfrm>
            <a:off x="7290252" y="6054726"/>
            <a:ext cx="2893113"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1200">
                <a:solidFill>
                  <a:schemeClr val="tx1"/>
                </a:solidFill>
                <a:latin typeface="Tahoma" pitchFamily="34" charset="0"/>
              </a:defRPr>
            </a:lvl1pPr>
            <a:lvl2pPr marL="742950" indent="-285750" eaLnBrk="0" hangingPunct="0">
              <a:defRPr sz="1200">
                <a:solidFill>
                  <a:schemeClr val="tx1"/>
                </a:solidFill>
                <a:latin typeface="Tahoma" pitchFamily="34" charset="0"/>
              </a:defRPr>
            </a:lvl2pPr>
            <a:lvl3pPr marL="1143000" indent="-228600" eaLnBrk="0" hangingPunct="0">
              <a:defRPr sz="1200">
                <a:solidFill>
                  <a:schemeClr val="tx1"/>
                </a:solidFill>
                <a:latin typeface="Tahoma" pitchFamily="34" charset="0"/>
              </a:defRPr>
            </a:lvl3pPr>
            <a:lvl4pPr marL="1600200" indent="-228600" eaLnBrk="0" hangingPunct="0">
              <a:defRPr sz="1200">
                <a:solidFill>
                  <a:schemeClr val="tx1"/>
                </a:solidFill>
                <a:latin typeface="Tahoma" pitchFamily="34" charset="0"/>
              </a:defRPr>
            </a:lvl4pPr>
            <a:lvl5pPr marL="2057400" indent="-228600" eaLnBrk="0" hangingPunct="0">
              <a:defRPr sz="1200">
                <a:solidFill>
                  <a:schemeClr val="tx1"/>
                </a:solidFill>
                <a:latin typeface="Tahoma" pitchFamily="34" charset="0"/>
              </a:defRPr>
            </a:lvl5pPr>
            <a:lvl6pPr marL="2514600" indent="-228600" algn="r" rtl="1" eaLnBrk="0" fontAlgn="base" hangingPunct="0">
              <a:spcBef>
                <a:spcPct val="0"/>
              </a:spcBef>
              <a:spcAft>
                <a:spcPct val="0"/>
              </a:spcAft>
              <a:defRPr sz="1200">
                <a:solidFill>
                  <a:schemeClr val="tx1"/>
                </a:solidFill>
                <a:latin typeface="Tahoma" pitchFamily="34" charset="0"/>
              </a:defRPr>
            </a:lvl6pPr>
            <a:lvl7pPr marL="2971800" indent="-228600" algn="r" rtl="1" eaLnBrk="0" fontAlgn="base" hangingPunct="0">
              <a:spcBef>
                <a:spcPct val="0"/>
              </a:spcBef>
              <a:spcAft>
                <a:spcPct val="0"/>
              </a:spcAft>
              <a:defRPr sz="1200">
                <a:solidFill>
                  <a:schemeClr val="tx1"/>
                </a:solidFill>
                <a:latin typeface="Tahoma" pitchFamily="34" charset="0"/>
              </a:defRPr>
            </a:lvl7pPr>
            <a:lvl8pPr marL="3429000" indent="-228600" algn="r" rtl="1" eaLnBrk="0" fontAlgn="base" hangingPunct="0">
              <a:spcBef>
                <a:spcPct val="0"/>
              </a:spcBef>
              <a:spcAft>
                <a:spcPct val="0"/>
              </a:spcAft>
              <a:defRPr sz="1200">
                <a:solidFill>
                  <a:schemeClr val="tx1"/>
                </a:solidFill>
                <a:latin typeface="Tahoma" pitchFamily="34" charset="0"/>
              </a:defRPr>
            </a:lvl8pPr>
            <a:lvl9pPr marL="3886200" indent="-228600" algn="r" rtl="1" eaLnBrk="0" fontAlgn="base" hangingPunct="0">
              <a:spcBef>
                <a:spcPct val="0"/>
              </a:spcBef>
              <a:spcAft>
                <a:spcPct val="0"/>
              </a:spcAft>
              <a:defRPr sz="1200">
                <a:solidFill>
                  <a:schemeClr val="tx1"/>
                </a:solidFill>
                <a:latin typeface="Tahoma" pitchFamily="34" charset="0"/>
              </a:defRPr>
            </a:lvl9pPr>
          </a:lstStyle>
          <a:p>
            <a:pPr algn="ctr" eaLnBrk="1" hangingPunct="1"/>
            <a:r>
              <a:rPr lang="en-US" altLang="en-US" sz="1800" b="0" i="1">
                <a:solidFill>
                  <a:srgbClr val="3333CC"/>
                </a:solidFill>
                <a:cs typeface="+mn-cs"/>
              </a:rPr>
              <a:t>bunching</a:t>
            </a:r>
            <a:r>
              <a:rPr lang="en-US" altLang="en-US" sz="1800" b="0">
                <a:solidFill>
                  <a:srgbClr val="3333CC"/>
                </a:solidFill>
                <a:cs typeface="+mn-cs"/>
              </a:rPr>
              <a:t> of quasiparticles</a:t>
            </a:r>
          </a:p>
          <a:p>
            <a:pPr algn="ctr" eaLnBrk="1" hangingPunct="1"/>
            <a:r>
              <a:rPr lang="en-US" altLang="en-US" sz="1800">
                <a:solidFill>
                  <a:srgbClr val="000000"/>
                </a:solidFill>
                <a:effectLst>
                  <a:outerShdw blurRad="38100" dist="38100" dir="2700000" algn="tl">
                    <a:srgbClr val="C0C0C0"/>
                  </a:outerShdw>
                </a:effectLst>
                <a:cs typeface="+mn-cs"/>
              </a:rPr>
              <a:t>charge  =  filling factor</a:t>
            </a:r>
            <a:endParaRPr lang="en-US" altLang="en-US" sz="1800" i="1">
              <a:solidFill>
                <a:srgbClr val="000000"/>
              </a:solidFill>
              <a:effectLst>
                <a:outerShdw blurRad="38100" dist="38100" dir="2700000" algn="tl">
                  <a:srgbClr val="C0C0C0"/>
                </a:outerShdw>
              </a:effectLst>
              <a:cs typeface="+mn-cs"/>
            </a:endParaRPr>
          </a:p>
        </p:txBody>
      </p:sp>
      <p:sp>
        <p:nvSpPr>
          <p:cNvPr id="111640" name="Rectangle 24"/>
          <p:cNvSpPr>
            <a:spLocks noChangeArrowheads="1"/>
          </p:cNvSpPr>
          <p:nvPr/>
        </p:nvSpPr>
        <p:spPr bwMode="auto">
          <a:xfrm>
            <a:off x="3619500" y="5334000"/>
            <a:ext cx="1244600" cy="431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1000" b="0">
              <a:solidFill>
                <a:srgbClr val="000000"/>
              </a:solidFill>
              <a:cs typeface="+mn-cs"/>
            </a:endParaRPr>
          </a:p>
        </p:txBody>
      </p:sp>
      <p:sp>
        <p:nvSpPr>
          <p:cNvPr id="14" name="Rectangle 13"/>
          <p:cNvSpPr txBox="1">
            <a:spLocks noChangeArrowheads="1"/>
          </p:cNvSpPr>
          <p:nvPr/>
        </p:nvSpPr>
        <p:spPr>
          <a:xfrm>
            <a:off x="1879600" y="209550"/>
            <a:ext cx="7772400" cy="6985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177" algn="ctr" rtl="0" eaLnBrk="0" fontAlgn="base" hangingPunct="0">
              <a:spcBef>
                <a:spcPct val="0"/>
              </a:spcBef>
              <a:spcAft>
                <a:spcPct val="0"/>
              </a:spcAft>
              <a:defRPr sz="4400">
                <a:solidFill>
                  <a:schemeClr val="tx2"/>
                </a:solidFill>
                <a:latin typeface="Times New Roman" pitchFamily="18" charset="0"/>
              </a:defRPr>
            </a:lvl6pPr>
            <a:lvl7pPr marL="914353" algn="ctr" rtl="0" eaLnBrk="0" fontAlgn="base" hangingPunct="0">
              <a:spcBef>
                <a:spcPct val="0"/>
              </a:spcBef>
              <a:spcAft>
                <a:spcPct val="0"/>
              </a:spcAft>
              <a:defRPr sz="4400">
                <a:solidFill>
                  <a:schemeClr val="tx2"/>
                </a:solidFill>
                <a:latin typeface="Times New Roman" pitchFamily="18" charset="0"/>
              </a:defRPr>
            </a:lvl7pPr>
            <a:lvl8pPr marL="1371530" algn="ctr" rtl="0" eaLnBrk="0" fontAlgn="base" hangingPunct="0">
              <a:spcBef>
                <a:spcPct val="0"/>
              </a:spcBef>
              <a:spcAft>
                <a:spcPct val="0"/>
              </a:spcAft>
              <a:defRPr sz="4400">
                <a:solidFill>
                  <a:schemeClr val="tx2"/>
                </a:solidFill>
                <a:latin typeface="Times New Roman" pitchFamily="18" charset="0"/>
              </a:defRPr>
            </a:lvl8pPr>
            <a:lvl9pPr marL="1828706" algn="ctr" rtl="0" eaLnBrk="0" fontAlgn="base" hangingPunct="0">
              <a:spcBef>
                <a:spcPct val="0"/>
              </a:spcBef>
              <a:spcAft>
                <a:spcPct val="0"/>
              </a:spcAft>
              <a:defRPr sz="4400">
                <a:solidFill>
                  <a:schemeClr val="tx2"/>
                </a:solidFill>
                <a:latin typeface="Times New Roman" pitchFamily="18" charset="0"/>
              </a:defRPr>
            </a:lvl9pPr>
          </a:lstStyle>
          <a:p>
            <a:pPr eaLnBrk="1" hangingPunct="1"/>
            <a:r>
              <a:rPr lang="en-US" altLang="en-US" sz="3600" i="1" kern="0" dirty="0">
                <a:ea typeface="Tahoma" panose="020B0604030504040204" pitchFamily="34" charset="0"/>
                <a:cs typeface="Tahoma" panose="020B0604030504040204" pitchFamily="34" charset="0"/>
              </a:rPr>
              <a:t>v</a:t>
            </a:r>
            <a:r>
              <a:rPr lang="en-US" altLang="en-US" sz="2800" kern="0" dirty="0">
                <a:latin typeface="Tahoma" panose="020B0604030504040204" pitchFamily="34" charset="0"/>
                <a:ea typeface="Tahoma" panose="020B0604030504040204" pitchFamily="34" charset="0"/>
                <a:cs typeface="Tahoma" panose="020B0604030504040204" pitchFamily="34" charset="0"/>
              </a:rPr>
              <a:t>=2/5    </a:t>
            </a:r>
            <a:r>
              <a:rPr lang="en-US" altLang="en-US" sz="1600" b="0" i="1" kern="0" dirty="0">
                <a:latin typeface="Tahoma" panose="020B0604030504040204" pitchFamily="34" charset="0"/>
                <a:ea typeface="Tahoma" panose="020B0604030504040204" pitchFamily="34" charset="0"/>
                <a:cs typeface="Tahoma" panose="020B0604030504040204" pitchFamily="34" charset="0"/>
                <a:sym typeface="Symbol" pitchFamily="18" charset="2"/>
              </a:rPr>
              <a:t>bunching</a:t>
            </a:r>
            <a:endParaRPr lang="en-US" altLang="en-US" sz="1600" b="0" kern="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155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7908" name="Object 4"/>
          <p:cNvGraphicFramePr>
            <a:graphicFrameLocks noChangeAspect="1"/>
          </p:cNvGraphicFramePr>
          <p:nvPr/>
        </p:nvGraphicFramePr>
        <p:xfrm>
          <a:off x="3355976" y="1704975"/>
          <a:ext cx="4799013" cy="3716338"/>
        </p:xfrm>
        <a:graphic>
          <a:graphicData uri="http://schemas.openxmlformats.org/presentationml/2006/ole">
            <mc:AlternateContent xmlns:mc="http://schemas.openxmlformats.org/markup-compatibility/2006">
              <mc:Choice xmlns:v="urn:schemas-microsoft-com:vml" Requires="v">
                <p:oleObj name="Graph" r:id="rId3" imgW="4001760" imgH="3097440" progId="Origin50.Graph">
                  <p:embed/>
                </p:oleObj>
              </mc:Choice>
              <mc:Fallback>
                <p:oleObj name="Graph" r:id="rId3" imgW="4001760" imgH="3097440" progId="Origin50.Graph">
                  <p:embed/>
                  <p:pic>
                    <p:nvPicPr>
                      <p:cNvPr id="5079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976" y="1704975"/>
                        <a:ext cx="4799013" cy="3716338"/>
                      </a:xfrm>
                      <a:prstGeom prst="rect">
                        <a:avLst/>
                      </a:prstGeom>
                      <a:noFill/>
                      <a:ln>
                        <a:noFill/>
                      </a:ln>
                      <a:effectLst/>
                      <a:extLst>
                        <a:ext uri="{909E8E84-426E-40DD-AFC4-6F175D3DCCD1}">
                          <a14:hiddenFill xmlns:a14="http://schemas.microsoft.com/office/drawing/2010/main">
                            <a:solidFill>
                              <a:srgbClr val="FF0000">
                                <a:alpha val="50000"/>
                              </a:srgbClr>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7910" name="Text Box 6"/>
          <p:cNvSpPr txBox="1">
            <a:spLocks noChangeArrowheads="1"/>
          </p:cNvSpPr>
          <p:nvPr/>
        </p:nvSpPr>
        <p:spPr bwMode="auto">
          <a:xfrm>
            <a:off x="3232150" y="5529264"/>
            <a:ext cx="58039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r>
              <a:rPr lang="en-US" altLang="en-US" sz="2400" b="0" i="1">
                <a:solidFill>
                  <a:srgbClr val="0066FF"/>
                </a:solidFill>
                <a:effectLst>
                  <a:outerShdw blurRad="38100" dist="38100" dir="2700000" algn="tl">
                    <a:srgbClr val="C0C0C0"/>
                  </a:outerShdw>
                </a:effectLst>
                <a:cs typeface="+mn-cs"/>
              </a:rPr>
              <a:t>bunching</a:t>
            </a:r>
            <a:r>
              <a:rPr lang="en-US" altLang="en-US" sz="2000" b="0" i="1">
                <a:solidFill>
                  <a:srgbClr val="0066FF"/>
                </a:solidFill>
                <a:cs typeface="+mn-cs"/>
              </a:rPr>
              <a:t>   </a:t>
            </a:r>
            <a:r>
              <a:rPr lang="en-US" altLang="en-US" sz="2000" b="0">
                <a:solidFill>
                  <a:srgbClr val="0066FF"/>
                </a:solidFill>
                <a:cs typeface="+mn-cs"/>
              </a:rPr>
              <a:t>of quasiparticles at low temperatures</a:t>
            </a:r>
          </a:p>
          <a:p>
            <a:pPr algn="ctr" eaLnBrk="1" hangingPunct="1">
              <a:defRPr/>
            </a:pPr>
            <a:endParaRPr lang="en-US" altLang="en-US" sz="2000" b="0">
              <a:solidFill>
                <a:srgbClr val="0066FF"/>
              </a:solidFill>
              <a:cs typeface="+mn-cs"/>
            </a:endParaRPr>
          </a:p>
          <a:p>
            <a:pPr algn="ctr" eaLnBrk="1" hangingPunct="1">
              <a:defRPr/>
            </a:pPr>
            <a:r>
              <a:rPr lang="en-US" altLang="en-US" sz="2000" b="0">
                <a:solidFill>
                  <a:srgbClr val="000000"/>
                </a:solidFill>
                <a:cs typeface="+mn-cs"/>
              </a:rPr>
              <a:t>similar effect at </a:t>
            </a:r>
            <a:r>
              <a:rPr lang="en-US" altLang="en-US" sz="2800" b="0" i="1">
                <a:solidFill>
                  <a:srgbClr val="000000"/>
                </a:solidFill>
                <a:latin typeface="Times New Roman" panose="02020603050405020304" pitchFamily="18" charset="0"/>
                <a:cs typeface="Times New Roman" panose="02020603050405020304" pitchFamily="18" charset="0"/>
              </a:rPr>
              <a:t>v</a:t>
            </a:r>
            <a:r>
              <a:rPr lang="en-US" altLang="en-US" sz="2000" b="0">
                <a:solidFill>
                  <a:srgbClr val="000000"/>
                </a:solidFill>
                <a:cs typeface="+mn-cs"/>
              </a:rPr>
              <a:t>=3/7…</a:t>
            </a:r>
          </a:p>
        </p:txBody>
      </p:sp>
      <p:sp>
        <p:nvSpPr>
          <p:cNvPr id="14343" name="Text Box 379"/>
          <p:cNvSpPr txBox="1">
            <a:spLocks noChangeArrowheads="1"/>
          </p:cNvSpPr>
          <p:nvPr/>
        </p:nvSpPr>
        <p:spPr bwMode="auto">
          <a:xfrm>
            <a:off x="4692650" y="1611314"/>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algn="r" rtl="1" eaLnBrk="1" hangingPunct="1">
              <a:defRPr/>
            </a:pPr>
            <a:endParaRPr lang="en-US" altLang="en-US" b="0">
              <a:solidFill>
                <a:srgbClr val="000000"/>
              </a:solidFill>
              <a:cs typeface="+mn-cs"/>
            </a:endParaRPr>
          </a:p>
        </p:txBody>
      </p:sp>
      <p:sp>
        <p:nvSpPr>
          <p:cNvPr id="14344" name="Rectangle 380"/>
          <p:cNvSpPr>
            <a:spLocks noChangeArrowheads="1"/>
          </p:cNvSpPr>
          <p:nvPr/>
        </p:nvSpPr>
        <p:spPr bwMode="auto">
          <a:xfrm>
            <a:off x="1905000" y="177800"/>
            <a:ext cx="8763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Tahoma" panose="020B0604030504040204" pitchFamily="34" charset="0"/>
              </a:defRPr>
            </a:lvl1pPr>
            <a:lvl2pPr marL="742950" indent="-285750" eaLnBrk="0" hangingPunct="0">
              <a:defRPr sz="1200">
                <a:solidFill>
                  <a:schemeClr val="tx1"/>
                </a:solidFill>
                <a:latin typeface="Tahoma" panose="020B0604030504040204" pitchFamily="34" charset="0"/>
              </a:defRPr>
            </a:lvl2pPr>
            <a:lvl3pPr marL="1143000" indent="-228600" eaLnBrk="0" hangingPunct="0">
              <a:defRPr sz="1200">
                <a:solidFill>
                  <a:schemeClr val="tx1"/>
                </a:solidFill>
                <a:latin typeface="Tahoma" panose="020B0604030504040204" pitchFamily="34" charset="0"/>
              </a:defRPr>
            </a:lvl3pPr>
            <a:lvl4pPr marL="1600200" indent="-228600" eaLnBrk="0" hangingPunct="0">
              <a:defRPr sz="1200">
                <a:solidFill>
                  <a:schemeClr val="tx1"/>
                </a:solidFill>
                <a:latin typeface="Tahoma" panose="020B0604030504040204" pitchFamily="34" charset="0"/>
              </a:defRPr>
            </a:lvl4pPr>
            <a:lvl5pPr marL="2057400" indent="-228600" eaLnBrk="0" hangingPunct="0">
              <a:defRPr sz="1200">
                <a:solidFill>
                  <a:schemeClr val="tx1"/>
                </a:solidFill>
                <a:latin typeface="Tahoma" panose="020B0604030504040204" pitchFamily="34" charset="0"/>
              </a:defRPr>
            </a:lvl5pPr>
            <a:lvl6pPr marL="2514600" indent="-228600" algn="r" rtl="1" eaLnBrk="0" fontAlgn="base" hangingPunct="0">
              <a:spcBef>
                <a:spcPct val="0"/>
              </a:spcBef>
              <a:spcAft>
                <a:spcPct val="0"/>
              </a:spcAft>
              <a:defRPr sz="1200">
                <a:solidFill>
                  <a:schemeClr val="tx1"/>
                </a:solidFill>
                <a:latin typeface="Tahoma" panose="020B0604030504040204" pitchFamily="34" charset="0"/>
              </a:defRPr>
            </a:lvl6pPr>
            <a:lvl7pPr marL="2971800" indent="-228600" algn="r" rtl="1" eaLnBrk="0" fontAlgn="base" hangingPunct="0">
              <a:spcBef>
                <a:spcPct val="0"/>
              </a:spcBef>
              <a:spcAft>
                <a:spcPct val="0"/>
              </a:spcAft>
              <a:defRPr sz="1200">
                <a:solidFill>
                  <a:schemeClr val="tx1"/>
                </a:solidFill>
                <a:latin typeface="Tahoma" panose="020B0604030504040204" pitchFamily="34" charset="0"/>
              </a:defRPr>
            </a:lvl7pPr>
            <a:lvl8pPr marL="3429000" indent="-228600" algn="r" rtl="1" eaLnBrk="0" fontAlgn="base" hangingPunct="0">
              <a:spcBef>
                <a:spcPct val="0"/>
              </a:spcBef>
              <a:spcAft>
                <a:spcPct val="0"/>
              </a:spcAft>
              <a:defRPr sz="1200">
                <a:solidFill>
                  <a:schemeClr val="tx1"/>
                </a:solidFill>
                <a:latin typeface="Tahoma" panose="020B0604030504040204" pitchFamily="34" charset="0"/>
              </a:defRPr>
            </a:lvl8pPr>
            <a:lvl9pPr marL="3886200" indent="-228600" algn="r" rtl="1" eaLnBrk="0" fontAlgn="base" hangingPunct="0">
              <a:spcBef>
                <a:spcPct val="0"/>
              </a:spcBef>
              <a:spcAft>
                <a:spcPct val="0"/>
              </a:spcAft>
              <a:defRPr sz="1200">
                <a:solidFill>
                  <a:schemeClr val="tx1"/>
                </a:solidFill>
                <a:latin typeface="Tahoma" panose="020B0604030504040204" pitchFamily="34" charset="0"/>
              </a:defRPr>
            </a:lvl9pPr>
          </a:lstStyle>
          <a:p>
            <a:pPr rtl="1" eaLnBrk="1" hangingPunct="1">
              <a:defRPr/>
            </a:pPr>
            <a:r>
              <a:rPr lang="en-US" altLang="en-US" sz="3000">
                <a:solidFill>
                  <a:srgbClr val="FFFFFF"/>
                </a:solidFill>
                <a:cs typeface="+mn-cs"/>
              </a:rPr>
              <a:t>temperature dependence  </a:t>
            </a:r>
            <a:r>
              <a:rPr lang="en-US" altLang="en-US" sz="3200" i="1">
                <a:solidFill>
                  <a:srgbClr val="FFFFFF"/>
                </a:solidFill>
                <a:cs typeface="+mn-cs"/>
                <a:sym typeface="Symbol" panose="05050102010706020507" pitchFamily="18" charset="2"/>
              </a:rPr>
              <a:t></a:t>
            </a:r>
            <a:r>
              <a:rPr lang="en-US" altLang="en-US" sz="3200">
                <a:solidFill>
                  <a:srgbClr val="FFFFFF"/>
                </a:solidFill>
                <a:cs typeface="+mn-cs"/>
              </a:rPr>
              <a:t> </a:t>
            </a:r>
            <a:r>
              <a:rPr lang="en-US" altLang="en-US" sz="2600">
                <a:solidFill>
                  <a:srgbClr val="FFFFFF"/>
                </a:solidFill>
                <a:cs typeface="+mn-cs"/>
              </a:rPr>
              <a:t>=2/5 </a:t>
            </a:r>
            <a:r>
              <a:rPr lang="en-US" altLang="en-US" sz="2600" i="1">
                <a:solidFill>
                  <a:srgbClr val="FFFFFF"/>
                </a:solidFill>
                <a:cs typeface="+mn-cs"/>
              </a:rPr>
              <a:t>   </a:t>
            </a:r>
            <a:endParaRPr lang="en-US" altLang="en-US" sz="2600">
              <a:solidFill>
                <a:srgbClr val="FF0000"/>
              </a:solidFill>
              <a:cs typeface="+mn-cs"/>
            </a:endParaRPr>
          </a:p>
        </p:txBody>
      </p:sp>
    </p:spTree>
    <p:extLst>
      <p:ext uri="{BB962C8B-B14F-4D97-AF65-F5344CB8AC3E}">
        <p14:creationId xmlns:p14="http://schemas.microsoft.com/office/powerpoint/2010/main" val="743285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79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err="1">
                <a:solidFill>
                  <a:schemeClr val="tx1"/>
                </a:solidFill>
                <a:latin typeface="Times New Roman" panose="02020603050405020304" pitchFamily="18" charset="0"/>
                <a:ea typeface="宋体" panose="02010600030101010101" pitchFamily="2" charset="-122"/>
                <a:sym typeface="+mn-ea"/>
              </a:rPr>
              <a:t>Anyons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549910" y="1566545"/>
            <a:ext cx="11246485" cy="1630045"/>
          </a:xfrm>
          <a:prstGeom prst="rect">
            <a:avLst/>
          </a:prstGeom>
          <a:noFill/>
          <a:ln w="9525">
            <a:noFill/>
          </a:ln>
        </p:spPr>
        <p:txBody>
          <a:bodyPr wrap="square" anchor="t">
            <a:spAutoFit/>
          </a:bodyPr>
          <a:lstStyle/>
          <a:p>
            <a:pPr marL="266700" indent="-266700"/>
            <a:r>
              <a:rPr sz="2000" b="1" dirty="0">
                <a:latin typeface="Times New Roman" panose="02020603050405020304" pitchFamily="18" charset="0"/>
                <a:ea typeface="宋体" panose="02010600030101010101" pitchFamily="2" charset="-122"/>
              </a:rPr>
              <a:t>Introducing </a:t>
            </a:r>
            <a:r>
              <a:rPr sz="2000" b="1" dirty="0" err="1">
                <a:latin typeface="Times New Roman" panose="02020603050405020304" pitchFamily="18" charset="0"/>
                <a:ea typeface="宋体" panose="02010600030101010101" pitchFamily="2" charset="-122"/>
              </a:rPr>
              <a:t>Anyons</a:t>
            </a:r>
            <a:endParaRPr sz="2000" b="1" dirty="0">
              <a:latin typeface="Times New Roman" panose="02020603050405020304" pitchFamily="18" charset="0"/>
              <a:ea typeface="宋体" panose="02010600030101010101" pitchFamily="2" charset="-122"/>
            </a:endParaRPr>
          </a:p>
          <a:p>
            <a:pPr marL="266700" indent="-266700"/>
            <a:r>
              <a:rPr lang="en-US" sz="2000" b="1">
                <a:latin typeface="Times New Roman" panose="02020603050405020304" pitchFamily="18" charset="0"/>
                <a:ea typeface="宋体" panose="02010600030101010101" pitchFamily="2" charset="-122"/>
              </a:rPr>
              <a:t>    </a:t>
            </a:r>
            <a:r>
              <a:rPr sz="2000" b="1">
                <a:latin typeface="Times New Roman" panose="02020603050405020304" pitchFamily="18" charset="0"/>
                <a:ea typeface="宋体" panose="02010600030101010101" pitchFamily="2" charset="-122"/>
              </a:rPr>
              <a:t>Let’s first recall the usual argument that tells us we should restrict to boson and fermions. </a:t>
            </a:r>
            <a:r>
              <a:rPr sz="2000" b="1" dirty="0">
                <a:latin typeface="Times New Roman" panose="02020603050405020304" pitchFamily="18" charset="0"/>
                <a:ea typeface="宋体" panose="02010600030101010101" pitchFamily="2" charset="-122"/>
              </a:rPr>
              <a:t>We take two identical particles described by the wavefunction </a:t>
            </a:r>
            <a:r>
              <a:rPr sz="2000" b="1" dirty="0" err="1">
                <a:latin typeface="Times New Roman" panose="02020603050405020304" pitchFamily="18" charset="0"/>
                <a:ea typeface="宋体" panose="02010600030101010101" pitchFamily="2" charset="-122"/>
              </a:rPr>
              <a:t>ψ</a:t>
            </a:r>
            <a:r>
              <a:rPr sz="2000" b="1" dirty="0">
                <a:latin typeface="Times New Roman" panose="02020603050405020304" pitchFamily="18" charset="0"/>
                <a:ea typeface="宋体" panose="02010600030101010101" pitchFamily="2" charset="-122"/>
              </a:rPr>
              <a:t>(</a:t>
            </a:r>
            <a:r>
              <a:rPr sz="2000" b="1" baseline="-25000" dirty="0">
                <a:latin typeface="Times New Roman" panose="02020603050405020304" pitchFamily="18" charset="0"/>
                <a:ea typeface="宋体" panose="02010600030101010101" pitchFamily="2" charset="-122"/>
              </a:rPr>
              <a:t>r1</a:t>
            </a:r>
            <a:r>
              <a:rPr sz="2000" b="1" dirty="0">
                <a:latin typeface="Times New Roman" panose="02020603050405020304" pitchFamily="18" charset="0"/>
                <a:ea typeface="宋体" panose="02010600030101010101" pitchFamily="2" charset="-122"/>
              </a:rPr>
              <a:t>, r</a:t>
            </a:r>
            <a:r>
              <a:rPr sz="2000" b="1" baseline="-25000" dirty="0">
                <a:latin typeface="Times New Roman" panose="02020603050405020304" pitchFamily="18" charset="0"/>
                <a:ea typeface="宋体" panose="02010600030101010101" pitchFamily="2" charset="-122"/>
              </a:rPr>
              <a:t>2</a:t>
            </a:r>
            <a:r>
              <a:rPr sz="2000" b="1" dirty="0">
                <a:latin typeface="Times New Roman" panose="02020603050405020304" pitchFamily="18" charset="0"/>
                <a:ea typeface="宋体" panose="02010600030101010101" pitchFamily="2" charset="-122"/>
              </a:rPr>
              <a:t>). Since the particles are identical, all probabilities must be the same if the particles are exchanged. This tells us that |</a:t>
            </a:r>
            <a:r>
              <a:rPr sz="2000" b="1" dirty="0" err="1">
                <a:latin typeface="Times New Roman" panose="02020603050405020304" pitchFamily="18" charset="0"/>
                <a:ea typeface="宋体" panose="02010600030101010101" pitchFamily="2" charset="-122"/>
              </a:rPr>
              <a:t>ψ</a:t>
            </a:r>
            <a:r>
              <a:rPr sz="2000" b="1" dirty="0">
                <a:latin typeface="Times New Roman" panose="02020603050405020304" pitchFamily="18" charset="0"/>
                <a:ea typeface="宋体" panose="02010600030101010101" pitchFamily="2" charset="-122"/>
              </a:rPr>
              <a:t>(r1, r2)|</a:t>
            </a:r>
            <a:r>
              <a:rPr sz="2000" b="1" baseline="30000" dirty="0">
                <a:latin typeface="Times New Roman" panose="02020603050405020304" pitchFamily="18" charset="0"/>
                <a:ea typeface="宋体" panose="02010600030101010101" pitchFamily="2" charset="-122"/>
              </a:rPr>
              <a:t>2</a:t>
            </a:r>
            <a:r>
              <a:rPr sz="2000" b="1" dirty="0">
                <a:latin typeface="Times New Roman" panose="02020603050405020304" pitchFamily="18" charset="0"/>
                <a:ea typeface="宋体" panose="02010600030101010101" pitchFamily="2" charset="-122"/>
              </a:rPr>
              <a:t> = |</a:t>
            </a:r>
            <a:r>
              <a:rPr sz="2000" b="1" dirty="0" err="1">
                <a:latin typeface="Times New Roman" panose="02020603050405020304" pitchFamily="18" charset="0"/>
                <a:ea typeface="宋体" panose="02010600030101010101" pitchFamily="2" charset="-122"/>
              </a:rPr>
              <a:t>ψ</a:t>
            </a:r>
            <a:r>
              <a:rPr sz="2000" b="1" dirty="0">
                <a:latin typeface="Times New Roman" panose="02020603050405020304" pitchFamily="18" charset="0"/>
                <a:ea typeface="宋体" panose="02010600030101010101" pitchFamily="2" charset="-122"/>
              </a:rPr>
              <a:t>(r2, r1)|</a:t>
            </a:r>
            <a:r>
              <a:rPr sz="2000" b="1" baseline="30000" dirty="0">
                <a:latin typeface="Times New Roman" panose="02020603050405020304" pitchFamily="18" charset="0"/>
                <a:ea typeface="宋体" panose="02010600030101010101" pitchFamily="2" charset="-122"/>
              </a:rPr>
              <a:t>2</a:t>
            </a:r>
            <a:r>
              <a:rPr sz="2000" b="1" dirty="0">
                <a:latin typeface="Times New Roman" panose="02020603050405020304" pitchFamily="18" charset="0"/>
                <a:ea typeface="宋体" panose="02010600030101010101" pitchFamily="2" charset="-122"/>
              </a:rPr>
              <a:t> so that, upon exchange, the wavefunctions differ by at most a phase</a:t>
            </a:r>
          </a:p>
        </p:txBody>
      </p:sp>
      <p:pic>
        <p:nvPicPr>
          <p:cNvPr id="3" name="图片 2"/>
          <p:cNvPicPr>
            <a:picLocks noChangeAspect="1"/>
          </p:cNvPicPr>
          <p:nvPr/>
        </p:nvPicPr>
        <p:blipFill>
          <a:blip r:embed="rId2"/>
          <a:stretch>
            <a:fillRect/>
          </a:stretch>
        </p:blipFill>
        <p:spPr>
          <a:xfrm>
            <a:off x="4227830" y="3442335"/>
            <a:ext cx="3524885" cy="614680"/>
          </a:xfrm>
          <a:prstGeom prst="rect">
            <a:avLst/>
          </a:prstGeom>
        </p:spPr>
      </p:pic>
      <p:sp>
        <p:nvSpPr>
          <p:cNvPr id="5" name="文本框 4"/>
          <p:cNvSpPr txBox="1"/>
          <p:nvPr/>
        </p:nvSpPr>
        <p:spPr>
          <a:xfrm>
            <a:off x="551180" y="4303395"/>
            <a:ext cx="10878820" cy="70675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Now suppose that we exchange again. Performing two exchanges is equivalent to a rotation, so should take us back to where we started. This gives the condition</a:t>
            </a:r>
          </a:p>
        </p:txBody>
      </p:sp>
      <p:pic>
        <p:nvPicPr>
          <p:cNvPr id="6" name="图片 5"/>
          <p:cNvPicPr>
            <a:picLocks noChangeAspect="1"/>
          </p:cNvPicPr>
          <p:nvPr/>
        </p:nvPicPr>
        <p:blipFill>
          <a:blip r:embed="rId3"/>
          <a:stretch>
            <a:fillRect/>
          </a:stretch>
        </p:blipFill>
        <p:spPr>
          <a:xfrm>
            <a:off x="3178810" y="5299075"/>
            <a:ext cx="6269990" cy="495935"/>
          </a:xfrm>
          <a:prstGeom prst="rect">
            <a:avLst/>
          </a:prstGeom>
        </p:spPr>
      </p:pic>
      <p:sp>
        <p:nvSpPr>
          <p:cNvPr id="9" name="文本框 8"/>
          <p:cNvSpPr txBox="1"/>
          <p:nvPr/>
        </p:nvSpPr>
        <p:spPr>
          <a:xfrm>
            <a:off x="638810" y="5795010"/>
            <a:ext cx="1079119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This gives the two familiar possibilities of bosons (α = 0) or fermions (α =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639" y="1011004"/>
            <a:ext cx="7368165" cy="1343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3131125"/>
            <a:ext cx="5181600"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107" y="1936167"/>
            <a:ext cx="363855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42" name="Group 30"/>
          <p:cNvGrpSpPr>
            <a:grpSpLocks/>
          </p:cNvGrpSpPr>
          <p:nvPr/>
        </p:nvGrpSpPr>
        <p:grpSpPr bwMode="auto">
          <a:xfrm>
            <a:off x="835749" y="1263067"/>
            <a:ext cx="2482849" cy="1428750"/>
            <a:chOff x="125" y="944"/>
            <a:chExt cx="1564" cy="900"/>
          </a:xfrm>
        </p:grpSpPr>
        <p:sp>
          <p:nvSpPr>
            <p:cNvPr id="13323" name="Text Box 11"/>
            <p:cNvSpPr txBox="1">
              <a:spLocks noChangeArrowheads="1"/>
            </p:cNvSpPr>
            <p:nvPr/>
          </p:nvSpPr>
          <p:spPr bwMode="auto">
            <a:xfrm>
              <a:off x="125" y="944"/>
              <a:ext cx="137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0" i="1" dirty="0">
                  <a:solidFill>
                    <a:srgbClr val="0000CC"/>
                  </a:solidFill>
                </a:rPr>
                <a:t>R</a:t>
              </a:r>
              <a:r>
                <a:rPr lang="en-US" altLang="en-US" sz="2400" b="0" baseline="-25000" dirty="0">
                  <a:solidFill>
                    <a:srgbClr val="0000CC"/>
                  </a:solidFill>
                </a:rPr>
                <a:t>H</a:t>
              </a:r>
              <a:r>
                <a:rPr lang="en-US" altLang="en-US" sz="2400" b="0" i="1" dirty="0">
                  <a:solidFill>
                    <a:srgbClr val="0000CC"/>
                  </a:solidFill>
                </a:rPr>
                <a:t> </a:t>
              </a:r>
              <a:r>
                <a:rPr lang="en-US" altLang="en-US" sz="2400" b="0" dirty="0">
                  <a:solidFill>
                    <a:srgbClr val="0000CC"/>
                  </a:solidFill>
                </a:rPr>
                <a:t>=(</a:t>
              </a:r>
              <a:r>
                <a:rPr lang="en-US" altLang="en-US" sz="2400" b="0" i="1" dirty="0">
                  <a:solidFill>
                    <a:srgbClr val="0000CC"/>
                  </a:solidFill>
                </a:rPr>
                <a:t>e </a:t>
              </a:r>
              <a:r>
                <a:rPr lang="en-US" altLang="en-US" sz="2400" b="0" baseline="30000" dirty="0">
                  <a:solidFill>
                    <a:srgbClr val="0000CC"/>
                  </a:solidFill>
                </a:rPr>
                <a:t>2</a:t>
              </a:r>
              <a:r>
                <a:rPr lang="en-US" altLang="en-US" sz="2400" b="0" i="1" dirty="0">
                  <a:solidFill>
                    <a:srgbClr val="0000CC"/>
                  </a:solidFill>
                </a:rPr>
                <a:t>/ </a:t>
              </a:r>
              <a:r>
                <a:rPr lang="en-US" altLang="en-US" sz="2400" b="0" dirty="0">
                  <a:solidFill>
                    <a:srgbClr val="0000CC"/>
                  </a:solidFill>
                </a:rPr>
                <a:t>3</a:t>
              </a:r>
              <a:r>
                <a:rPr lang="en-US" altLang="en-US" sz="2400" b="0" i="1" dirty="0">
                  <a:solidFill>
                    <a:srgbClr val="0000CC"/>
                  </a:solidFill>
                </a:rPr>
                <a:t>h</a:t>
              </a:r>
              <a:r>
                <a:rPr lang="en-US" altLang="en-US" sz="2400" b="0" dirty="0">
                  <a:solidFill>
                    <a:srgbClr val="0000CC"/>
                  </a:solidFill>
                </a:rPr>
                <a:t>)</a:t>
              </a:r>
              <a:r>
                <a:rPr lang="en-US" altLang="en-US" sz="2400" b="0" baseline="30000" dirty="0">
                  <a:solidFill>
                    <a:srgbClr val="0000CC"/>
                  </a:solidFill>
                </a:rPr>
                <a:t>-1</a:t>
              </a:r>
              <a:endParaRPr lang="en-US" altLang="en-US" sz="2400" b="0" dirty="0">
                <a:solidFill>
                  <a:srgbClr val="0000CC"/>
                </a:solidFill>
              </a:endParaRPr>
            </a:p>
          </p:txBody>
        </p:sp>
        <p:sp>
          <p:nvSpPr>
            <p:cNvPr id="13324" name="Line 12"/>
            <p:cNvSpPr>
              <a:spLocks noChangeShapeType="1"/>
            </p:cNvSpPr>
            <p:nvPr/>
          </p:nvSpPr>
          <p:spPr bwMode="auto">
            <a:xfrm rot="498911">
              <a:off x="1097" y="1294"/>
              <a:ext cx="592" cy="55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pSp>
      <p:grpSp>
        <p:nvGrpSpPr>
          <p:cNvPr id="13334" name="Group 22"/>
          <p:cNvGrpSpPr>
            <a:grpSpLocks/>
          </p:cNvGrpSpPr>
          <p:nvPr/>
        </p:nvGrpSpPr>
        <p:grpSpPr bwMode="auto">
          <a:xfrm>
            <a:off x="5905502" y="3626437"/>
            <a:ext cx="4800601" cy="1235075"/>
            <a:chOff x="2568" y="2424"/>
            <a:chExt cx="3024" cy="778"/>
          </a:xfrm>
        </p:grpSpPr>
        <p:sp>
          <p:nvSpPr>
            <p:cNvPr id="13319" name="Line 7"/>
            <p:cNvSpPr>
              <a:spLocks noChangeShapeType="1"/>
            </p:cNvSpPr>
            <p:nvPr/>
          </p:nvSpPr>
          <p:spPr bwMode="auto">
            <a:xfrm>
              <a:off x="4176" y="2880"/>
              <a:ext cx="1376" cy="1"/>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3320" name="Line 8"/>
            <p:cNvSpPr>
              <a:spLocks noChangeShapeType="1"/>
            </p:cNvSpPr>
            <p:nvPr/>
          </p:nvSpPr>
          <p:spPr bwMode="auto">
            <a:xfrm>
              <a:off x="2568" y="3045"/>
              <a:ext cx="3015"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3321" name="Line 9"/>
            <p:cNvSpPr>
              <a:spLocks noChangeShapeType="1"/>
            </p:cNvSpPr>
            <p:nvPr/>
          </p:nvSpPr>
          <p:spPr bwMode="auto">
            <a:xfrm>
              <a:off x="2574" y="3202"/>
              <a:ext cx="351"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3332" name="Line 20"/>
            <p:cNvSpPr>
              <a:spLocks noChangeShapeType="1"/>
            </p:cNvSpPr>
            <p:nvPr/>
          </p:nvSpPr>
          <p:spPr bwMode="auto">
            <a:xfrm>
              <a:off x="4952" y="2424"/>
              <a:ext cx="64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pSp>
      <p:grpSp>
        <p:nvGrpSpPr>
          <p:cNvPr id="13338" name="Group 26"/>
          <p:cNvGrpSpPr>
            <a:grpSpLocks/>
          </p:cNvGrpSpPr>
          <p:nvPr/>
        </p:nvGrpSpPr>
        <p:grpSpPr bwMode="auto">
          <a:xfrm>
            <a:off x="1923182" y="2021896"/>
            <a:ext cx="304800" cy="3686175"/>
            <a:chOff x="810" y="1422"/>
            <a:chExt cx="192" cy="2322"/>
          </a:xfrm>
        </p:grpSpPr>
        <p:sp>
          <p:nvSpPr>
            <p:cNvPr id="13336" name="Line 24"/>
            <p:cNvSpPr>
              <a:spLocks noChangeShapeType="1"/>
            </p:cNvSpPr>
            <p:nvPr/>
          </p:nvSpPr>
          <p:spPr bwMode="auto">
            <a:xfrm>
              <a:off x="906" y="1632"/>
              <a:ext cx="0" cy="2112"/>
            </a:xfrm>
            <a:prstGeom prst="line">
              <a:avLst/>
            </a:prstGeom>
            <a:noFill/>
            <a:ln w="190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3337" name="Oval 25"/>
            <p:cNvSpPr>
              <a:spLocks noChangeArrowheads="1"/>
            </p:cNvSpPr>
            <p:nvPr/>
          </p:nvSpPr>
          <p:spPr bwMode="auto">
            <a:xfrm>
              <a:off x="810" y="1422"/>
              <a:ext cx="192" cy="192"/>
            </a:xfrm>
            <a:prstGeom prst="ellipse">
              <a:avLst/>
            </a:prstGeom>
            <a:noFill/>
            <a:ln w="28575">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pSp>
      <p:grpSp>
        <p:nvGrpSpPr>
          <p:cNvPr id="13341" name="Group 29"/>
          <p:cNvGrpSpPr>
            <a:grpSpLocks/>
          </p:cNvGrpSpPr>
          <p:nvPr/>
        </p:nvGrpSpPr>
        <p:grpSpPr bwMode="auto">
          <a:xfrm>
            <a:off x="3161432" y="2050476"/>
            <a:ext cx="304800" cy="3400425"/>
            <a:chOff x="1578" y="1440"/>
            <a:chExt cx="192" cy="2142"/>
          </a:xfrm>
        </p:grpSpPr>
        <p:sp>
          <p:nvSpPr>
            <p:cNvPr id="13339" name="Line 27"/>
            <p:cNvSpPr>
              <a:spLocks noChangeShapeType="1"/>
            </p:cNvSpPr>
            <p:nvPr/>
          </p:nvSpPr>
          <p:spPr bwMode="auto">
            <a:xfrm>
              <a:off x="1668" y="1650"/>
              <a:ext cx="0" cy="1932"/>
            </a:xfrm>
            <a:prstGeom prst="line">
              <a:avLst/>
            </a:prstGeom>
            <a:noFill/>
            <a:ln w="1905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3340" name="Oval 28"/>
            <p:cNvSpPr>
              <a:spLocks noChangeArrowheads="1"/>
            </p:cNvSpPr>
            <p:nvPr/>
          </p:nvSpPr>
          <p:spPr bwMode="auto">
            <a:xfrm>
              <a:off x="1578" y="1440"/>
              <a:ext cx="192" cy="180"/>
            </a:xfrm>
            <a:prstGeom prst="ellipse">
              <a:avLst/>
            </a:prstGeom>
            <a:noFill/>
            <a:ln w="28575">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pSp>
      <p:sp>
        <p:nvSpPr>
          <p:cNvPr id="2" name="Rectangle 1">
            <a:extLst>
              <a:ext uri="{FF2B5EF4-FFF2-40B4-BE49-F238E27FC236}">
                <a16:creationId xmlns:a16="http://schemas.microsoft.com/office/drawing/2014/main" id="{55AE86E8-5F7D-1548-93AC-FC6785348DCB}"/>
              </a:ext>
            </a:extLst>
          </p:cNvPr>
          <p:cNvSpPr/>
          <p:nvPr/>
        </p:nvSpPr>
        <p:spPr>
          <a:xfrm>
            <a:off x="1645743" y="170518"/>
            <a:ext cx="4450257" cy="523220"/>
          </a:xfrm>
          <a:prstGeom prst="rect">
            <a:avLst/>
          </a:prstGeom>
        </p:spPr>
        <p:txBody>
          <a:bodyPr wrap="none">
            <a:spAutoFit/>
          </a:bodyPr>
          <a:lstStyle/>
          <a:p>
            <a:r>
              <a:rPr lang="en-US" altLang="en-US" dirty="0">
                <a:solidFill>
                  <a:srgbClr val="0070C0"/>
                </a:solidFill>
              </a:rPr>
              <a:t>continued with…</a:t>
            </a:r>
            <a:r>
              <a:rPr lang="en-US" altLang="en-US" sz="1400" b="0" dirty="0">
                <a:solidFill>
                  <a:srgbClr val="0070C0"/>
                </a:solidFill>
              </a:rPr>
              <a:t> GaAs MODFET</a:t>
            </a:r>
            <a:endParaRPr lang="en-CH" dirty="0"/>
          </a:p>
        </p:txBody>
      </p:sp>
    </p:spTree>
    <p:extLst>
      <p:ext uri="{BB962C8B-B14F-4D97-AF65-F5344CB8AC3E}">
        <p14:creationId xmlns:p14="http://schemas.microsoft.com/office/powerpoint/2010/main" val="2612392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334"/>
                                        </p:tgtEl>
                                        <p:attrNameLst>
                                          <p:attrName>style.visibility</p:attrName>
                                        </p:attrNameLst>
                                      </p:cBhvr>
                                      <p:to>
                                        <p:strVal val="visible"/>
                                      </p:to>
                                    </p:set>
                                    <p:anim calcmode="lin" valueType="num">
                                      <p:cBhvr additive="base">
                                        <p:cTn id="7" dur="500" fill="hold"/>
                                        <p:tgtEl>
                                          <p:spTgt spid="13334"/>
                                        </p:tgtEl>
                                        <p:attrNameLst>
                                          <p:attrName>ppt_x</p:attrName>
                                        </p:attrNameLst>
                                      </p:cBhvr>
                                      <p:tavLst>
                                        <p:tav tm="0">
                                          <p:val>
                                            <p:strVal val="1+#ppt_w/2"/>
                                          </p:val>
                                        </p:tav>
                                        <p:tav tm="100000">
                                          <p:val>
                                            <p:strVal val="#ppt_x"/>
                                          </p:val>
                                        </p:tav>
                                      </p:tavLst>
                                    </p:anim>
                                    <p:anim calcmode="lin" valueType="num">
                                      <p:cBhvr additive="base">
                                        <p:cTn id="8" dur="500" fill="hold"/>
                                        <p:tgtEl>
                                          <p:spTgt spid="133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err="1">
                <a:solidFill>
                  <a:schemeClr val="tx1"/>
                </a:solidFill>
                <a:latin typeface="Times New Roman" panose="02020603050405020304" pitchFamily="18" charset="0"/>
                <a:ea typeface="宋体" panose="02010600030101010101" pitchFamily="2" charset="-122"/>
                <a:sym typeface="+mn-ea"/>
              </a:rPr>
              <a:t>Anyons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472440" y="1347470"/>
            <a:ext cx="11246485" cy="1322070"/>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Introducing Anyons</a:t>
            </a:r>
          </a:p>
          <a:p>
            <a:pPr marL="266700" indent="-266700"/>
            <a:r>
              <a:rPr sz="2000" b="1">
                <a:latin typeface="Times New Roman" panose="02020603050405020304" pitchFamily="18" charset="0"/>
                <a:ea typeface="宋体" panose="02010600030101010101" pitchFamily="2" charset="-122"/>
              </a:rPr>
              <a:t>Suppose a particle with an electrical q moves in a circular motion in a plane</a:t>
            </a:r>
            <a:r>
              <a:rPr lang="zh-CN" sz="2000" b="1">
                <a:latin typeface="Times New Roman" panose="02020603050405020304" pitchFamily="18" charset="0"/>
                <a:ea typeface="宋体" panose="02010600030101010101" pitchFamily="2" charset="-122"/>
              </a:rPr>
              <a:t>，</a:t>
            </a:r>
            <a:r>
              <a:rPr lang="en-US" sz="2000" b="1">
                <a:latin typeface="Times New Roman" panose="02020603050405020304" pitchFamily="18" charset="0"/>
                <a:ea typeface="宋体" panose="02010600030101010101" pitchFamily="2" charset="-122"/>
              </a:rPr>
              <a:t>t</a:t>
            </a:r>
            <a:r>
              <a:rPr sz="2000" b="1">
                <a:latin typeface="Times New Roman" panose="02020603050405020304" pitchFamily="18" charset="0"/>
                <a:ea typeface="宋体" panose="02010600030101010101" pitchFamily="2" charset="-122"/>
              </a:rPr>
              <a:t>he z component of the angular momentum of the electron, L</a:t>
            </a:r>
            <a:r>
              <a:rPr sz="2000" b="1" baseline="-25000">
                <a:latin typeface="Times New Roman" panose="02020603050405020304" pitchFamily="18" charset="0"/>
                <a:ea typeface="宋体" panose="02010600030101010101" pitchFamily="2" charset="-122"/>
              </a:rPr>
              <a:t>z</a:t>
            </a:r>
            <a:r>
              <a:rPr sz="2000" b="1">
                <a:latin typeface="Times New Roman" panose="02020603050405020304" pitchFamily="18" charset="0"/>
                <a:ea typeface="宋体" panose="02010600030101010101" pitchFamily="2" charset="-122"/>
              </a:rPr>
              <a:t>, is conserved, and the eigenwave function, under the symmetric specification </a:t>
            </a:r>
            <a:r>
              <a:rPr lang="en-US" sz="2000" b="1">
                <a:latin typeface="Times New Roman" panose="02020603050405020304" pitchFamily="18" charset="0"/>
                <a:ea typeface="宋体" panose="02010600030101010101" pitchFamily="2" charset="-122"/>
              </a:rPr>
              <a:t>and </a:t>
            </a:r>
            <a:r>
              <a:rPr lang="en-US" altLang="zh-CN" sz="2000" b="1">
                <a:latin typeface="Times New Roman" panose="02020603050405020304" pitchFamily="18" charset="0"/>
                <a:ea typeface="宋体" panose="02010600030101010101" pitchFamily="2" charset="-122"/>
              </a:rPr>
              <a:t>t</a:t>
            </a:r>
            <a:r>
              <a:rPr lang="zh-CN" sz="2000" b="1">
                <a:latin typeface="Times New Roman" panose="02020603050405020304" pitchFamily="18" charset="0"/>
                <a:ea typeface="宋体" panose="02010600030101010101" pitchFamily="2" charset="-122"/>
              </a:rPr>
              <a:t>he orbital angular momentum operator of a particle</a:t>
            </a:r>
            <a:r>
              <a:rPr lang="en-US" altLang="zh-CN" sz="2000" b="1">
                <a:latin typeface="Times New Roman" panose="02020603050405020304" pitchFamily="18" charset="0"/>
                <a:ea typeface="宋体" panose="02010600030101010101" pitchFamily="2" charset="-122"/>
              </a:rPr>
              <a:t>(enginvalue is m</a:t>
            </a:r>
            <a:r>
              <a:rPr lang="en-US" altLang="zh-CN" sz="2000" b="1">
                <a:latin typeface="Calibri" panose="020F0502020204030204" charset="0"/>
                <a:ea typeface="宋体" panose="02010600030101010101" pitchFamily="2" charset="-122"/>
                <a:cs typeface="Calibri" panose="020F0502020204030204" charset="0"/>
              </a:rPr>
              <a:t>ħ</a:t>
            </a:r>
            <a:r>
              <a:rPr lang="en-US" altLang="zh-CN" sz="2000" b="1">
                <a:latin typeface="Times New Roman" panose="02020603050405020304" pitchFamily="18" charset="0"/>
                <a:ea typeface="宋体" panose="02010600030101010101" pitchFamily="2" charset="-122"/>
              </a:rPr>
              <a:t>)</a:t>
            </a:r>
          </a:p>
        </p:txBody>
      </p:sp>
      <p:graphicFrame>
        <p:nvGraphicFramePr>
          <p:cNvPr id="7" name="对象 6">
            <a:hlinkClick r:id="" action="ppaction://ole?verb=0"/>
          </p:cNvPr>
          <p:cNvGraphicFramePr>
            <a:graphicFrameLocks noChangeAspect="1"/>
          </p:cNvGraphicFramePr>
          <p:nvPr/>
        </p:nvGraphicFramePr>
        <p:xfrm>
          <a:off x="3339465" y="2849245"/>
          <a:ext cx="4364990" cy="756285"/>
        </p:xfrm>
        <a:graphic>
          <a:graphicData uri="http://schemas.openxmlformats.org/presentationml/2006/ole">
            <mc:AlternateContent xmlns:mc="http://schemas.openxmlformats.org/markup-compatibility/2006">
              <mc:Choice xmlns:v="urn:schemas-microsoft-com:vml" Requires="v">
                <p:oleObj r:id="rId2" imgW="2273300" imgH="393700" progId="Equation.KSEE3">
                  <p:embed/>
                </p:oleObj>
              </mc:Choice>
              <mc:Fallback>
                <p:oleObj r:id="rId2" imgW="2273300" imgH="393700" progId="Equation.KSEE3">
                  <p:embed/>
                  <p:pic>
                    <p:nvPicPr>
                      <p:cNvPr id="7" name="对象 6">
                        <a:hlinkClick r:id="" action="ppaction://ole?verb=0"/>
                      </p:cNvPr>
                      <p:cNvPicPr/>
                      <p:nvPr/>
                    </p:nvPicPr>
                    <p:blipFill>
                      <a:blip r:embed="rId3"/>
                      <a:stretch>
                        <a:fillRect/>
                      </a:stretch>
                    </p:blipFill>
                    <p:spPr>
                      <a:xfrm>
                        <a:off x="3339465" y="2849245"/>
                        <a:ext cx="4364990" cy="756285"/>
                      </a:xfrm>
                      <a:prstGeom prst="rect">
                        <a:avLst/>
                      </a:prstGeom>
                    </p:spPr>
                  </p:pic>
                </p:oleObj>
              </mc:Fallback>
            </mc:AlternateContent>
          </a:graphicData>
        </a:graphic>
      </p:graphicFrame>
      <p:sp>
        <p:nvSpPr>
          <p:cNvPr id="10" name="文本框 9"/>
          <p:cNvSpPr txBox="1"/>
          <p:nvPr/>
        </p:nvSpPr>
        <p:spPr>
          <a:xfrm>
            <a:off x="2292985" y="3851910"/>
            <a:ext cx="10008870" cy="1323439"/>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The unlimited-length </a:t>
            </a:r>
            <a:r>
              <a:rPr lang="en-US" altLang="en-US" sz="2000" b="1">
                <a:latin typeface="Times New Roman" panose="02020603050405020304" pitchFamily="18" charset="0"/>
                <a:ea typeface="宋体" panose="02010600030101010101" pitchFamily="2" charset="-122"/>
                <a:sym typeface="+mn-ea"/>
              </a:rPr>
              <a:t>fine spiral pipe</a:t>
            </a:r>
            <a:r>
              <a:rPr lang="en-US" altLang="en-US" sz="2000" b="1">
                <a:latin typeface="Times New Roman" panose="02020603050405020304" pitchFamily="18" charset="0"/>
                <a:ea typeface="宋体" panose="02010600030101010101" pitchFamily="2" charset="-122"/>
              </a:rPr>
              <a:t> with a current is now allowed to pass through the center of the circle along the square direction perpendicular to the particle motion plane , and the current changes with time, so the flux towel through any section of the screw tube also changes at any time.</a:t>
            </a:r>
            <a:r>
              <a:rPr lang="en-US" altLang="en-US" sz="2000" b="1">
                <a:latin typeface="Times New Roman" panose="02020603050405020304" pitchFamily="18" charset="0"/>
                <a:ea typeface="宋体" panose="02010600030101010101" pitchFamily="2" charset="-122"/>
                <a:sym typeface="+mn-ea"/>
              </a:rPr>
              <a:t>The particle will experience a vortex 'sensing' electric field</a:t>
            </a:r>
            <a:endParaRPr lang="en-US" altLang="en-US" sz="2000" b="1">
              <a:latin typeface="Times New Roman" panose="02020603050405020304" pitchFamily="18" charset="0"/>
              <a:ea typeface="宋体" panose="02010600030101010101" pitchFamily="2" charset="-122"/>
            </a:endParaRPr>
          </a:p>
        </p:txBody>
      </p:sp>
      <p:pic>
        <p:nvPicPr>
          <p:cNvPr id="11" name="图片 10"/>
          <p:cNvPicPr>
            <a:picLocks noChangeAspect="1"/>
          </p:cNvPicPr>
          <p:nvPr/>
        </p:nvPicPr>
        <p:blipFill>
          <a:blip r:embed="rId4"/>
          <a:stretch>
            <a:fillRect/>
          </a:stretch>
        </p:blipFill>
        <p:spPr>
          <a:xfrm>
            <a:off x="550545" y="2908935"/>
            <a:ext cx="1742440" cy="3447415"/>
          </a:xfrm>
          <a:prstGeom prst="rect">
            <a:avLst/>
          </a:prstGeom>
        </p:spPr>
      </p:pic>
      <p:graphicFrame>
        <p:nvGraphicFramePr>
          <p:cNvPr id="13" name="对象 12">
            <a:hlinkClick r:id="" action="ppaction://ole?verb=0"/>
          </p:cNvPr>
          <p:cNvGraphicFramePr>
            <a:graphicFrameLocks noChangeAspect="1"/>
          </p:cNvGraphicFramePr>
          <p:nvPr/>
        </p:nvGraphicFramePr>
        <p:xfrm>
          <a:off x="4998085" y="5481955"/>
          <a:ext cx="3258185" cy="695325"/>
        </p:xfrm>
        <a:graphic>
          <a:graphicData uri="http://schemas.openxmlformats.org/presentationml/2006/ole">
            <mc:AlternateContent xmlns:mc="http://schemas.openxmlformats.org/markup-compatibility/2006">
              <mc:Choice xmlns:v="urn:schemas-microsoft-com:vml" Requires="v">
                <p:oleObj r:id="rId5" imgW="1473200" imgH="393700" progId="Equation.KSEE3">
                  <p:embed/>
                </p:oleObj>
              </mc:Choice>
              <mc:Fallback>
                <p:oleObj r:id="rId5" imgW="1473200" imgH="393700" progId="Equation.KSEE3">
                  <p:embed/>
                  <p:pic>
                    <p:nvPicPr>
                      <p:cNvPr id="13" name="对象 12">
                        <a:hlinkClick r:id="" action="ppaction://ole?verb=0"/>
                      </p:cNvPr>
                      <p:cNvPicPr/>
                      <p:nvPr/>
                    </p:nvPicPr>
                    <p:blipFill>
                      <a:blip r:embed="rId6"/>
                      <a:stretch>
                        <a:fillRect/>
                      </a:stretch>
                    </p:blipFill>
                    <p:spPr>
                      <a:xfrm>
                        <a:off x="4998085" y="5481955"/>
                        <a:ext cx="3258185" cy="695325"/>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err="1">
                <a:solidFill>
                  <a:schemeClr val="tx1"/>
                </a:solidFill>
                <a:latin typeface="Times New Roman" panose="02020603050405020304" pitchFamily="18" charset="0"/>
                <a:ea typeface="宋体" panose="02010600030101010101" pitchFamily="2" charset="-122"/>
                <a:sym typeface="+mn-ea"/>
              </a:rPr>
              <a:t>Anyons</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725805" y="1835785"/>
            <a:ext cx="1742440" cy="3447415"/>
          </a:xfrm>
          <a:prstGeom prst="rect">
            <a:avLst/>
          </a:prstGeom>
        </p:spPr>
      </p:pic>
      <p:sp>
        <p:nvSpPr>
          <p:cNvPr id="3" name="文本框 2"/>
          <p:cNvSpPr txBox="1"/>
          <p:nvPr/>
        </p:nvSpPr>
        <p:spPr>
          <a:xfrm>
            <a:off x="2965450" y="1527175"/>
            <a:ext cx="8615045" cy="368300"/>
          </a:xfrm>
          <a:prstGeom prst="rect">
            <a:avLst/>
          </a:prstGeom>
          <a:noFill/>
          <a:ln w="9525">
            <a:noFill/>
          </a:ln>
        </p:spPr>
        <p:txBody>
          <a:bodyPr wrap="square" anchor="t">
            <a:spAutoFit/>
          </a:bodyPr>
          <a:lstStyle/>
          <a:p>
            <a:pPr marL="266700" indent="-266700"/>
            <a:r>
              <a:rPr lang="en-US" altLang="en-US" b="1">
                <a:latin typeface="Times New Roman" panose="02020603050405020304" pitchFamily="18" charset="0"/>
                <a:ea typeface="宋体" panose="02010600030101010101" pitchFamily="2" charset="-122"/>
              </a:rPr>
              <a:t>The moment of force opposite the center of the circle (along Z square) is</a:t>
            </a:r>
          </a:p>
        </p:txBody>
      </p:sp>
      <p:graphicFrame>
        <p:nvGraphicFramePr>
          <p:cNvPr id="5" name="对象 4">
            <a:hlinkClick r:id="" action="ppaction://ole?verb=0"/>
          </p:cNvPr>
          <p:cNvGraphicFramePr>
            <a:graphicFrameLocks noChangeAspect="1"/>
          </p:cNvGraphicFramePr>
          <p:nvPr/>
        </p:nvGraphicFramePr>
        <p:xfrm>
          <a:off x="5365750" y="2115820"/>
          <a:ext cx="3193415" cy="678180"/>
        </p:xfrm>
        <a:graphic>
          <a:graphicData uri="http://schemas.openxmlformats.org/presentationml/2006/ole">
            <mc:AlternateContent xmlns:mc="http://schemas.openxmlformats.org/markup-compatibility/2006">
              <mc:Choice xmlns:v="urn:schemas-microsoft-com:vml" Requires="v">
                <p:oleObj r:id="rId3" imgW="1854200" imgH="393700" progId="Equation.KSEE3">
                  <p:embed/>
                </p:oleObj>
              </mc:Choice>
              <mc:Fallback>
                <p:oleObj r:id="rId3" imgW="1854200" imgH="393700" progId="Equation.KSEE3">
                  <p:embed/>
                  <p:pic>
                    <p:nvPicPr>
                      <p:cNvPr id="5" name="对象 4">
                        <a:hlinkClick r:id="" action="ppaction://ole?verb=0"/>
                      </p:cNvPr>
                      <p:cNvPicPr/>
                      <p:nvPr/>
                    </p:nvPicPr>
                    <p:blipFill>
                      <a:blip r:embed="rId4"/>
                      <a:stretch>
                        <a:fillRect/>
                      </a:stretch>
                    </p:blipFill>
                    <p:spPr>
                      <a:xfrm>
                        <a:off x="5365750" y="2115820"/>
                        <a:ext cx="3193415" cy="678180"/>
                      </a:xfrm>
                      <a:prstGeom prst="rect">
                        <a:avLst/>
                      </a:prstGeom>
                    </p:spPr>
                  </p:pic>
                </p:oleObj>
              </mc:Fallback>
            </mc:AlternateContent>
          </a:graphicData>
        </a:graphic>
      </p:graphicFrame>
      <p:sp>
        <p:nvSpPr>
          <p:cNvPr id="6" name="文本框 5"/>
          <p:cNvSpPr txBox="1"/>
          <p:nvPr/>
        </p:nvSpPr>
        <p:spPr>
          <a:xfrm>
            <a:off x="3150870" y="2912745"/>
            <a:ext cx="6459220" cy="368300"/>
          </a:xfrm>
          <a:prstGeom prst="rect">
            <a:avLst/>
          </a:prstGeom>
          <a:noFill/>
          <a:ln w="9525">
            <a:noFill/>
          </a:ln>
        </p:spPr>
        <p:txBody>
          <a:bodyPr wrap="square" anchor="t">
            <a:spAutoFit/>
          </a:bodyPr>
          <a:lstStyle/>
          <a:p>
            <a:pPr marL="266700" indent="-266700"/>
            <a:r>
              <a:rPr lang="en-US" altLang="en-US" b="1">
                <a:latin typeface="Times New Roman" panose="02020603050405020304" pitchFamily="18" charset="0"/>
                <a:ea typeface="宋体" panose="02010600030101010101" pitchFamily="2" charset="-122"/>
              </a:rPr>
              <a:t>According to the angular momentum theorem</a:t>
            </a:r>
          </a:p>
        </p:txBody>
      </p:sp>
      <p:graphicFrame>
        <p:nvGraphicFramePr>
          <p:cNvPr id="9" name="对象 8">
            <a:hlinkClick r:id="" action="ppaction://ole?verb=0"/>
          </p:cNvPr>
          <p:cNvGraphicFramePr>
            <a:graphicFrameLocks noChangeAspect="1"/>
          </p:cNvGraphicFramePr>
          <p:nvPr/>
        </p:nvGraphicFramePr>
        <p:xfrm>
          <a:off x="5744845" y="3418205"/>
          <a:ext cx="2435225" cy="699135"/>
        </p:xfrm>
        <a:graphic>
          <a:graphicData uri="http://schemas.openxmlformats.org/presentationml/2006/ole">
            <mc:AlternateContent xmlns:mc="http://schemas.openxmlformats.org/markup-compatibility/2006">
              <mc:Choice xmlns:v="urn:schemas-microsoft-com:vml" Requires="v">
                <p:oleObj r:id="rId5" imgW="1371600" imgH="393700" progId="Equation.KSEE3">
                  <p:embed/>
                </p:oleObj>
              </mc:Choice>
              <mc:Fallback>
                <p:oleObj r:id="rId5" imgW="1371600" imgH="393700" progId="Equation.KSEE3">
                  <p:embed/>
                  <p:pic>
                    <p:nvPicPr>
                      <p:cNvPr id="9" name="对象 8">
                        <a:hlinkClick r:id="" action="ppaction://ole?verb=0"/>
                      </p:cNvPr>
                      <p:cNvPicPr/>
                      <p:nvPr/>
                    </p:nvPicPr>
                    <p:blipFill>
                      <a:blip r:embed="rId6"/>
                      <a:stretch>
                        <a:fillRect/>
                      </a:stretch>
                    </p:blipFill>
                    <p:spPr>
                      <a:xfrm>
                        <a:off x="5744845" y="3418205"/>
                        <a:ext cx="2435225" cy="699135"/>
                      </a:xfrm>
                      <a:prstGeom prst="rect">
                        <a:avLst/>
                      </a:prstGeom>
                    </p:spPr>
                  </p:pic>
                </p:oleObj>
              </mc:Fallback>
            </mc:AlternateContent>
          </a:graphicData>
        </a:graphic>
      </p:graphicFrame>
      <p:sp>
        <p:nvSpPr>
          <p:cNvPr id="12" name="文本框 11"/>
          <p:cNvSpPr txBox="1"/>
          <p:nvPr/>
        </p:nvSpPr>
        <p:spPr>
          <a:xfrm>
            <a:off x="2965450" y="4209415"/>
            <a:ext cx="8102600" cy="645160"/>
          </a:xfrm>
          <a:prstGeom prst="rect">
            <a:avLst/>
          </a:prstGeom>
          <a:noFill/>
          <a:ln w="9525">
            <a:noFill/>
          </a:ln>
        </p:spPr>
        <p:txBody>
          <a:bodyPr wrap="square" anchor="t">
            <a:spAutoFit/>
          </a:bodyPr>
          <a:lstStyle/>
          <a:p>
            <a:pPr marL="266700" indent="-266700"/>
            <a:r>
              <a:rPr lang="en-US" altLang="en-US" b="1">
                <a:latin typeface="Times New Roman" panose="02020603050405020304" pitchFamily="18" charset="0"/>
                <a:ea typeface="宋体" panose="02010600030101010101" pitchFamily="2" charset="-122"/>
              </a:rPr>
              <a:t>Therefore, the variation of orbital angular motion is caused by the variation of magnetic flux d</a:t>
            </a:r>
            <a:r>
              <a:rPr lang="en-US" altLang="en-US" b="1">
                <a:latin typeface="Times New Roman" panose="02020603050405020304" pitchFamily="18" charset="0"/>
                <a:ea typeface="宋体" panose="02010600030101010101" pitchFamily="2" charset="-122"/>
                <a:cs typeface="Times New Roman" panose="02020603050405020304" pitchFamily="18" charset="0"/>
              </a:rPr>
              <a:t>Φ</a:t>
            </a:r>
            <a:r>
              <a:rPr lang="en-US" altLang="en-US" b="1">
                <a:latin typeface="Times New Roman" panose="02020603050405020304" pitchFamily="18" charset="0"/>
                <a:ea typeface="宋体" panose="02010600030101010101" pitchFamily="2" charset="-122"/>
              </a:rPr>
              <a:t> during  </a:t>
            </a:r>
            <a:r>
              <a:rPr lang="en-US" altLang="en-US" b="1">
                <a:latin typeface="Times New Roman" panose="02020603050405020304" pitchFamily="18" charset="0"/>
                <a:ea typeface="宋体" panose="02010600030101010101" pitchFamily="2" charset="-122"/>
                <a:cs typeface="Times New Roman" panose="02020603050405020304" pitchFamily="18" charset="0"/>
              </a:rPr>
              <a:t>Δt</a:t>
            </a:r>
          </a:p>
        </p:txBody>
      </p:sp>
      <p:graphicFrame>
        <p:nvGraphicFramePr>
          <p:cNvPr id="14" name="对象 13">
            <a:hlinkClick r:id="" action="ppaction://ole?verb=0"/>
          </p:cNvPr>
          <p:cNvGraphicFramePr>
            <a:graphicFrameLocks noChangeAspect="1"/>
          </p:cNvGraphicFramePr>
          <p:nvPr/>
        </p:nvGraphicFramePr>
        <p:xfrm>
          <a:off x="5744845" y="5140325"/>
          <a:ext cx="1845310" cy="733425"/>
        </p:xfrm>
        <a:graphic>
          <a:graphicData uri="http://schemas.openxmlformats.org/presentationml/2006/ole">
            <mc:AlternateContent xmlns:mc="http://schemas.openxmlformats.org/markup-compatibility/2006">
              <mc:Choice xmlns:v="urn:schemas-microsoft-com:vml" Requires="v">
                <p:oleObj r:id="rId7" imgW="990600" imgH="393700" progId="Equation.KSEE3">
                  <p:embed/>
                </p:oleObj>
              </mc:Choice>
              <mc:Fallback>
                <p:oleObj r:id="rId7" imgW="990600" imgH="393700" progId="Equation.KSEE3">
                  <p:embed/>
                  <p:pic>
                    <p:nvPicPr>
                      <p:cNvPr id="14" name="对象 13">
                        <a:hlinkClick r:id="" action="ppaction://ole?verb=0"/>
                      </p:cNvPr>
                      <p:cNvPicPr/>
                      <p:nvPr/>
                    </p:nvPicPr>
                    <p:blipFill>
                      <a:blip r:embed="rId8"/>
                      <a:stretch>
                        <a:fillRect/>
                      </a:stretch>
                    </p:blipFill>
                    <p:spPr>
                      <a:xfrm>
                        <a:off x="5744845" y="5140325"/>
                        <a:ext cx="1845310" cy="733425"/>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err="1">
                <a:solidFill>
                  <a:schemeClr val="tx1"/>
                </a:solidFill>
                <a:latin typeface="Times New Roman" panose="02020603050405020304" pitchFamily="18" charset="0"/>
                <a:ea typeface="宋体" panose="02010600030101010101" pitchFamily="2" charset="-122"/>
                <a:sym typeface="+mn-ea"/>
              </a:rPr>
              <a:t>Anyons</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2"/>
          <a:stretch>
            <a:fillRect/>
          </a:stretch>
        </p:blipFill>
        <p:spPr>
          <a:xfrm>
            <a:off x="725805" y="1835785"/>
            <a:ext cx="1742440" cy="3447415"/>
          </a:xfrm>
          <a:prstGeom prst="rect">
            <a:avLst/>
          </a:prstGeom>
        </p:spPr>
      </p:pic>
      <p:sp>
        <p:nvSpPr>
          <p:cNvPr id="3" name="文本框 2"/>
          <p:cNvSpPr txBox="1"/>
          <p:nvPr/>
        </p:nvSpPr>
        <p:spPr>
          <a:xfrm>
            <a:off x="2965450" y="1527175"/>
            <a:ext cx="8615045" cy="645160"/>
          </a:xfrm>
          <a:prstGeom prst="rect">
            <a:avLst/>
          </a:prstGeom>
          <a:noFill/>
          <a:ln w="9525">
            <a:noFill/>
          </a:ln>
        </p:spPr>
        <p:txBody>
          <a:bodyPr wrap="square" anchor="t">
            <a:spAutoFit/>
          </a:bodyPr>
          <a:lstStyle/>
          <a:p>
            <a:pPr marL="266700" indent="-266700"/>
            <a:r>
              <a:rPr lang="en-US" altLang="en-US" b="1">
                <a:latin typeface="Times New Roman" panose="02020603050405020304" pitchFamily="18" charset="0"/>
                <a:ea typeface="宋体" panose="02010600030101010101" pitchFamily="2" charset="-122"/>
              </a:rPr>
              <a:t>Therefore, there exists the orbital angular motion of the magnetic field of the fine spiral pipe</a:t>
            </a:r>
          </a:p>
        </p:txBody>
      </p:sp>
      <p:graphicFrame>
        <p:nvGraphicFramePr>
          <p:cNvPr id="14" name="对象 13">
            <a:hlinkClick r:id="" action="ppaction://ole?verb=0"/>
          </p:cNvPr>
          <p:cNvGraphicFramePr>
            <a:graphicFrameLocks noChangeAspect="1"/>
          </p:cNvGraphicFramePr>
          <p:nvPr/>
        </p:nvGraphicFramePr>
        <p:xfrm>
          <a:off x="4326890" y="2272030"/>
          <a:ext cx="4660900" cy="733425"/>
        </p:xfrm>
        <a:graphic>
          <a:graphicData uri="http://schemas.openxmlformats.org/presentationml/2006/ole">
            <mc:AlternateContent xmlns:mc="http://schemas.openxmlformats.org/markup-compatibility/2006">
              <mc:Choice xmlns:v="urn:schemas-microsoft-com:vml" Requires="v">
                <p:oleObj r:id="rId3" imgW="2501900" imgH="393700" progId="Equation.KSEE3">
                  <p:embed/>
                </p:oleObj>
              </mc:Choice>
              <mc:Fallback>
                <p:oleObj r:id="rId3" imgW="2501900" imgH="393700" progId="Equation.KSEE3">
                  <p:embed/>
                  <p:pic>
                    <p:nvPicPr>
                      <p:cNvPr id="14" name="对象 13">
                        <a:hlinkClick r:id="" action="ppaction://ole?verb=0"/>
                      </p:cNvPr>
                      <p:cNvPicPr/>
                      <p:nvPr/>
                    </p:nvPicPr>
                    <p:blipFill>
                      <a:blip r:embed="rId4"/>
                      <a:stretch>
                        <a:fillRect/>
                      </a:stretch>
                    </p:blipFill>
                    <p:spPr>
                      <a:xfrm>
                        <a:off x="4326890" y="2272030"/>
                        <a:ext cx="4660900" cy="733425"/>
                      </a:xfrm>
                      <a:prstGeom prst="rect">
                        <a:avLst/>
                      </a:prstGeom>
                    </p:spPr>
                  </p:pic>
                </p:oleObj>
              </mc:Fallback>
            </mc:AlternateContent>
          </a:graphicData>
        </a:graphic>
      </p:graphicFrame>
      <p:sp>
        <p:nvSpPr>
          <p:cNvPr id="7" name="文本框 6"/>
          <p:cNvSpPr txBox="1"/>
          <p:nvPr/>
        </p:nvSpPr>
        <p:spPr>
          <a:xfrm>
            <a:off x="2877185" y="3497580"/>
            <a:ext cx="8190865" cy="645160"/>
          </a:xfrm>
          <a:prstGeom prst="rect">
            <a:avLst/>
          </a:prstGeom>
          <a:noFill/>
          <a:ln w="9525">
            <a:noFill/>
          </a:ln>
        </p:spPr>
        <p:txBody>
          <a:bodyPr wrap="square" anchor="t">
            <a:spAutoFit/>
          </a:bodyPr>
          <a:lstStyle/>
          <a:p>
            <a:pPr marL="266700" indent="-266700"/>
            <a:r>
              <a:rPr lang="en-US" altLang="en-US" b="1">
                <a:latin typeface="Times New Roman" panose="02020603050405020304" pitchFamily="18" charset="0"/>
                <a:ea typeface="宋体" panose="02010600030101010101" pitchFamily="2" charset="-122"/>
              </a:rPr>
              <a:t>The charged particle-magnetic flux tube composite is regarded asa whole, which will have peculiar statistical properties.</a:t>
            </a:r>
          </a:p>
        </p:txBody>
      </p:sp>
      <p:pic>
        <p:nvPicPr>
          <p:cNvPr id="8" name="图片 7"/>
          <p:cNvPicPr>
            <a:picLocks noChangeAspect="1"/>
          </p:cNvPicPr>
          <p:nvPr/>
        </p:nvPicPr>
        <p:blipFill>
          <a:blip r:embed="rId5"/>
          <a:stretch>
            <a:fillRect/>
          </a:stretch>
        </p:blipFill>
        <p:spPr>
          <a:xfrm>
            <a:off x="5773420" y="4558030"/>
            <a:ext cx="2571750" cy="144589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err="1">
                <a:solidFill>
                  <a:schemeClr val="tx1"/>
                </a:solidFill>
                <a:latin typeface="Times New Roman" panose="02020603050405020304" pitchFamily="18" charset="0"/>
                <a:ea typeface="宋体" panose="02010600030101010101" pitchFamily="2" charset="-122"/>
                <a:sym typeface="+mn-ea"/>
              </a:rPr>
              <a:t>Anyons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3959225" y="1286510"/>
            <a:ext cx="8232775" cy="532320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Try to interchange the phases of two such composites.</a:t>
            </a:r>
          </a:p>
          <a:p>
            <a:pPr marL="266700" indent="-266700"/>
            <a:r>
              <a:rPr lang="en-US" altLang="en-US" sz="2000" b="1">
                <a:latin typeface="Times New Roman" panose="02020603050405020304" pitchFamily="18" charset="0"/>
                <a:ea typeface="宋体" panose="02010600030101010101" pitchFamily="2" charset="-122"/>
              </a:rPr>
              <a:t>The process can be seen as each complex body rotated around the center of mass with angle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π</a:t>
            </a:r>
          </a:p>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Each composite acquires an additional angular momentum of under the vector potential of the other,the wave function describing the system acquires additional phase factors</a:t>
            </a:r>
          </a:p>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exp((-iqΦ/2π)/*</a:t>
            </a:r>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π</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a:t>
            </a:r>
          </a:p>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The change of the system wave function is:</a:t>
            </a:r>
          </a:p>
          <a:p>
            <a:pPr marL="266700" indent="-266700"/>
            <a:endParaRPr lang="en-US" altLang="en-US" sz="2000" b="1">
              <a:latin typeface="Times New Roman" panose="02020603050405020304" pitchFamily="18" charset="0"/>
              <a:ea typeface="宋体" panose="02010600030101010101" pitchFamily="2" charset="-122"/>
              <a:cs typeface="Times New Roman" panose="02020603050405020304" pitchFamily="18" charset="0"/>
            </a:endParaRPr>
          </a:p>
          <a:p>
            <a:pPr marL="266700" indent="-266700"/>
            <a:endParaRPr lang="en-US" altLang="en-US" sz="2000" b="1">
              <a:latin typeface="Times New Roman" panose="02020603050405020304" pitchFamily="18" charset="0"/>
              <a:ea typeface="宋体" panose="02010600030101010101" pitchFamily="2" charset="-122"/>
              <a:cs typeface="Times New Roman" panose="02020603050405020304" pitchFamily="18" charset="0"/>
            </a:endParaRPr>
          </a:p>
          <a:p>
            <a:pPr marL="266700" indent="-266700"/>
            <a:endParaRPr lang="en-US" altLang="en-US" sz="2000" b="1">
              <a:latin typeface="Times New Roman" panose="02020603050405020304" pitchFamily="18" charset="0"/>
              <a:ea typeface="宋体" panose="02010600030101010101" pitchFamily="2" charset="-122"/>
              <a:cs typeface="Times New Roman" panose="02020603050405020304" pitchFamily="18" charset="0"/>
            </a:endParaRPr>
          </a:p>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θ=</a:t>
            </a:r>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π,exp((-iqΦ/2π)/*θ)=exp((-iqΦ/2π)/*π)=exp(-iqΦ/2π)</a:t>
            </a:r>
          </a:p>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qΦ/2=nπ.n is odd, then, the composite is fermion</a:t>
            </a:r>
          </a:p>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qΦ/2=nπ.n is even, then, the composite is Boson</a:t>
            </a:r>
          </a:p>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Howeve, qΦ</a:t>
            </a:r>
            <a:r>
              <a:rPr lang="zh-CN" altLang="en-US" sz="2000" b="1">
                <a:latin typeface="Times New Roman" panose="02020603050405020304" pitchFamily="18" charset="0"/>
                <a:ea typeface="宋体" panose="02010600030101010101" pitchFamily="2" charset="-122"/>
                <a:cs typeface="Times New Roman" panose="02020603050405020304" pitchFamily="18" charset="0"/>
                <a:sym typeface="+mn-ea"/>
              </a:rPr>
              <a:t>take any value</a:t>
            </a:r>
            <a:r>
              <a:rPr lang="en-US" altLang="zh-CN" sz="2000" b="1">
                <a:latin typeface="Times New Roman" panose="02020603050405020304" pitchFamily="18" charset="0"/>
                <a:ea typeface="宋体" panose="02010600030101010101" pitchFamily="2" charset="-122"/>
                <a:cs typeface="Times New Roman" panose="02020603050405020304" pitchFamily="18" charset="0"/>
                <a:sym typeface="+mn-ea"/>
              </a:rPr>
              <a:t>, t</a:t>
            </a:r>
            <a:r>
              <a:rPr lang="zh-CN" altLang="en-US" sz="2000" b="1">
                <a:latin typeface="Times New Roman" panose="02020603050405020304" pitchFamily="18" charset="0"/>
                <a:ea typeface="宋体" panose="02010600030101010101" pitchFamily="2" charset="-122"/>
                <a:cs typeface="Times New Roman" panose="02020603050405020304" pitchFamily="18" charset="0"/>
                <a:sym typeface="+mn-ea"/>
              </a:rPr>
              <a:t>his means that the statistical properties of the complex can be continuously changed between Fermi statistics and Bose statistics, so the complex is named as any vector</a:t>
            </a:r>
            <a:endParaRPr lang="en-US" altLang="en-US" b="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108585" y="2625725"/>
            <a:ext cx="3442970" cy="1936115"/>
          </a:xfrm>
          <a:prstGeom prst="rect">
            <a:avLst/>
          </a:prstGeom>
        </p:spPr>
      </p:pic>
      <p:graphicFrame>
        <p:nvGraphicFramePr>
          <p:cNvPr id="5" name="对象 4">
            <a:hlinkClick r:id="" action="ppaction://ole?verb=0"/>
          </p:cNvPr>
          <p:cNvGraphicFramePr>
            <a:graphicFrameLocks noChangeAspect="1"/>
          </p:cNvGraphicFramePr>
          <p:nvPr/>
        </p:nvGraphicFramePr>
        <p:xfrm>
          <a:off x="6057265" y="3839210"/>
          <a:ext cx="3076575" cy="722630"/>
        </p:xfrm>
        <a:graphic>
          <a:graphicData uri="http://schemas.openxmlformats.org/presentationml/2006/ole">
            <mc:AlternateContent xmlns:mc="http://schemas.openxmlformats.org/markup-compatibility/2006">
              <mc:Choice xmlns:v="urn:schemas-microsoft-com:vml" Requires="v">
                <p:oleObj r:id="rId3" imgW="1676400" imgH="393700" progId="Equation.KSEE3">
                  <p:embed/>
                </p:oleObj>
              </mc:Choice>
              <mc:Fallback>
                <p:oleObj r:id="rId3" imgW="1676400" imgH="393700" progId="Equation.KSEE3">
                  <p:embed/>
                  <p:pic>
                    <p:nvPicPr>
                      <p:cNvPr id="5" name="对象 4">
                        <a:hlinkClick r:id="" action="ppaction://ole?verb=0"/>
                      </p:cNvPr>
                      <p:cNvPicPr/>
                      <p:nvPr/>
                    </p:nvPicPr>
                    <p:blipFill>
                      <a:blip r:embed="rId4"/>
                      <a:stretch>
                        <a:fillRect/>
                      </a:stretch>
                    </p:blipFill>
                    <p:spPr>
                      <a:xfrm>
                        <a:off x="6057265" y="3839210"/>
                        <a:ext cx="3076575" cy="722630"/>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err="1">
                <a:solidFill>
                  <a:schemeClr val="tx1"/>
                </a:solidFill>
                <a:latin typeface="Times New Roman" panose="02020603050405020304" pitchFamily="18" charset="0"/>
                <a:ea typeface="宋体" panose="02010600030101010101" pitchFamily="2" charset="-122"/>
                <a:sym typeface="+mn-ea"/>
              </a:rPr>
              <a:t>Anyons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14680" y="1566545"/>
            <a:ext cx="11246485" cy="1938020"/>
          </a:xfrm>
          <a:prstGeom prst="rect">
            <a:avLst/>
          </a:prstGeom>
          <a:noFill/>
          <a:ln w="9525">
            <a:noFill/>
          </a:ln>
        </p:spPr>
        <p:txBody>
          <a:bodyPr wrap="square" anchor="t">
            <a:spAutoFit/>
          </a:bodyPr>
          <a:lstStyle/>
          <a:p>
            <a:pPr marL="266700" indent="-266700"/>
            <a:r>
              <a:rPr lang="en-US" sz="2000" b="1">
                <a:latin typeface="Times New Roman" panose="02020603050405020304" pitchFamily="18" charset="0"/>
                <a:ea typeface="宋体" panose="02010600030101010101" pitchFamily="2" charset="-122"/>
              </a:rPr>
              <a:t> </a:t>
            </a:r>
            <a:r>
              <a:rPr sz="2000" b="1">
                <a:latin typeface="Times New Roman" panose="02020603050405020304" pitchFamily="18" charset="0"/>
                <a:ea typeface="宋体" panose="02010600030101010101" pitchFamily="2" charset="-122"/>
              </a:rPr>
              <a:t>In d = 3</a:t>
            </a:r>
            <a:r>
              <a:rPr lang="en-US" sz="2000" b="1">
                <a:latin typeface="Times New Roman" panose="02020603050405020304" pitchFamily="18" charset="0"/>
                <a:ea typeface="宋体" panose="02010600030101010101" pitchFamily="2" charset="-122"/>
              </a:rPr>
              <a:t>+1</a:t>
            </a:r>
            <a:r>
              <a:rPr sz="2000" b="1">
                <a:latin typeface="Times New Roman" panose="02020603050405020304" pitchFamily="18" charset="0"/>
                <a:ea typeface="宋体" panose="02010600030101010101" pitchFamily="2" charset="-122"/>
              </a:rPr>
              <a:t> spatial dimensions</a:t>
            </a:r>
            <a:r>
              <a:rPr lang="en-US" sz="2000" b="1">
                <a:latin typeface="Times New Roman" panose="02020603050405020304" pitchFamily="18" charset="0"/>
                <a:ea typeface="宋体" panose="02010600030101010101" pitchFamily="2" charset="-122"/>
              </a:rPr>
              <a:t>,</a:t>
            </a:r>
            <a:r>
              <a:rPr sz="2000" b="1">
                <a:latin typeface="Times New Roman" panose="02020603050405020304" pitchFamily="18" charset="0"/>
                <a:ea typeface="宋体" panose="02010600030101010101" pitchFamily="2" charset="-122"/>
              </a:rPr>
              <a:t> the path that the pair of particles take in spacetime can always be continuously connected to the situation where the particles don’t move at all. This is the reason the resulting state should be the same as the one before the exchange. But in d = 2</a:t>
            </a:r>
            <a:r>
              <a:rPr lang="en-US" sz="2000" b="1">
                <a:latin typeface="Times New Roman" panose="02020603050405020304" pitchFamily="18" charset="0"/>
                <a:ea typeface="宋体" panose="02010600030101010101" pitchFamily="2" charset="-122"/>
              </a:rPr>
              <a:t>+1</a:t>
            </a:r>
            <a:r>
              <a:rPr sz="2000" b="1">
                <a:latin typeface="Times New Roman" panose="02020603050405020304" pitchFamily="18" charset="0"/>
                <a:ea typeface="宋体" panose="02010600030101010101" pitchFamily="2" charset="-122"/>
              </a:rPr>
              <a:t> spatial dimensions, this is not the case: the worldlines of particles now wind around each other. When particles are exchanged in an anti-clockwise direction, like this worldlines get tangled. They can’t be smoothly continued into the worldlines of particles which are exchanged clockwise, like this: </a:t>
            </a:r>
          </a:p>
        </p:txBody>
      </p:sp>
      <p:pic>
        <p:nvPicPr>
          <p:cNvPr id="7" name="图片 6"/>
          <p:cNvPicPr>
            <a:picLocks noChangeAspect="1"/>
          </p:cNvPicPr>
          <p:nvPr/>
        </p:nvPicPr>
        <p:blipFill>
          <a:blip r:embed="rId2"/>
          <a:stretch>
            <a:fillRect/>
          </a:stretch>
        </p:blipFill>
        <p:spPr>
          <a:xfrm>
            <a:off x="3361055" y="3815080"/>
            <a:ext cx="1136650" cy="2076450"/>
          </a:xfrm>
          <a:prstGeom prst="rect">
            <a:avLst/>
          </a:prstGeom>
        </p:spPr>
      </p:pic>
      <p:sp>
        <p:nvSpPr>
          <p:cNvPr id="10" name="右箭头 9"/>
          <p:cNvSpPr/>
          <p:nvPr/>
        </p:nvSpPr>
        <p:spPr>
          <a:xfrm>
            <a:off x="4956810" y="4695190"/>
            <a:ext cx="1940560" cy="657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乘号 10"/>
          <p:cNvSpPr/>
          <p:nvPr/>
        </p:nvSpPr>
        <p:spPr>
          <a:xfrm>
            <a:off x="5173345" y="4279900"/>
            <a:ext cx="1271905" cy="148780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a:stretch>
            <a:fillRect/>
          </a:stretch>
        </p:blipFill>
        <p:spPr>
          <a:xfrm>
            <a:off x="7503160" y="3824605"/>
            <a:ext cx="1390650" cy="2057400"/>
          </a:xfrm>
          <a:prstGeom prst="rect">
            <a:avLst/>
          </a:prstGeom>
        </p:spPr>
      </p:pic>
      <p:pic>
        <p:nvPicPr>
          <p:cNvPr id="3" name="图片 2"/>
          <p:cNvPicPr>
            <a:picLocks noChangeAspect="1"/>
          </p:cNvPicPr>
          <p:nvPr/>
        </p:nvPicPr>
        <p:blipFill>
          <a:blip r:embed="rId4"/>
          <a:stretch>
            <a:fillRect/>
          </a:stretch>
        </p:blipFill>
        <p:spPr>
          <a:xfrm>
            <a:off x="739140" y="3576955"/>
            <a:ext cx="2393950" cy="25527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err="1">
                <a:solidFill>
                  <a:schemeClr val="tx1"/>
                </a:solidFill>
                <a:latin typeface="Times New Roman" panose="02020603050405020304" pitchFamily="18" charset="0"/>
                <a:ea typeface="宋体" panose="02010600030101010101" pitchFamily="2" charset="-122"/>
                <a:sym typeface="+mn-ea"/>
              </a:rPr>
              <a:t>Anyons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14680" y="1301750"/>
            <a:ext cx="11246485" cy="1322070"/>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Each winding defines a different topological sector. The essence of the loophole is that, after a rotation in the two-dimensions, the wavefunction may retain a memory of the path it took through the phase. This means that may have any phase α. In fact, we need to be more precise: we will say that after an anti-clockwise exchange, the wavefunction is </a:t>
            </a:r>
          </a:p>
        </p:txBody>
      </p:sp>
      <p:pic>
        <p:nvPicPr>
          <p:cNvPr id="3" name="图片 2"/>
          <p:cNvPicPr>
            <a:picLocks noChangeAspect="1"/>
          </p:cNvPicPr>
          <p:nvPr/>
        </p:nvPicPr>
        <p:blipFill>
          <a:blip r:embed="rId2"/>
          <a:stretch>
            <a:fillRect/>
          </a:stretch>
        </p:blipFill>
        <p:spPr>
          <a:xfrm>
            <a:off x="6797040" y="3580765"/>
            <a:ext cx="3585845" cy="559435"/>
          </a:xfrm>
          <a:prstGeom prst="rect">
            <a:avLst/>
          </a:prstGeom>
        </p:spPr>
      </p:pic>
      <p:pic>
        <p:nvPicPr>
          <p:cNvPr id="5" name="图片 4"/>
          <p:cNvPicPr>
            <a:picLocks noChangeAspect="1"/>
          </p:cNvPicPr>
          <p:nvPr/>
        </p:nvPicPr>
        <p:blipFill>
          <a:blip r:embed="rId3"/>
          <a:stretch>
            <a:fillRect/>
          </a:stretch>
        </p:blipFill>
        <p:spPr>
          <a:xfrm>
            <a:off x="1131570" y="2743200"/>
            <a:ext cx="4908550" cy="2235200"/>
          </a:xfrm>
          <a:prstGeom prst="rect">
            <a:avLst/>
          </a:prstGeom>
        </p:spPr>
      </p:pic>
      <p:sp>
        <p:nvSpPr>
          <p:cNvPr id="6" name="文本框 5"/>
          <p:cNvSpPr txBox="1"/>
          <p:nvPr/>
        </p:nvSpPr>
        <p:spPr>
          <a:xfrm>
            <a:off x="550545" y="4879975"/>
            <a:ext cx="10815320" cy="163004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After a clockwise exchange, the topological properties of the path will be retained, so that the phase can seem to take any value rather than just 0,1, in which case swapping two particles produces a random phase, and any particle that satisfies this swapping law is an arbitrary particle are referred to as anyons. This whole subject usually goes by the name of quantum statistics or fractional statistics. But it has less to do with statistics and more to do with topology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a:solidFill>
                  <a:schemeClr val="tx1"/>
                </a:solidFill>
                <a:latin typeface="Times New Roman" panose="02020603050405020304" pitchFamily="18" charset="0"/>
                <a:ea typeface="宋体" panose="02010600030101010101" pitchFamily="2" charset="-122"/>
                <a:sym typeface="+mn-ea"/>
              </a:rPr>
              <a:t>Fractional Statistics</a:t>
            </a:r>
            <a:endParaRPr lang="en-US" b="1">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14680" y="1301750"/>
            <a:ext cx="11246485" cy="1014730"/>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Fractional Statistics</a:t>
            </a:r>
            <a:r>
              <a:rPr lang="en-US" sz="2000" b="1">
                <a:latin typeface="Times New Roman" panose="02020603050405020304" pitchFamily="18" charset="0"/>
                <a:ea typeface="宋体" panose="02010600030101010101" pitchFamily="2" charset="-122"/>
              </a:rPr>
              <a:t>:We will now compute the quantum statistics of quasi-holes in the ν = 1/m Laughlin </a:t>
            </a:r>
            <a:r>
              <a:rPr sz="2000" b="1">
                <a:latin typeface="Times New Roman" panose="02020603050405020304" pitchFamily="18" charset="0"/>
                <a:ea typeface="宋体" panose="02010600030101010101" pitchFamily="2" charset="-122"/>
              </a:rPr>
              <a:t>state. </a:t>
            </a:r>
          </a:p>
          <a:p>
            <a:pPr marL="266700" indent="-266700"/>
            <a:r>
              <a:rPr sz="2000" b="1">
                <a:latin typeface="Times New Roman" panose="02020603050405020304" pitchFamily="18" charset="0"/>
                <a:ea typeface="宋体" panose="02010600030101010101" pitchFamily="2" charset="-122"/>
              </a:rPr>
              <a:t>We consider a state of M quasi-holes which we denote as |η</a:t>
            </a:r>
            <a:r>
              <a:rPr sz="2000" b="1" baseline="-25000">
                <a:latin typeface="Times New Roman" panose="02020603050405020304" pitchFamily="18" charset="0"/>
                <a:ea typeface="宋体" panose="02010600030101010101" pitchFamily="2" charset="-122"/>
              </a:rPr>
              <a:t>1</a:t>
            </a:r>
            <a:r>
              <a:rPr sz="2000" b="1">
                <a:latin typeface="Times New Roman" panose="02020603050405020304" pitchFamily="18" charset="0"/>
                <a:ea typeface="宋体" panose="02010600030101010101" pitchFamily="2" charset="-122"/>
              </a:rPr>
              <a:t>, . . . , η</a:t>
            </a:r>
            <a:r>
              <a:rPr sz="2000" b="1" baseline="-25000">
                <a:latin typeface="Times New Roman" panose="02020603050405020304" pitchFamily="18" charset="0"/>
                <a:ea typeface="宋体" panose="02010600030101010101" pitchFamily="2" charset="-122"/>
              </a:rPr>
              <a:t>M</a:t>
            </a:r>
            <a:r>
              <a:rPr lang="en-US" sz="2000" b="1">
                <a:latin typeface="Times New Roman" panose="02020603050405020304" pitchFamily="18" charset="0"/>
                <a:ea typeface="宋体" panose="02010600030101010101" pitchFamily="2" charset="-122"/>
              </a:rPr>
              <a:t>&gt;,T</a:t>
            </a:r>
            <a:r>
              <a:rPr sz="2000" b="1">
                <a:latin typeface="Times New Roman" panose="02020603050405020304" pitchFamily="18" charset="0"/>
                <a:ea typeface="宋体" panose="02010600030101010101" pitchFamily="2" charset="-122"/>
              </a:rPr>
              <a:t>he wave function is</a:t>
            </a:r>
          </a:p>
        </p:txBody>
      </p:sp>
      <p:graphicFrame>
        <p:nvGraphicFramePr>
          <p:cNvPr id="13" name="对象 12">
            <a:hlinkClick r:id="" action="ppaction://ole?verb=0"/>
          </p:cNvPr>
          <p:cNvGraphicFramePr>
            <a:graphicFrameLocks noChangeAspect="1"/>
          </p:cNvGraphicFramePr>
          <p:nvPr/>
        </p:nvGraphicFramePr>
        <p:xfrm>
          <a:off x="2975610" y="2316480"/>
          <a:ext cx="6525260" cy="1097280"/>
        </p:xfrm>
        <a:graphic>
          <a:graphicData uri="http://schemas.openxmlformats.org/presentationml/2006/ole">
            <mc:AlternateContent xmlns:mc="http://schemas.openxmlformats.org/markup-compatibility/2006">
              <mc:Choice xmlns:v="urn:schemas-microsoft-com:vml" Requires="v">
                <p:oleObj r:id="rId2" imgW="3175000" imgH="533400" progId="Equation.KSEE3">
                  <p:embed/>
                </p:oleObj>
              </mc:Choice>
              <mc:Fallback>
                <p:oleObj r:id="rId2" imgW="3175000" imgH="533400" progId="Equation.KSEE3">
                  <p:embed/>
                  <p:pic>
                    <p:nvPicPr>
                      <p:cNvPr id="13" name="对象 12">
                        <a:hlinkClick r:id="" action="ppaction://ole?verb=0"/>
                      </p:cNvPr>
                      <p:cNvPicPr/>
                      <p:nvPr/>
                    </p:nvPicPr>
                    <p:blipFill>
                      <a:blip r:embed="rId3"/>
                      <a:stretch>
                        <a:fillRect/>
                      </a:stretch>
                    </p:blipFill>
                    <p:spPr>
                      <a:xfrm>
                        <a:off x="2975610" y="2316480"/>
                        <a:ext cx="6525260" cy="1097280"/>
                      </a:xfrm>
                      <a:prstGeom prst="rect">
                        <a:avLst/>
                      </a:prstGeom>
                    </p:spPr>
                  </p:pic>
                </p:oleObj>
              </mc:Fallback>
            </mc:AlternateContent>
          </a:graphicData>
        </a:graphic>
      </p:graphicFrame>
      <p:pic>
        <p:nvPicPr>
          <p:cNvPr id="9" name="图片 8"/>
          <p:cNvPicPr>
            <a:picLocks noChangeAspect="1"/>
          </p:cNvPicPr>
          <p:nvPr/>
        </p:nvPicPr>
        <p:blipFill>
          <a:blip r:embed="rId4"/>
          <a:stretch>
            <a:fillRect/>
          </a:stretch>
        </p:blipFill>
        <p:spPr>
          <a:xfrm>
            <a:off x="2228215" y="3570605"/>
            <a:ext cx="8018780" cy="1031875"/>
          </a:xfrm>
          <a:prstGeom prst="rect">
            <a:avLst/>
          </a:prstGeom>
        </p:spPr>
      </p:pic>
      <p:sp>
        <p:nvSpPr>
          <p:cNvPr id="10" name="文本框 9"/>
          <p:cNvSpPr txBox="1"/>
          <p:nvPr/>
        </p:nvSpPr>
        <p:spPr>
          <a:xfrm>
            <a:off x="485775" y="4602480"/>
            <a:ext cx="10440670" cy="70675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Compute the Berry phase, we should work with the normalised states. We’ll call this state |ψ&gt;, defined by</a:t>
            </a:r>
          </a:p>
        </p:txBody>
      </p:sp>
      <p:pic>
        <p:nvPicPr>
          <p:cNvPr id="11" name="图片 10"/>
          <p:cNvPicPr>
            <a:picLocks noChangeAspect="1"/>
          </p:cNvPicPr>
          <p:nvPr/>
        </p:nvPicPr>
        <p:blipFill>
          <a:blip r:embed="rId5"/>
          <a:stretch>
            <a:fillRect/>
          </a:stretch>
        </p:blipFill>
        <p:spPr>
          <a:xfrm>
            <a:off x="4085590" y="5393055"/>
            <a:ext cx="3446780" cy="825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a:solidFill>
                  <a:schemeClr val="tx1"/>
                </a:solidFill>
                <a:latin typeface="Times New Roman" panose="02020603050405020304" pitchFamily="18" charset="0"/>
                <a:ea typeface="宋体" panose="02010600030101010101" pitchFamily="2" charset="-122"/>
                <a:sym typeface="+mn-ea"/>
              </a:rPr>
              <a:t>Fractional Statistics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14680" y="1301750"/>
            <a:ext cx="11246485" cy="398780"/>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where the normalisation factor is defined as Z = </a:t>
            </a:r>
            <a:r>
              <a:rPr lang="en-US" sz="2000" b="1">
                <a:latin typeface="Times New Roman" panose="02020603050405020304" pitchFamily="18" charset="0"/>
                <a:ea typeface="宋体" panose="02010600030101010101" pitchFamily="2" charset="-122"/>
              </a:rPr>
              <a:t>&lt;</a:t>
            </a:r>
            <a:r>
              <a:rPr sz="2000" b="1">
                <a:latin typeface="Times New Roman" panose="02020603050405020304" pitchFamily="18" charset="0"/>
                <a:ea typeface="宋体" panose="02010600030101010101" pitchFamily="2" charset="-122"/>
              </a:rPr>
              <a:t>η</a:t>
            </a:r>
            <a:r>
              <a:rPr sz="2000" b="1" baseline="-25000">
                <a:latin typeface="Times New Roman" panose="02020603050405020304" pitchFamily="18" charset="0"/>
                <a:ea typeface="宋体" panose="02010600030101010101" pitchFamily="2" charset="-122"/>
              </a:rPr>
              <a:t>1</a:t>
            </a:r>
            <a:r>
              <a:rPr sz="2000" b="1">
                <a:latin typeface="Times New Roman" panose="02020603050405020304" pitchFamily="18" charset="0"/>
                <a:ea typeface="宋体" panose="02010600030101010101" pitchFamily="2" charset="-122"/>
              </a:rPr>
              <a:t>, . . . , η</a:t>
            </a:r>
            <a:r>
              <a:rPr sz="2000" b="1" baseline="-25000">
                <a:latin typeface="Times New Roman" panose="02020603050405020304" pitchFamily="18" charset="0"/>
                <a:ea typeface="宋体" panose="02010600030101010101" pitchFamily="2" charset="-122"/>
              </a:rPr>
              <a:t>M</a:t>
            </a:r>
            <a:r>
              <a:rPr sz="2000" b="1">
                <a:latin typeface="Times New Roman" panose="02020603050405020304" pitchFamily="18" charset="0"/>
                <a:ea typeface="宋体" panose="02010600030101010101" pitchFamily="2" charset="-122"/>
              </a:rPr>
              <a:t>|η</a:t>
            </a:r>
            <a:r>
              <a:rPr sz="2000" b="1" baseline="-25000">
                <a:latin typeface="Times New Roman" panose="02020603050405020304" pitchFamily="18" charset="0"/>
                <a:ea typeface="宋体" panose="02010600030101010101" pitchFamily="2" charset="-122"/>
              </a:rPr>
              <a:t>1</a:t>
            </a:r>
            <a:r>
              <a:rPr sz="2000" b="1">
                <a:latin typeface="Times New Roman" panose="02020603050405020304" pitchFamily="18" charset="0"/>
                <a:ea typeface="宋体" panose="02010600030101010101" pitchFamily="2" charset="-122"/>
              </a:rPr>
              <a:t>, . . . , η</a:t>
            </a:r>
            <a:r>
              <a:rPr sz="2000" b="1" baseline="-25000">
                <a:latin typeface="Times New Roman" panose="02020603050405020304" pitchFamily="18" charset="0"/>
                <a:ea typeface="宋体" panose="02010600030101010101" pitchFamily="2" charset="-122"/>
              </a:rPr>
              <a:t>M</a:t>
            </a:r>
            <a:r>
              <a:rPr lang="en-US" sz="2000" b="1">
                <a:latin typeface="Times New Roman" panose="02020603050405020304" pitchFamily="18" charset="0"/>
                <a:ea typeface="宋体" panose="02010600030101010101" pitchFamily="2" charset="-122"/>
              </a:rPr>
              <a:t>&gt;</a:t>
            </a:r>
            <a:r>
              <a:rPr sz="2000" b="1">
                <a:latin typeface="Times New Roman" panose="02020603050405020304" pitchFamily="18" charset="0"/>
                <a:ea typeface="宋体" panose="02010600030101010101" pitchFamily="2" charset="-122"/>
              </a:rPr>
              <a:t>, which reads</a:t>
            </a:r>
          </a:p>
        </p:txBody>
      </p:sp>
      <p:pic>
        <p:nvPicPr>
          <p:cNvPr id="3" name="图片 2"/>
          <p:cNvPicPr>
            <a:picLocks noChangeAspect="1"/>
          </p:cNvPicPr>
          <p:nvPr/>
        </p:nvPicPr>
        <p:blipFill>
          <a:blip r:embed="rId2"/>
          <a:stretch>
            <a:fillRect/>
          </a:stretch>
        </p:blipFill>
        <p:spPr>
          <a:xfrm>
            <a:off x="1471930" y="2245995"/>
            <a:ext cx="9248775" cy="933450"/>
          </a:xfrm>
          <a:prstGeom prst="rect">
            <a:avLst/>
          </a:prstGeom>
        </p:spPr>
      </p:pic>
      <p:sp>
        <p:nvSpPr>
          <p:cNvPr id="5" name="文本框 4"/>
          <p:cNvSpPr txBox="1"/>
          <p:nvPr/>
        </p:nvSpPr>
        <p:spPr>
          <a:xfrm>
            <a:off x="729615" y="3663950"/>
            <a:ext cx="10483850" cy="70675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This is the object which plays the role of the partition function in the plasma analogy, now in the presence of impurities localised at η</a:t>
            </a:r>
            <a:r>
              <a:rPr lang="en-US" altLang="en-US" sz="2000" b="1" baseline="-25000">
                <a:latin typeface="Times New Roman" panose="02020603050405020304" pitchFamily="18" charset="0"/>
                <a:ea typeface="宋体" panose="02010600030101010101" pitchFamily="2" charset="-122"/>
              </a:rPr>
              <a:t>i</a:t>
            </a:r>
            <a:r>
              <a:rPr lang="en-US" altLang="en-US" sz="2000" b="1">
                <a:latin typeface="Times New Roman" panose="02020603050405020304" pitchFamily="18" charset="0"/>
                <a:ea typeface="宋体" panose="02010600030101010101" pitchFamily="2" charset="-122"/>
              </a:rPr>
              <a:t>.The holomorphic Berry connection is</a:t>
            </a:r>
          </a:p>
        </p:txBody>
      </p:sp>
      <p:pic>
        <p:nvPicPr>
          <p:cNvPr id="6" name="图片 5"/>
          <p:cNvPicPr>
            <a:picLocks noChangeAspect="1"/>
          </p:cNvPicPr>
          <p:nvPr/>
        </p:nvPicPr>
        <p:blipFill>
          <a:blip r:embed="rId3"/>
          <a:stretch>
            <a:fillRect/>
          </a:stretch>
        </p:blipFill>
        <p:spPr>
          <a:xfrm>
            <a:off x="3769995" y="4938395"/>
            <a:ext cx="6035675" cy="764540"/>
          </a:xfrm>
          <a:prstGeom prst="rect">
            <a:avLst/>
          </a:prstGeom>
        </p:spPr>
      </p:pic>
      <p:pic>
        <p:nvPicPr>
          <p:cNvPr id="12" name="图片 11"/>
          <p:cNvPicPr>
            <a:picLocks noChangeAspect="1"/>
          </p:cNvPicPr>
          <p:nvPr/>
        </p:nvPicPr>
        <p:blipFill>
          <a:blip r:embed="rId4"/>
          <a:stretch>
            <a:fillRect/>
          </a:stretch>
        </p:blipFill>
        <p:spPr>
          <a:xfrm>
            <a:off x="373380" y="4938395"/>
            <a:ext cx="2908300" cy="696595"/>
          </a:xfrm>
          <a:prstGeom prst="rect">
            <a:avLst/>
          </a:prstGeom>
        </p:spPr>
      </p:pic>
      <p:graphicFrame>
        <p:nvGraphicFramePr>
          <p:cNvPr id="15" name="对象 14">
            <a:hlinkClick r:id="" action="ppaction://ole?verb=0"/>
          </p:cNvPr>
          <p:cNvGraphicFramePr>
            <a:graphicFrameLocks noChangeAspect="1"/>
          </p:cNvGraphicFramePr>
          <p:nvPr/>
        </p:nvGraphicFramePr>
        <p:xfrm>
          <a:off x="6000750" y="3308350"/>
          <a:ext cx="190500" cy="241300"/>
        </p:xfrm>
        <a:graphic>
          <a:graphicData uri="http://schemas.openxmlformats.org/presentationml/2006/ole">
            <mc:AlternateContent xmlns:mc="http://schemas.openxmlformats.org/markup-compatibility/2006">
              <mc:Choice xmlns:v="urn:schemas-microsoft-com:vml" Requires="v">
                <p:oleObj r:id="rId5" imgW="190500" imgH="241300" progId="Equation.KSEE3">
                  <p:embed/>
                </p:oleObj>
              </mc:Choice>
              <mc:Fallback>
                <p:oleObj r:id="rId5" imgW="190500" imgH="241300" progId="Equation.KSEE3">
                  <p:embed/>
                  <p:pic>
                    <p:nvPicPr>
                      <p:cNvPr id="15" name="对象 14">
                        <a:hlinkClick r:id="" action="ppaction://ole?verb=0"/>
                      </p:cNvPr>
                      <p:cNvPicPr/>
                      <p:nvPr/>
                    </p:nvPicPr>
                    <p:blipFill>
                      <a:blip r:embed="rId6"/>
                      <a:stretch>
                        <a:fillRect/>
                      </a:stretch>
                    </p:blipFill>
                    <p:spPr>
                      <a:xfrm>
                        <a:off x="6000750" y="3308350"/>
                        <a:ext cx="190500" cy="241300"/>
                      </a:xfrm>
                      <a:prstGeom prst="rect">
                        <a:avLst/>
                      </a:prstGeom>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lang="en-US" altLang="zh-CN" b="1" dirty="0">
                <a:solidFill>
                  <a:schemeClr val="tx1"/>
                </a:solidFill>
                <a:latin typeface="Times New Roman" panose="02020603050405020304" pitchFamily="18" charset="0"/>
                <a:cs typeface="Times New Roman" panose="02020603050405020304" pitchFamily="18" charset="0"/>
              </a:rPr>
              <a:t> </a:t>
            </a:r>
            <a:r>
              <a:rPr b="1" dirty="0">
                <a:solidFill>
                  <a:schemeClr val="tx1"/>
                </a:solidFill>
                <a:latin typeface="Times New Roman" panose="02020603050405020304" pitchFamily="18" charset="0"/>
                <a:ea typeface="宋体" panose="02010600030101010101" pitchFamily="2" charset="-122"/>
                <a:sym typeface="+mn-ea"/>
              </a:rPr>
              <a:t>Fractional Statistics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14680" y="1301750"/>
            <a:ext cx="11246485" cy="1076325"/>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But because |η</a:t>
            </a:r>
            <a:r>
              <a:rPr lang="en-US" sz="2000" b="1">
                <a:latin typeface="Times New Roman" panose="02020603050405020304" pitchFamily="18" charset="0"/>
                <a:ea typeface="宋体" panose="02010600030101010101" pitchFamily="2" charset="-122"/>
              </a:rPr>
              <a:t>&gt;</a:t>
            </a:r>
            <a:r>
              <a:rPr sz="2000" b="1">
                <a:latin typeface="Times New Roman" panose="02020603050405020304" pitchFamily="18" charset="0"/>
                <a:ea typeface="宋体" panose="02010600030101010101" pitchFamily="2" charset="-122"/>
              </a:rPr>
              <a:t> is holomorphic, and correspondingly </a:t>
            </a:r>
            <a:r>
              <a:rPr lang="en-US" sz="2000" b="1">
                <a:latin typeface="Times New Roman" panose="02020603050405020304" pitchFamily="18" charset="0"/>
                <a:ea typeface="宋体" panose="02010600030101010101" pitchFamily="2" charset="-122"/>
              </a:rPr>
              <a:t>&lt;</a:t>
            </a:r>
            <a:r>
              <a:rPr sz="2000" b="1">
                <a:latin typeface="Times New Roman" panose="02020603050405020304" pitchFamily="18" charset="0"/>
                <a:ea typeface="宋体" panose="02010600030101010101" pitchFamily="2" charset="-122"/>
              </a:rPr>
              <a:t>η| is anti-holomorphic, we have </a:t>
            </a:r>
            <a:r>
              <a:rPr lang="en-US" sz="2000" b="1">
                <a:latin typeface="Times New Roman" panose="02020603050405020304" pitchFamily="18" charset="0"/>
                <a:ea typeface="宋体" panose="02010600030101010101" pitchFamily="2" charset="-122"/>
              </a:rPr>
              <a:t>:</a:t>
            </a:r>
          </a:p>
          <a:p>
            <a:pPr marL="266700" indent="-266700" algn="ctr"/>
            <a:r>
              <a:rPr sz="2400" b="1">
                <a:latin typeface="Times New Roman" panose="02020603050405020304" pitchFamily="18" charset="0"/>
                <a:ea typeface="宋体" panose="02010600030101010101" pitchFamily="2" charset="-122"/>
              </a:rPr>
              <a:t>∂Z</a:t>
            </a:r>
            <a:r>
              <a:rPr lang="en-US" sz="2400" b="1">
                <a:latin typeface="Times New Roman" panose="02020603050405020304" pitchFamily="18" charset="0"/>
                <a:ea typeface="宋体" panose="02010600030101010101" pitchFamily="2" charset="-122"/>
              </a:rPr>
              <a:t>/</a:t>
            </a:r>
            <a:r>
              <a:rPr sz="2400" b="1">
                <a:latin typeface="Times New Roman" panose="02020603050405020304" pitchFamily="18" charset="0"/>
                <a:ea typeface="宋体" panose="02010600030101010101" pitchFamily="2" charset="-122"/>
              </a:rPr>
              <a:t>∂η = ∂</a:t>
            </a:r>
            <a:r>
              <a:rPr lang="en-US" sz="2400" b="1">
                <a:latin typeface="Times New Roman" panose="02020603050405020304" pitchFamily="18" charset="0"/>
                <a:ea typeface="宋体" panose="02010600030101010101" pitchFamily="2" charset="-122"/>
              </a:rPr>
              <a:t>/</a:t>
            </a:r>
            <a:r>
              <a:rPr sz="2400" b="1">
                <a:latin typeface="Times New Roman" panose="02020603050405020304" pitchFamily="18" charset="0"/>
                <a:ea typeface="宋体" panose="02010600030101010101" pitchFamily="2" charset="-122"/>
              </a:rPr>
              <a:t>∂η </a:t>
            </a:r>
            <a:r>
              <a:rPr lang="en-US" sz="2400" b="1">
                <a:latin typeface="Times New Roman" panose="02020603050405020304" pitchFamily="18" charset="0"/>
                <a:ea typeface="宋体" panose="02010600030101010101" pitchFamily="2" charset="-122"/>
              </a:rPr>
              <a:t>&lt;</a:t>
            </a:r>
            <a:r>
              <a:rPr sz="2400" b="1">
                <a:latin typeface="Times New Roman" panose="02020603050405020304" pitchFamily="18" charset="0"/>
                <a:ea typeface="宋体" panose="02010600030101010101" pitchFamily="2" charset="-122"/>
              </a:rPr>
              <a:t>η|η</a:t>
            </a:r>
            <a:r>
              <a:rPr lang="en-US" sz="2400" b="1">
                <a:latin typeface="Times New Roman" panose="02020603050405020304" pitchFamily="18" charset="0"/>
                <a:ea typeface="宋体" panose="02010600030101010101" pitchFamily="2" charset="-122"/>
              </a:rPr>
              <a:t>&gt;</a:t>
            </a:r>
            <a:r>
              <a:rPr sz="2400" b="1">
                <a:latin typeface="Times New Roman" panose="02020603050405020304" pitchFamily="18" charset="0"/>
                <a:ea typeface="宋体" panose="02010600030101010101" pitchFamily="2" charset="-122"/>
              </a:rPr>
              <a:t> = </a:t>
            </a:r>
            <a:r>
              <a:rPr lang="en-US" sz="2400" b="1">
                <a:latin typeface="Times New Roman" panose="02020603050405020304" pitchFamily="18" charset="0"/>
                <a:ea typeface="宋体" panose="02010600030101010101" pitchFamily="2" charset="-122"/>
              </a:rPr>
              <a:t>&lt;</a:t>
            </a:r>
            <a:r>
              <a:rPr sz="2400" b="1">
                <a:latin typeface="Times New Roman" panose="02020603050405020304" pitchFamily="18" charset="0"/>
                <a:ea typeface="宋体" panose="02010600030101010101" pitchFamily="2" charset="-122"/>
              </a:rPr>
              <a:t>η| ∂</a:t>
            </a:r>
            <a:r>
              <a:rPr lang="en-US" sz="2400" b="1">
                <a:latin typeface="Times New Roman" panose="02020603050405020304" pitchFamily="18" charset="0"/>
                <a:ea typeface="宋体" panose="02010600030101010101" pitchFamily="2" charset="-122"/>
              </a:rPr>
              <a:t>/</a:t>
            </a:r>
            <a:r>
              <a:rPr sz="2400" b="1">
                <a:latin typeface="Times New Roman" panose="02020603050405020304" pitchFamily="18" charset="0"/>
                <a:ea typeface="宋体" panose="02010600030101010101" pitchFamily="2" charset="-122"/>
              </a:rPr>
              <a:t>∂η |η</a:t>
            </a:r>
            <a:r>
              <a:rPr lang="en-US" sz="2400" b="1">
                <a:latin typeface="Times New Roman" panose="02020603050405020304" pitchFamily="18" charset="0"/>
                <a:ea typeface="宋体" panose="02010600030101010101" pitchFamily="2" charset="-122"/>
              </a:rPr>
              <a:t>&gt;</a:t>
            </a:r>
            <a:endParaRPr sz="2400" b="1">
              <a:latin typeface="Times New Roman" panose="02020603050405020304" pitchFamily="18" charset="0"/>
              <a:ea typeface="宋体" panose="02010600030101010101" pitchFamily="2" charset="-122"/>
            </a:endParaRPr>
          </a:p>
          <a:p>
            <a:pPr marL="266700" indent="-266700"/>
            <a:r>
              <a:rPr sz="2000" b="1">
                <a:latin typeface="Times New Roman" panose="02020603050405020304" pitchFamily="18" charset="0"/>
                <a:ea typeface="宋体" panose="02010600030101010101" pitchFamily="2" charset="-122"/>
              </a:rPr>
              <a:t> So we can write</a:t>
            </a:r>
          </a:p>
        </p:txBody>
      </p:sp>
      <p:sp>
        <p:nvSpPr>
          <p:cNvPr id="5" name="文本框 4"/>
          <p:cNvSpPr txBox="1"/>
          <p:nvPr/>
        </p:nvSpPr>
        <p:spPr>
          <a:xfrm>
            <a:off x="550545" y="4396740"/>
            <a:ext cx="1048385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Meanwhile, the anti-holomorphic Berry connection is</a:t>
            </a:r>
          </a:p>
        </p:txBody>
      </p:sp>
      <p:pic>
        <p:nvPicPr>
          <p:cNvPr id="7" name="图片 6"/>
          <p:cNvPicPr>
            <a:picLocks noChangeAspect="1"/>
          </p:cNvPicPr>
          <p:nvPr/>
        </p:nvPicPr>
        <p:blipFill>
          <a:blip r:embed="rId2"/>
          <a:stretch>
            <a:fillRect/>
          </a:stretch>
        </p:blipFill>
        <p:spPr>
          <a:xfrm>
            <a:off x="8066405" y="2837180"/>
            <a:ext cx="3401060" cy="1183640"/>
          </a:xfrm>
          <a:prstGeom prst="rect">
            <a:avLst/>
          </a:prstGeom>
        </p:spPr>
      </p:pic>
      <p:pic>
        <p:nvPicPr>
          <p:cNvPr id="9" name="图片 8"/>
          <p:cNvPicPr>
            <a:picLocks noChangeAspect="1"/>
          </p:cNvPicPr>
          <p:nvPr/>
        </p:nvPicPr>
        <p:blipFill>
          <a:blip r:embed="rId3"/>
          <a:stretch>
            <a:fillRect/>
          </a:stretch>
        </p:blipFill>
        <p:spPr>
          <a:xfrm>
            <a:off x="3670935" y="5283835"/>
            <a:ext cx="5134610" cy="763270"/>
          </a:xfrm>
          <a:prstGeom prst="rect">
            <a:avLst/>
          </a:prstGeom>
        </p:spPr>
      </p:pic>
      <p:pic>
        <p:nvPicPr>
          <p:cNvPr id="10" name="图片 9"/>
          <p:cNvPicPr>
            <a:picLocks noChangeAspect="1"/>
          </p:cNvPicPr>
          <p:nvPr/>
        </p:nvPicPr>
        <p:blipFill>
          <a:blip r:embed="rId4"/>
          <a:stretch>
            <a:fillRect/>
          </a:stretch>
        </p:blipFill>
        <p:spPr>
          <a:xfrm>
            <a:off x="550545" y="3115945"/>
            <a:ext cx="6035675" cy="764540"/>
          </a:xfrm>
          <a:prstGeom prst="rect">
            <a:avLst/>
          </a:prstGeom>
        </p:spPr>
      </p:pic>
      <p:sp>
        <p:nvSpPr>
          <p:cNvPr id="11" name="右箭头 10"/>
          <p:cNvSpPr/>
          <p:nvPr/>
        </p:nvSpPr>
        <p:spPr>
          <a:xfrm>
            <a:off x="6974205" y="3401695"/>
            <a:ext cx="463550" cy="366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a:solidFill>
                  <a:schemeClr val="tx1"/>
                </a:solidFill>
                <a:latin typeface="Times New Roman" panose="02020603050405020304" pitchFamily="18" charset="0"/>
                <a:ea typeface="宋体" panose="02010600030101010101" pitchFamily="2" charset="-122"/>
                <a:sym typeface="+mn-ea"/>
              </a:rPr>
              <a:t>Fractional Statistics</a:t>
            </a:r>
            <a:endParaRPr lang="en-US" b="1">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14680" y="1301750"/>
            <a:ext cx="11246485" cy="398780"/>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The correct potential energy for the plasma with M impurities should therefore be</a:t>
            </a:r>
          </a:p>
        </p:txBody>
      </p:sp>
      <p:sp>
        <p:nvSpPr>
          <p:cNvPr id="5" name="文本框 4"/>
          <p:cNvSpPr txBox="1"/>
          <p:nvPr/>
        </p:nvSpPr>
        <p:spPr>
          <a:xfrm>
            <a:off x="729615" y="3829050"/>
            <a:ext cx="1048385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The corrected plasma partition function is then</a:t>
            </a:r>
          </a:p>
        </p:txBody>
      </p:sp>
      <p:pic>
        <p:nvPicPr>
          <p:cNvPr id="3" name="图片 2"/>
          <p:cNvPicPr>
            <a:picLocks noChangeAspect="1"/>
          </p:cNvPicPr>
          <p:nvPr/>
        </p:nvPicPr>
        <p:blipFill>
          <a:blip r:embed="rId2"/>
          <a:stretch>
            <a:fillRect/>
          </a:stretch>
        </p:blipFill>
        <p:spPr>
          <a:xfrm>
            <a:off x="1859915" y="1852295"/>
            <a:ext cx="8223250" cy="1536700"/>
          </a:xfrm>
          <a:prstGeom prst="rect">
            <a:avLst/>
          </a:prstGeom>
        </p:spPr>
      </p:pic>
      <p:pic>
        <p:nvPicPr>
          <p:cNvPr id="6" name="图片 5"/>
          <p:cNvPicPr>
            <a:picLocks noChangeAspect="1"/>
          </p:cNvPicPr>
          <p:nvPr/>
        </p:nvPicPr>
        <p:blipFill>
          <a:blip r:embed="rId3"/>
          <a:stretch>
            <a:fillRect/>
          </a:stretch>
        </p:blipFill>
        <p:spPr>
          <a:xfrm>
            <a:off x="2565400" y="4808220"/>
            <a:ext cx="7061200" cy="971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453"/>
          <a:stretch/>
        </p:blipFill>
        <p:spPr bwMode="auto">
          <a:xfrm>
            <a:off x="2625733" y="2650293"/>
            <a:ext cx="6941820" cy="236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02"/>
          <p:cNvSpPr txBox="1">
            <a:spLocks noChangeArrowheads="1"/>
          </p:cNvSpPr>
          <p:nvPr/>
        </p:nvSpPr>
        <p:spPr bwMode="auto">
          <a:xfrm>
            <a:off x="2339983" y="626936"/>
            <a:ext cx="7464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p>
            <a:pPr algn="ctr" eaLnBrk="0" fontAlgn="auto" hangingPunct="0">
              <a:spcBef>
                <a:spcPts val="0"/>
              </a:spcBef>
              <a:spcAft>
                <a:spcPts val="0"/>
              </a:spcAft>
              <a:defRPr/>
            </a:pPr>
            <a:r>
              <a:rPr lang="en-US" altLang="en-US" b="0" i="1" kern="0">
                <a:solidFill>
                  <a:srgbClr val="000000"/>
                </a:solidFill>
                <a:sym typeface="Symbol" pitchFamily="18" charset="2"/>
              </a:rPr>
              <a:t></a:t>
            </a:r>
            <a:r>
              <a:rPr lang="en-US" altLang="en-US" sz="1800" b="0" kern="0">
                <a:solidFill>
                  <a:srgbClr val="000000"/>
                </a:solidFill>
                <a:sym typeface="Symbol" pitchFamily="18" charset="2"/>
              </a:rPr>
              <a:t> = number of electrons per </a:t>
            </a:r>
            <a:r>
              <a:rPr lang="en-US" altLang="en-US" sz="1800" b="0" i="1" kern="0">
                <a:solidFill>
                  <a:srgbClr val="000000"/>
                </a:solidFill>
                <a:sym typeface="Symbol" pitchFamily="18" charset="2"/>
              </a:rPr>
              <a:t>flux quantum</a:t>
            </a:r>
            <a:endParaRPr lang="en-US" altLang="en-US" sz="1800" b="0" kern="0">
              <a:solidFill>
                <a:srgbClr val="000000"/>
              </a:solidFill>
            </a:endParaRPr>
          </a:p>
        </p:txBody>
      </p:sp>
    </p:spTree>
    <p:extLst>
      <p:ext uri="{BB962C8B-B14F-4D97-AF65-F5344CB8AC3E}">
        <p14:creationId xmlns:p14="http://schemas.microsoft.com/office/powerpoint/2010/main" val="1755314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a:solidFill>
                  <a:schemeClr val="tx1"/>
                </a:solidFill>
                <a:latin typeface="Times New Roman" panose="02020603050405020304" pitchFamily="18" charset="0"/>
                <a:ea typeface="宋体" panose="02010600030101010101" pitchFamily="2" charset="-122"/>
                <a:sym typeface="+mn-ea"/>
              </a:rPr>
              <a:t>Fractional Statistics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240155" y="1732915"/>
            <a:ext cx="11246485" cy="398780"/>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The correct potential energy for the plasma with M impurities should therefore be</a:t>
            </a:r>
          </a:p>
        </p:txBody>
      </p:sp>
      <p:sp>
        <p:nvSpPr>
          <p:cNvPr id="5" name="文本框 4"/>
          <p:cNvSpPr txBox="1"/>
          <p:nvPr/>
        </p:nvSpPr>
        <p:spPr>
          <a:xfrm>
            <a:off x="1516380" y="3806190"/>
            <a:ext cx="10483850" cy="132207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where we stress that these expressions only hold as long as the quasi-holes do not get</a:t>
            </a:r>
          </a:p>
          <a:p>
            <a:pPr marL="266700" indent="-266700"/>
            <a:r>
              <a:rPr lang="en-US" altLang="en-US" sz="2000" b="1">
                <a:latin typeface="Times New Roman" panose="02020603050405020304" pitchFamily="18" charset="0"/>
                <a:ea typeface="宋体" panose="02010600030101010101" pitchFamily="2" charset="-122"/>
              </a:rPr>
              <a:t>too close to each other where the approximation of complete screening breaks down.</a:t>
            </a:r>
          </a:p>
          <a:p>
            <a:pPr marL="266700" indent="-266700"/>
            <a:r>
              <a:rPr lang="en-US" altLang="en-US" sz="2000" b="1">
                <a:latin typeface="Times New Roman" panose="02020603050405020304" pitchFamily="18" charset="0"/>
                <a:ea typeface="宋体" panose="02010600030101010101" pitchFamily="2" charset="-122"/>
              </a:rPr>
              <a:t>We can now use these Berry connections to compute both the charge and statistics of</a:t>
            </a:r>
          </a:p>
          <a:p>
            <a:pPr marL="266700" indent="-266700"/>
            <a:r>
              <a:rPr lang="en-US" altLang="en-US" sz="2000" b="1">
                <a:latin typeface="Times New Roman" panose="02020603050405020304" pitchFamily="18" charset="0"/>
                <a:ea typeface="宋体" panose="02010600030101010101" pitchFamily="2" charset="-122"/>
              </a:rPr>
              <a:t>the quasi-hole.</a:t>
            </a:r>
          </a:p>
        </p:txBody>
      </p:sp>
      <p:pic>
        <p:nvPicPr>
          <p:cNvPr id="7" name="图片 6"/>
          <p:cNvPicPr>
            <a:picLocks noChangeAspect="1"/>
          </p:cNvPicPr>
          <p:nvPr/>
        </p:nvPicPr>
        <p:blipFill>
          <a:blip r:embed="rId2"/>
          <a:stretch>
            <a:fillRect/>
          </a:stretch>
        </p:blipFill>
        <p:spPr>
          <a:xfrm>
            <a:off x="1633855" y="2400300"/>
            <a:ext cx="3448050" cy="806450"/>
          </a:xfrm>
          <a:prstGeom prst="rect">
            <a:avLst/>
          </a:prstGeom>
        </p:spPr>
      </p:pic>
      <p:pic>
        <p:nvPicPr>
          <p:cNvPr id="9" name="图片 8"/>
          <p:cNvPicPr>
            <a:picLocks noChangeAspect="1"/>
          </p:cNvPicPr>
          <p:nvPr/>
        </p:nvPicPr>
        <p:blipFill>
          <a:blip r:embed="rId3"/>
          <a:stretch>
            <a:fillRect/>
          </a:stretch>
        </p:blipFill>
        <p:spPr>
          <a:xfrm>
            <a:off x="6203950" y="2400300"/>
            <a:ext cx="3492500" cy="863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dirty="0">
                <a:solidFill>
                  <a:schemeClr val="tx1"/>
                </a:solidFill>
                <a:latin typeface="Times New Roman" panose="02020603050405020304" pitchFamily="18" charset="0"/>
                <a:ea typeface="宋体" panose="02010600030101010101" pitchFamily="2" charset="-122"/>
                <a:sym typeface="+mn-ea"/>
              </a:rPr>
              <a:t>Fractional Statistics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14680" y="1301750"/>
            <a:ext cx="11246485" cy="1322070"/>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Let’s start by computing the charge of the anyon. The basic idea is simple. We pick one of the quasi-holes — say η1 ≡ η — and move it on a closed path C. For now we choose a path which does not enclose any of the other anyons. This ensures that only the second term in the Berry phase contributes,</a:t>
            </a:r>
          </a:p>
        </p:txBody>
      </p:sp>
      <p:pic>
        <p:nvPicPr>
          <p:cNvPr id="3" name="图片 2"/>
          <p:cNvPicPr>
            <a:picLocks noChangeAspect="1"/>
          </p:cNvPicPr>
          <p:nvPr/>
        </p:nvPicPr>
        <p:blipFill>
          <a:blip r:embed="rId2"/>
          <a:stretch>
            <a:fillRect/>
          </a:stretch>
        </p:blipFill>
        <p:spPr>
          <a:xfrm>
            <a:off x="3502025" y="2927985"/>
            <a:ext cx="4613910" cy="819785"/>
          </a:xfrm>
          <a:prstGeom prst="rect">
            <a:avLst/>
          </a:prstGeom>
        </p:spPr>
      </p:pic>
      <p:sp>
        <p:nvSpPr>
          <p:cNvPr id="6" name="文本框 5"/>
          <p:cNvSpPr txBox="1"/>
          <p:nvPr/>
        </p:nvSpPr>
        <p:spPr>
          <a:xfrm>
            <a:off x="614680" y="4222750"/>
            <a:ext cx="11486515"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After traversing the path C, the quasi-hole will return with a phase shift of eiγ, given by the Berry phase</a:t>
            </a:r>
          </a:p>
        </p:txBody>
      </p:sp>
      <p:pic>
        <p:nvPicPr>
          <p:cNvPr id="10" name="图片 9"/>
          <p:cNvPicPr>
            <a:picLocks noChangeAspect="1"/>
          </p:cNvPicPr>
          <p:nvPr/>
        </p:nvPicPr>
        <p:blipFill>
          <a:blip r:embed="rId3"/>
          <a:stretch>
            <a:fillRect/>
          </a:stretch>
        </p:blipFill>
        <p:spPr>
          <a:xfrm>
            <a:off x="1921510" y="4948555"/>
            <a:ext cx="3454400" cy="755650"/>
          </a:xfrm>
          <a:prstGeom prst="rect">
            <a:avLst/>
          </a:prstGeom>
        </p:spPr>
      </p:pic>
      <p:pic>
        <p:nvPicPr>
          <p:cNvPr id="11" name="图片 10"/>
          <p:cNvPicPr>
            <a:picLocks noChangeAspect="1"/>
          </p:cNvPicPr>
          <p:nvPr/>
        </p:nvPicPr>
        <p:blipFill>
          <a:blip r:embed="rId4"/>
          <a:stretch>
            <a:fillRect/>
          </a:stretch>
        </p:blipFill>
        <p:spPr>
          <a:xfrm>
            <a:off x="7525385" y="4963160"/>
            <a:ext cx="1409700" cy="768350"/>
          </a:xfrm>
          <a:prstGeom prst="rect">
            <a:avLst/>
          </a:prstGeom>
        </p:spPr>
      </p:pic>
      <p:sp>
        <p:nvSpPr>
          <p:cNvPr id="12" name="右箭头 11"/>
          <p:cNvSpPr/>
          <p:nvPr/>
        </p:nvSpPr>
        <p:spPr>
          <a:xfrm>
            <a:off x="6068695" y="5169535"/>
            <a:ext cx="732790"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r>
              <a:rPr b="1">
                <a:solidFill>
                  <a:schemeClr val="tx1"/>
                </a:solidFill>
                <a:latin typeface="Times New Roman" panose="02020603050405020304" pitchFamily="18" charset="0"/>
                <a:ea typeface="宋体" panose="02010600030101010101" pitchFamily="2" charset="-122"/>
                <a:sym typeface="+mn-ea"/>
              </a:rPr>
              <a:t>Fractional Statistics</a:t>
            </a:r>
            <a:endParaRPr lang="en-US" b="1">
              <a:solidFill>
                <a:schemeClr val="tx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765810" y="2950845"/>
            <a:ext cx="11246485" cy="1322070"/>
          </a:xfrm>
          <a:prstGeom prst="rect">
            <a:avLst/>
          </a:prstGeom>
          <a:noFill/>
          <a:ln w="9525">
            <a:noFill/>
          </a:ln>
        </p:spPr>
        <p:txBody>
          <a:bodyPr wrap="square" anchor="t">
            <a:spAutoFit/>
          </a:bodyPr>
          <a:lstStyle/>
          <a:p>
            <a:pPr marL="266700" indent="-266700"/>
            <a:r>
              <a:rPr sz="2000" b="1">
                <a:latin typeface="Times New Roman" panose="02020603050405020304" pitchFamily="18" charset="0"/>
                <a:ea typeface="宋体" panose="02010600030101010101" pitchFamily="2" charset="-122"/>
              </a:rPr>
              <a:t>where Φ is the total magnetic flux enclosed by the path C. But there’s a nice interpretation of this result: it’s simply the Aharonov-Bohm phase picked up by the particle.So the quasiparticle charge is</a:t>
            </a:r>
          </a:p>
          <a:p>
            <a:pPr marL="266700" indent="-266700"/>
            <a:endParaRPr sz="2000" b="1">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4632960" y="4272915"/>
            <a:ext cx="2352040" cy="1215390"/>
          </a:xfrm>
          <a:prstGeom prst="rect">
            <a:avLst/>
          </a:prstGeom>
        </p:spPr>
      </p:pic>
      <p:pic>
        <p:nvPicPr>
          <p:cNvPr id="7" name="图片 6"/>
          <p:cNvPicPr>
            <a:picLocks noChangeAspect="1"/>
          </p:cNvPicPr>
          <p:nvPr/>
        </p:nvPicPr>
        <p:blipFill>
          <a:blip r:embed="rId3"/>
          <a:stretch>
            <a:fillRect/>
          </a:stretch>
        </p:blipFill>
        <p:spPr>
          <a:xfrm>
            <a:off x="3590290" y="1543685"/>
            <a:ext cx="2024380" cy="1103630"/>
          </a:xfrm>
          <a:prstGeom prst="rect">
            <a:avLst/>
          </a:prstGeom>
        </p:spPr>
      </p:pic>
      <p:pic>
        <p:nvPicPr>
          <p:cNvPr id="13" name="图片 12"/>
          <p:cNvPicPr>
            <a:picLocks noChangeAspect="1"/>
          </p:cNvPicPr>
          <p:nvPr/>
        </p:nvPicPr>
        <p:blipFill>
          <a:blip r:embed="rId4"/>
          <a:stretch>
            <a:fillRect/>
          </a:stretch>
        </p:blipFill>
        <p:spPr>
          <a:xfrm>
            <a:off x="6683375" y="1891665"/>
            <a:ext cx="1739900" cy="5397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Composite Fermions</a:t>
            </a:r>
            <a:endParaRPr lang="en-US" b="1">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4474845" y="1179830"/>
            <a:ext cx="659257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Composite Fermions</a:t>
            </a:r>
          </a:p>
        </p:txBody>
      </p:sp>
      <p:sp>
        <p:nvSpPr>
          <p:cNvPr id="6" name="文本框 5"/>
          <p:cNvSpPr txBox="1"/>
          <p:nvPr/>
        </p:nvSpPr>
        <p:spPr>
          <a:xfrm>
            <a:off x="420370" y="1578610"/>
            <a:ext cx="11642090" cy="286131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In 1989, Jain proposed the theory of composite Fermions and introduced the concept of composite Fermion (CF). Each </a:t>
            </a:r>
            <a:r>
              <a:rPr lang="en-US" altLang="en-US" sz="2000" b="1">
                <a:latin typeface="Times New Roman" panose="02020603050405020304" pitchFamily="18" charset="0"/>
                <a:ea typeface="宋体" panose="02010600030101010101" pitchFamily="2" charset="-122"/>
                <a:sym typeface="+mn-ea"/>
              </a:rPr>
              <a:t>composite fermion</a:t>
            </a:r>
            <a:r>
              <a:rPr lang="en-US" altLang="en-US" sz="2000" b="1">
                <a:latin typeface="Times New Roman" panose="02020603050405020304" pitchFamily="18" charset="0"/>
                <a:ea typeface="宋体" panose="02010600030101010101" pitchFamily="2" charset="-122"/>
              </a:rPr>
              <a:t> consists of an electron carrying 2p quantum magnetic flux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ϕ</a:t>
            </a:r>
            <a:r>
              <a:rPr lang="en-US" altLang="en-US" sz="2000" b="1" baseline="-25000">
                <a:latin typeface="Times New Roman" panose="02020603050405020304" pitchFamily="18" charset="0"/>
                <a:ea typeface="宋体" panose="02010600030101010101" pitchFamily="2" charset="-122"/>
                <a:cs typeface="Times New Roman" panose="02020603050405020304" pitchFamily="18" charset="0"/>
              </a:rPr>
              <a:t>0</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=hc/e</a:t>
            </a:r>
            <a:r>
              <a:rPr lang="en-US" altLang="en-US" sz="2000" b="1">
                <a:latin typeface="Times New Roman" panose="02020603050405020304" pitchFamily="18" charset="0"/>
                <a:ea typeface="宋体" panose="02010600030101010101" pitchFamily="2" charset="-122"/>
              </a:rPr>
              <a:t>. This </a:t>
            </a:r>
            <a:r>
              <a:rPr lang="en-US" altLang="en-US" sz="2000" b="1">
                <a:latin typeface="Times New Roman" panose="02020603050405020304" pitchFamily="18" charset="0"/>
                <a:ea typeface="宋体" panose="02010600030101010101" pitchFamily="2" charset="-122"/>
                <a:sym typeface="+mn-ea"/>
              </a:rPr>
              <a:t>composite fermion</a:t>
            </a:r>
            <a:r>
              <a:rPr lang="en-US" altLang="en-US" sz="2000" b="1">
                <a:latin typeface="Times New Roman" panose="02020603050405020304" pitchFamily="18" charset="0"/>
                <a:ea typeface="宋体" panose="02010600030101010101" pitchFamily="2" charset="-122"/>
              </a:rPr>
              <a:t> senses </a:t>
            </a:r>
            <a:r>
              <a:rPr lang="en-US" altLang="en-US" sz="2000" b="1" baseline="-250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en-US" sz="2000" b="1">
                <a:latin typeface="Times New Roman" panose="02020603050405020304" pitchFamily="18" charset="0"/>
                <a:ea typeface="宋体" panose="02010600030101010101" pitchFamily="2" charset="-122"/>
              </a:rPr>
              <a:t>removing </a:t>
            </a:r>
            <a:r>
              <a:rPr lang="en-US" altLang="en-US" sz="2000" b="1">
                <a:latin typeface="Times New Roman" panose="02020603050405020304" pitchFamily="18" charset="0"/>
                <a:ea typeface="宋体" panose="02010600030101010101" pitchFamily="2" charset="-122"/>
                <a:sym typeface="+mn-ea"/>
              </a:rPr>
              <a:t>2pn</a:t>
            </a:r>
            <a:r>
              <a:rPr lang="en-US" altLang="en-US" sz="2000" b="1" baseline="-25000">
                <a:latin typeface="Times New Roman" panose="02020603050405020304" pitchFamily="18" charset="0"/>
                <a:ea typeface="宋体" panose="02010600030101010101" pitchFamily="2" charset="-122"/>
                <a:sym typeface="+mn-ea"/>
              </a:rPr>
              <a:t>e</a:t>
            </a:r>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ϕ</a:t>
            </a:r>
            <a:r>
              <a:rPr lang="en-US" altLang="en-US" sz="2000" b="1" baseline="-25000">
                <a:latin typeface="Times New Roman" panose="02020603050405020304" pitchFamily="18" charset="0"/>
                <a:ea typeface="宋体" panose="02010600030101010101" pitchFamily="2" charset="-122"/>
                <a:cs typeface="Times New Roman" panose="02020603050405020304" pitchFamily="18" charset="0"/>
                <a:sym typeface="+mn-ea"/>
              </a:rPr>
              <a:t>0 </a:t>
            </a:r>
            <a:r>
              <a:rPr lang="en-US" altLang="en-US" sz="2000" b="1">
                <a:latin typeface="Times New Roman" panose="02020603050405020304" pitchFamily="18" charset="0"/>
                <a:ea typeface="宋体" panose="02010600030101010101" pitchFamily="2" charset="-122"/>
              </a:rPr>
              <a:t>effective magnetic field B*=B-</a:t>
            </a:r>
            <a:r>
              <a:rPr lang="en-US" altLang="en-US" sz="2000" b="1">
                <a:latin typeface="Times New Roman" panose="02020603050405020304" pitchFamily="18" charset="0"/>
                <a:ea typeface="宋体" panose="02010600030101010101" pitchFamily="2" charset="-122"/>
                <a:sym typeface="+mn-ea"/>
              </a:rPr>
              <a:t>2pn</a:t>
            </a:r>
            <a:r>
              <a:rPr lang="en-US" altLang="en-US" sz="2000" b="1" baseline="-25000">
                <a:latin typeface="Times New Roman" panose="02020603050405020304" pitchFamily="18" charset="0"/>
                <a:ea typeface="宋体" panose="02010600030101010101" pitchFamily="2" charset="-122"/>
                <a:sym typeface="+mn-ea"/>
              </a:rPr>
              <a:t>e</a:t>
            </a:r>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ϕ</a:t>
            </a:r>
            <a:r>
              <a:rPr lang="en-US" altLang="en-US" sz="2000" b="1" baseline="-25000">
                <a:latin typeface="Times New Roman" panose="02020603050405020304" pitchFamily="18" charset="0"/>
                <a:ea typeface="宋体" panose="02010600030101010101" pitchFamily="2" charset="-122"/>
                <a:cs typeface="Times New Roman" panose="02020603050405020304" pitchFamily="18" charset="0"/>
                <a:sym typeface="+mn-ea"/>
              </a:rPr>
              <a:t>0 </a:t>
            </a:r>
            <a:r>
              <a:rPr lang="en-US" altLang="en-US" sz="2000" b="1">
                <a:latin typeface="Times New Roman" panose="02020603050405020304" pitchFamily="18" charset="0"/>
                <a:ea typeface="宋体" panose="02010600030101010101" pitchFamily="2" charset="-122"/>
              </a:rPr>
              <a:t>and forms its own "Landau level," which will later be called the Lambda level to distinguish it from the Landau level of the electron.</a:t>
            </a:r>
          </a:p>
          <a:p>
            <a:pPr marL="266700" indent="-266700"/>
            <a:r>
              <a:rPr lang="en-US" altLang="en-US" sz="2000" b="1">
                <a:latin typeface="Times New Roman" panose="02020603050405020304" pitchFamily="18" charset="0"/>
                <a:ea typeface="宋体" panose="02010600030101010101" pitchFamily="2" charset="-122"/>
              </a:rPr>
              <a:t>According to this theory, the so-called fractional quantum Hall effect is that the </a:t>
            </a:r>
            <a:r>
              <a:rPr lang="en-US" altLang="en-US" sz="2000" b="1">
                <a:latin typeface="Times New Roman" panose="02020603050405020304" pitchFamily="18" charset="0"/>
                <a:ea typeface="宋体" panose="02010600030101010101" pitchFamily="2" charset="-122"/>
                <a:sym typeface="+mn-ea"/>
              </a:rPr>
              <a:t>composite fermion</a:t>
            </a:r>
            <a:r>
              <a:rPr lang="en-US" altLang="en-US" sz="2000" b="1">
                <a:latin typeface="Times New Roman" panose="02020603050405020304" pitchFamily="18" charset="0"/>
                <a:ea typeface="宋体" panose="02010600030101010101" pitchFamily="2" charset="-122"/>
              </a:rPr>
              <a:t>s fill the Lambda energy levels to form an effective integer quantum Hall effect. </a:t>
            </a:r>
          </a:p>
          <a:p>
            <a:pPr marL="266700" indent="-266700"/>
            <a:r>
              <a:rPr lang="en-US" altLang="en-US" sz="2000" b="1">
                <a:latin typeface="Times New Roman" panose="02020603050405020304" pitchFamily="18" charset="0"/>
                <a:ea typeface="宋体" panose="02010600030101010101" pitchFamily="2" charset="-122"/>
              </a:rPr>
              <a:t>Therefore, the filling number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ν</a:t>
            </a:r>
            <a:r>
              <a:rPr lang="en-US" altLang="en-US" sz="2000" b="1">
                <a:latin typeface="Times New Roman" panose="02020603050405020304" pitchFamily="18" charset="0"/>
                <a:ea typeface="宋体" panose="02010600030101010101" pitchFamily="2" charset="-122"/>
              </a:rPr>
              <a:t> of complex fermions and the actual filling number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ν* </a:t>
            </a:r>
            <a:r>
              <a:rPr lang="en-US" altLang="en-US" sz="2000" b="1">
                <a:latin typeface="Times New Roman" panose="02020603050405020304" pitchFamily="18" charset="0"/>
                <a:ea typeface="宋体" panose="02010600030101010101" pitchFamily="2" charset="-122"/>
              </a:rPr>
              <a:t>of electrons should satisfy the relationship:</a:t>
            </a:r>
          </a:p>
        </p:txBody>
      </p:sp>
      <p:graphicFrame>
        <p:nvGraphicFramePr>
          <p:cNvPr id="13" name="对象 12">
            <a:hlinkClick r:id="" action="ppaction://ole?verb=0"/>
          </p:cNvPr>
          <p:cNvGraphicFramePr>
            <a:graphicFrameLocks noChangeAspect="1"/>
          </p:cNvGraphicFramePr>
          <p:nvPr/>
        </p:nvGraphicFramePr>
        <p:xfrm>
          <a:off x="2706370" y="4439920"/>
          <a:ext cx="7681595" cy="970915"/>
        </p:xfrm>
        <a:graphic>
          <a:graphicData uri="http://schemas.openxmlformats.org/presentationml/2006/ole">
            <mc:AlternateContent xmlns:mc="http://schemas.openxmlformats.org/markup-compatibility/2006">
              <mc:Choice xmlns:v="urn:schemas-microsoft-com:vml" Requires="v">
                <p:oleObj r:id="rId2" imgW="3416300" imgH="431800" progId="Equation.KSEE3">
                  <p:embed/>
                </p:oleObj>
              </mc:Choice>
              <mc:Fallback>
                <p:oleObj r:id="rId2" imgW="3416300" imgH="431800" progId="Equation.KSEE3">
                  <p:embed/>
                  <p:pic>
                    <p:nvPicPr>
                      <p:cNvPr id="13" name="对象 12">
                        <a:hlinkClick r:id="" action="ppaction://ole?verb=0"/>
                      </p:cNvPr>
                      <p:cNvPicPr/>
                      <p:nvPr/>
                    </p:nvPicPr>
                    <p:blipFill>
                      <a:blip r:embed="rId3"/>
                      <a:stretch>
                        <a:fillRect/>
                      </a:stretch>
                    </p:blipFill>
                    <p:spPr>
                      <a:xfrm>
                        <a:off x="2706370" y="4439920"/>
                        <a:ext cx="7681595" cy="970915"/>
                      </a:xfrm>
                      <a:prstGeom prst="rect">
                        <a:avLst/>
                      </a:prstGeom>
                    </p:spPr>
                  </p:pic>
                </p:oleObj>
              </mc:Fallback>
            </mc:AlternateContent>
          </a:graphicData>
        </a:graphic>
      </p:graphicFrame>
      <p:sp>
        <p:nvSpPr>
          <p:cNvPr id="14" name="文本框 13"/>
          <p:cNvSpPr txBox="1"/>
          <p:nvPr/>
        </p:nvSpPr>
        <p:spPr>
          <a:xfrm>
            <a:off x="550545" y="5410835"/>
            <a:ext cx="11347450" cy="101473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For example, for 1/3 FQHE, each composite fermion carries two quantum magnetic flux (P =1), occupying the first Lamba energy level (</a:t>
            </a:r>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ν*=1</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),for 6/13 state,(</a:t>
            </a:r>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ν*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6)/13=6/(2×1×6+1),That is, the sixth energy level of a complex fermion carrying two quantum magnetic flux.</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7480" y="1193165"/>
            <a:ext cx="12035155" cy="532320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CF postulate:To minimize the interaction energy, each electron in the LLL captures an even number (2p)</a:t>
            </a:r>
          </a:p>
          <a:p>
            <a:pPr marL="266700" indent="-266700"/>
            <a:r>
              <a:rPr lang="en-US" altLang="en-US" sz="2000" b="1">
                <a:latin typeface="Times New Roman" panose="02020603050405020304" pitchFamily="18" charset="0"/>
                <a:ea typeface="宋体" panose="02010600030101010101" pitchFamily="2" charset="-122"/>
              </a:rPr>
              <a:t>of quantum mechanical vortices to transform into entities called composite fermions, which</a:t>
            </a:r>
          </a:p>
          <a:p>
            <a:pPr marL="266700" indent="-266700"/>
            <a:r>
              <a:rPr lang="en-US" altLang="en-US" sz="2000" b="1">
                <a:latin typeface="Times New Roman" panose="02020603050405020304" pitchFamily="18" charset="0"/>
                <a:ea typeface="宋体" panose="02010600030101010101" pitchFamily="2" charset="-122"/>
              </a:rPr>
              <a:t>themselves can be treated as weakly interacting fermions to a good first approximation.</a:t>
            </a:r>
          </a:p>
          <a:p>
            <a:pPr marL="266700" indent="-266700"/>
            <a:endParaRPr lang="en-US" altLang="en-US" sz="2000" b="1">
              <a:latin typeface="Times New Roman" panose="02020603050405020304" pitchFamily="18" charset="0"/>
              <a:ea typeface="宋体" panose="02010600030101010101" pitchFamily="2" charset="-122"/>
            </a:endParaRPr>
          </a:p>
          <a:p>
            <a:pPr marL="266700" indent="-266700"/>
            <a:endParaRPr lang="en-US" altLang="en-US" sz="2000" b="1">
              <a:latin typeface="Times New Roman" panose="02020603050405020304" pitchFamily="18" charset="0"/>
              <a:ea typeface="宋体" panose="02010600030101010101" pitchFamily="2" charset="-122"/>
            </a:endParaRPr>
          </a:p>
          <a:p>
            <a:pPr marL="266700" indent="-266700"/>
            <a:endParaRPr lang="en-US" altLang="en-US" sz="2000" b="1">
              <a:latin typeface="Times New Roman" panose="02020603050405020304" pitchFamily="18" charset="0"/>
              <a:ea typeface="宋体" panose="02010600030101010101" pitchFamily="2" charset="-122"/>
            </a:endParaRPr>
          </a:p>
          <a:p>
            <a:pPr marL="266700" indent="-266700"/>
            <a:endParaRPr lang="en-US" altLang="en-US" sz="2000" b="1">
              <a:latin typeface="Times New Roman" panose="02020603050405020304" pitchFamily="18" charset="0"/>
              <a:ea typeface="宋体" panose="02010600030101010101" pitchFamily="2" charset="-122"/>
            </a:endParaRPr>
          </a:p>
          <a:p>
            <a:pPr marL="266700" indent="-266700"/>
            <a:r>
              <a:rPr lang="en-US" altLang="en-US" sz="2000" b="1">
                <a:latin typeface="Times New Roman" panose="02020603050405020304" pitchFamily="18" charset="0"/>
                <a:ea typeface="宋体" panose="02010600030101010101" pitchFamily="2" charset="-122"/>
              </a:rPr>
              <a:t>The vortex, by definition, is an object that produces a phase of 2π for a closed loop around it.where the vortex is modeled as a flux quantum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ϕ</a:t>
            </a:r>
            <a:r>
              <a:rPr lang="en-US" altLang="en-US" sz="2000" b="1" baseline="-25000">
                <a:latin typeface="Times New Roman" panose="02020603050405020304" pitchFamily="18" charset="0"/>
                <a:ea typeface="宋体" panose="02010600030101010101" pitchFamily="2" charset="-122"/>
              </a:rPr>
              <a:t>0</a:t>
            </a:r>
            <a:r>
              <a:rPr lang="en-US" altLang="en-US" sz="2000" b="1">
                <a:latin typeface="Times New Roman" panose="02020603050405020304" pitchFamily="18" charset="0"/>
                <a:ea typeface="宋体" panose="02010600030101010101" pitchFamily="2" charset="-122"/>
              </a:rPr>
              <a:t>, which also has the property that a closed loop around it produces an Aharonov Bohm phase of precisely 2π.</a:t>
            </a:r>
          </a:p>
          <a:p>
            <a:pPr marL="266700" indent="-266700"/>
            <a:r>
              <a:rPr lang="en-US" altLang="en-US" sz="2000" b="1">
                <a:latin typeface="Times New Roman" panose="02020603050405020304" pitchFamily="18" charset="0"/>
                <a:ea typeface="宋体" panose="02010600030101010101" pitchFamily="2" charset="-122"/>
              </a:rPr>
              <a:t>The compositefermions are depicted as electrons with vertical arrows attached to them, each arrow representing a quantized vortex(or a flux quantum).</a:t>
            </a:r>
          </a:p>
          <a:p>
            <a:pPr marL="266700" indent="-266700"/>
            <a:r>
              <a:rPr lang="en-US" altLang="en-US" sz="2000" b="1">
                <a:latin typeface="Times New Roman" panose="02020603050405020304" pitchFamily="18" charset="0"/>
                <a:ea typeface="宋体" panose="02010600030101010101" pitchFamily="2" charset="-122"/>
              </a:rPr>
              <a:t>In other words, the only essential role of interactions is to create composite fermions. As seen below, due to the Berryphases originating from the bound vortices, composite fermions experience an effective magnetic field:</a:t>
            </a:r>
            <a:r>
              <a:rPr lang="en-US" altLang="en-US" sz="2000" b="1">
                <a:latin typeface="Times New Roman" panose="02020603050405020304" pitchFamily="18" charset="0"/>
                <a:ea typeface="宋体" panose="02010600030101010101" pitchFamily="2" charset="-122"/>
                <a:sym typeface="+mn-ea"/>
              </a:rPr>
              <a:t> B*=B-2pn</a:t>
            </a:r>
            <a:r>
              <a:rPr lang="en-US" altLang="en-US" sz="2000" b="1" baseline="-25000">
                <a:latin typeface="Times New Roman" panose="02020603050405020304" pitchFamily="18" charset="0"/>
                <a:ea typeface="宋体" panose="02010600030101010101" pitchFamily="2" charset="-122"/>
                <a:sym typeface="+mn-ea"/>
              </a:rPr>
              <a:t>e</a:t>
            </a:r>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ϕ</a:t>
            </a:r>
            <a:r>
              <a:rPr lang="en-US" altLang="en-US" sz="2000" b="1" baseline="-25000">
                <a:latin typeface="Times New Roman" panose="02020603050405020304" pitchFamily="18" charset="0"/>
                <a:ea typeface="宋体" panose="02010600030101010101" pitchFamily="2" charset="-122"/>
                <a:cs typeface="Times New Roman" panose="02020603050405020304" pitchFamily="18" charset="0"/>
                <a:sym typeface="+mn-ea"/>
              </a:rPr>
              <a:t>0.</a:t>
            </a:r>
          </a:p>
          <a:p>
            <a:pPr marL="266700" indent="-266700"/>
            <a:r>
              <a:rPr lang="en-US" altLang="en-US" sz="2000" b="1">
                <a:latin typeface="Times New Roman" panose="02020603050405020304" pitchFamily="18" charset="0"/>
                <a:ea typeface="宋体" panose="02010600030101010101" pitchFamily="2" charset="-122"/>
              </a:rPr>
              <a:t>The system of strongly interacting electrons in magnetic field B thus transforms into a system of weakly interacting composite fermions in an effective magnetic field B∗.</a:t>
            </a:r>
          </a:p>
        </p:txBody>
      </p:sp>
      <p:sp>
        <p:nvSpPr>
          <p:cNvPr id="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dirty="0">
                <a:solidFill>
                  <a:schemeClr val="tx1"/>
                </a:solidFill>
                <a:latin typeface="Times New Roman" panose="02020603050405020304" pitchFamily="18" charset="0"/>
                <a:ea typeface="宋体" panose="02010600030101010101" pitchFamily="2" charset="-122"/>
                <a:sym typeface="+mn-ea"/>
              </a:rPr>
              <a:t>Composite Fermions</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2"/>
          <a:stretch>
            <a:fillRect/>
          </a:stretch>
        </p:blipFill>
        <p:spPr>
          <a:xfrm>
            <a:off x="2901950" y="2210435"/>
            <a:ext cx="6388100" cy="539750"/>
          </a:xfrm>
          <a:prstGeom prst="rect">
            <a:avLst/>
          </a:prstGeom>
        </p:spPr>
      </p:pic>
      <p:pic>
        <p:nvPicPr>
          <p:cNvPr id="9" name="图片 8"/>
          <p:cNvPicPr>
            <a:picLocks noChangeAspect="1"/>
          </p:cNvPicPr>
          <p:nvPr/>
        </p:nvPicPr>
        <p:blipFill>
          <a:blip r:embed="rId3"/>
          <a:stretch>
            <a:fillRect/>
          </a:stretch>
        </p:blipFill>
        <p:spPr>
          <a:xfrm>
            <a:off x="3146425" y="2750185"/>
            <a:ext cx="5899150" cy="4699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4845" y="1322070"/>
            <a:ext cx="659257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Composite Fermions</a:t>
            </a:r>
          </a:p>
        </p:txBody>
      </p:sp>
      <p:sp>
        <p:nvSpPr>
          <p:cNvPr id="6" name="文本框 5"/>
          <p:cNvSpPr txBox="1"/>
          <p:nvPr/>
        </p:nvSpPr>
        <p:spPr>
          <a:xfrm>
            <a:off x="848360" y="1951355"/>
            <a:ext cx="11116945" cy="70675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In addition, we can obtain the relationship between the effective magnetic field and the primary magnetic field:</a:t>
            </a:r>
          </a:p>
        </p:txBody>
      </p:sp>
      <p:graphicFrame>
        <p:nvGraphicFramePr>
          <p:cNvPr id="13" name="对象 12">
            <a:hlinkClick r:id="" action="ppaction://ole?verb=0"/>
          </p:cNvPr>
          <p:cNvGraphicFramePr>
            <a:graphicFrameLocks noChangeAspect="1"/>
          </p:cNvGraphicFramePr>
          <p:nvPr/>
        </p:nvGraphicFramePr>
        <p:xfrm>
          <a:off x="2510155" y="2529205"/>
          <a:ext cx="7025005" cy="942975"/>
        </p:xfrm>
        <a:graphic>
          <a:graphicData uri="http://schemas.openxmlformats.org/presentationml/2006/ole">
            <mc:AlternateContent xmlns:mc="http://schemas.openxmlformats.org/markup-compatibility/2006">
              <mc:Choice xmlns:v="urn:schemas-microsoft-com:vml" Requires="v">
                <p:oleObj r:id="rId2" imgW="3124200" imgH="419100" progId="Equation.KSEE3">
                  <p:embed/>
                </p:oleObj>
              </mc:Choice>
              <mc:Fallback>
                <p:oleObj r:id="rId2" imgW="3124200" imgH="419100" progId="Equation.KSEE3">
                  <p:embed/>
                  <p:pic>
                    <p:nvPicPr>
                      <p:cNvPr id="13" name="对象 12">
                        <a:hlinkClick r:id="" action="ppaction://ole?verb=0"/>
                      </p:cNvPr>
                      <p:cNvPicPr/>
                      <p:nvPr/>
                    </p:nvPicPr>
                    <p:blipFill>
                      <a:blip r:embed="rId3"/>
                      <a:stretch>
                        <a:fillRect/>
                      </a:stretch>
                    </p:blipFill>
                    <p:spPr>
                      <a:xfrm>
                        <a:off x="2510155" y="2529205"/>
                        <a:ext cx="7025005" cy="942975"/>
                      </a:xfrm>
                      <a:prstGeom prst="rect">
                        <a:avLst/>
                      </a:prstGeom>
                    </p:spPr>
                  </p:pic>
                </p:oleObj>
              </mc:Fallback>
            </mc:AlternateContent>
          </a:graphicData>
        </a:graphic>
      </p:graphicFrame>
      <p:sp>
        <p:nvSpPr>
          <p:cNvPr id="14" name="文本框 13"/>
          <p:cNvSpPr txBox="1"/>
          <p:nvPr/>
        </p:nvSpPr>
        <p:spPr>
          <a:xfrm>
            <a:off x="803275" y="3321050"/>
            <a:ext cx="11206480" cy="70675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The interaction intensity of the composite fermions in the first landau energy should be in the form of Coulomb interaction:</a:t>
            </a:r>
          </a:p>
        </p:txBody>
      </p:sp>
      <p:graphicFrame>
        <p:nvGraphicFramePr>
          <p:cNvPr id="5" name="对象 4">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4" imgW="914400" imgH="215900" progId="Equation.KSEE3">
                  <p:embed/>
                </p:oleObj>
              </mc:Choice>
              <mc:Fallback>
                <p:oleObj r:id="rId4" imgW="914400" imgH="215900" progId="Equation.KSEE3">
                  <p:embed/>
                  <p:pic>
                    <p:nvPicPr>
                      <p:cNvPr id="5" name="对象 4">
                        <a:hlinkClick r:id="" action="ppaction://ole?verb=0"/>
                      </p:cNvPr>
                      <p:cNvPicPr/>
                      <p:nvPr/>
                    </p:nvPicPr>
                    <p:blipFill>
                      <a:blip r:embed="rId5"/>
                      <a:stretch>
                        <a:fillRect/>
                      </a:stretch>
                    </p:blipFill>
                    <p:spPr>
                      <a:xfrm>
                        <a:off x="5638800" y="3321050"/>
                        <a:ext cx="914400" cy="215900"/>
                      </a:xfrm>
                      <a:prstGeom prst="rect">
                        <a:avLst/>
                      </a:prstGeom>
                    </p:spPr>
                  </p:pic>
                </p:oleObj>
              </mc:Fallback>
            </mc:AlternateContent>
          </a:graphicData>
        </a:graphic>
      </p:graphicFrame>
      <p:graphicFrame>
        <p:nvGraphicFramePr>
          <p:cNvPr id="7" name="对象 6">
            <a:hlinkClick r:id="" action="ppaction://ole?verb=0"/>
          </p:cNvPr>
          <p:cNvGraphicFramePr>
            <a:graphicFrameLocks noChangeAspect="1"/>
          </p:cNvGraphicFramePr>
          <p:nvPr/>
        </p:nvGraphicFramePr>
        <p:xfrm>
          <a:off x="2730183" y="4262438"/>
          <a:ext cx="6454140" cy="1028700"/>
        </p:xfrm>
        <a:graphic>
          <a:graphicData uri="http://schemas.openxmlformats.org/presentationml/2006/ole">
            <mc:AlternateContent xmlns:mc="http://schemas.openxmlformats.org/markup-compatibility/2006">
              <mc:Choice xmlns:v="urn:schemas-microsoft-com:vml" Requires="v">
                <p:oleObj r:id="rId6" imgW="2870200" imgH="457200" progId="Equation.KSEE3">
                  <p:embed/>
                </p:oleObj>
              </mc:Choice>
              <mc:Fallback>
                <p:oleObj r:id="rId6" imgW="2870200" imgH="457200" progId="Equation.KSEE3">
                  <p:embed/>
                  <p:pic>
                    <p:nvPicPr>
                      <p:cNvPr id="7" name="对象 6">
                        <a:hlinkClick r:id="" action="ppaction://ole?verb=0"/>
                      </p:cNvPr>
                      <p:cNvPicPr/>
                      <p:nvPr/>
                    </p:nvPicPr>
                    <p:blipFill>
                      <a:blip r:embed="rId7"/>
                      <a:stretch>
                        <a:fillRect/>
                      </a:stretch>
                    </p:blipFill>
                    <p:spPr>
                      <a:xfrm>
                        <a:off x="2730183" y="4262438"/>
                        <a:ext cx="6454140" cy="1028700"/>
                      </a:xfrm>
                      <a:prstGeom prst="rect">
                        <a:avLst/>
                      </a:prstGeom>
                    </p:spPr>
                  </p:pic>
                </p:oleObj>
              </mc:Fallback>
            </mc:AlternateContent>
          </a:graphicData>
        </a:graphic>
      </p:graphicFrame>
      <p:sp>
        <p:nvSpPr>
          <p:cNvPr id="9" name="文本框 8"/>
          <p:cNvSpPr txBox="1"/>
          <p:nvPr/>
        </p:nvSpPr>
        <p:spPr>
          <a:xfrm>
            <a:off x="803275" y="5527040"/>
            <a:ext cx="1089406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l</a:t>
            </a:r>
            <a:r>
              <a:rPr lang="en-US" altLang="en-US" sz="2000" b="1" baseline="-25000">
                <a:latin typeface="Times New Roman" panose="02020603050405020304" pitchFamily="18" charset="0"/>
                <a:ea typeface="宋体" panose="02010600030101010101" pitchFamily="2" charset="-122"/>
              </a:rPr>
              <a:t>B</a:t>
            </a:r>
            <a:r>
              <a:rPr lang="en-US" altLang="en-US" sz="2000" b="1">
                <a:latin typeface="Times New Roman" panose="02020603050405020304" pitchFamily="18" charset="0"/>
                <a:ea typeface="宋体" panose="02010600030101010101" pitchFamily="2" charset="-122"/>
              </a:rPr>
              <a:t> is the magnetic length,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ε </a:t>
            </a:r>
            <a:r>
              <a:rPr lang="en-US" altLang="en-US" sz="2000" b="1">
                <a:latin typeface="Times New Roman" panose="02020603050405020304" pitchFamily="18" charset="0"/>
                <a:ea typeface="宋体" panose="02010600030101010101" pitchFamily="2" charset="-122"/>
              </a:rPr>
              <a:t>is the dielectric constant(permittivity). </a:t>
            </a:r>
            <a:r>
              <a:rPr lang="en-US" altLang="en-US" b="1">
                <a:latin typeface="Times New Roman" panose="02020603050405020304" pitchFamily="18" charset="0"/>
                <a:ea typeface="宋体" panose="02010600030101010101" pitchFamily="2" charset="-122"/>
              </a:rPr>
              <a:t> </a:t>
            </a:r>
          </a:p>
        </p:txBody>
      </p:sp>
      <p:sp>
        <p:nvSpPr>
          <p:cNvPr id="10"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dirty="0">
                <a:solidFill>
                  <a:schemeClr val="tx1"/>
                </a:solidFill>
                <a:latin typeface="Times New Roman" panose="02020603050405020304" pitchFamily="18" charset="0"/>
                <a:ea typeface="宋体" panose="02010600030101010101" pitchFamily="2" charset="-122"/>
                <a:sym typeface="+mn-ea"/>
              </a:rPr>
              <a:t>Composite Fermions</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4845" y="1179830"/>
            <a:ext cx="659257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Composite Fermions</a:t>
            </a:r>
          </a:p>
        </p:txBody>
      </p:sp>
      <p:sp>
        <p:nvSpPr>
          <p:cNvPr id="6" name="文本框 5"/>
          <p:cNvSpPr txBox="1"/>
          <p:nvPr/>
        </p:nvSpPr>
        <p:spPr>
          <a:xfrm>
            <a:off x="485140" y="1578610"/>
            <a:ext cx="11642090" cy="101473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Let us now define mathematically what various terms mean in the preceding paragraph. The meaning of electrons capturing vortices implies the following form for the wave function:</a:t>
            </a:r>
          </a:p>
          <a:p>
            <a:pPr marL="266700" indent="-266700"/>
            <a:endParaRPr lang="en-US" altLang="en-US" sz="2000" b="1">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4161155" y="2722880"/>
            <a:ext cx="3735705" cy="1105535"/>
          </a:xfrm>
          <a:prstGeom prst="rect">
            <a:avLst/>
          </a:prstGeom>
        </p:spPr>
      </p:pic>
      <p:sp>
        <p:nvSpPr>
          <p:cNvPr id="7" name="文本框 6"/>
          <p:cNvSpPr txBox="1"/>
          <p:nvPr/>
        </p:nvSpPr>
        <p:spPr>
          <a:xfrm>
            <a:off x="557530" y="4300855"/>
            <a:ext cx="11416665" cy="193802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where Φ is an antisymmetric wave function for electrons. The Jastrow factor ensures that each particle sees 2p vortices on every other particle. The bound state of the electron and the vortices is interpreted as a particle, called composite fermion. It is easy to see that Ψ˜ </a:t>
            </a:r>
            <a:r>
              <a:rPr lang="en-US" altLang="en-US" sz="2000" b="1" baseline="30000">
                <a:latin typeface="Times New Roman" panose="02020603050405020304" pitchFamily="18" charset="0"/>
                <a:ea typeface="宋体" panose="02010600030101010101" pitchFamily="2" charset="-122"/>
              </a:rPr>
              <a:t>CF</a:t>
            </a:r>
            <a:r>
              <a:rPr lang="en-US" altLang="en-US" sz="2000" b="1">
                <a:latin typeface="Times New Roman" panose="02020603050405020304" pitchFamily="18" charset="0"/>
                <a:ea typeface="宋体" panose="02010600030101010101" pitchFamily="2" charset="-122"/>
              </a:rPr>
              <a:t> is very efficient in keeping electrons away from one another, i.e. has good correlations in the presence of repulsive interactions. The probability of finding two electrons at a short distance r vanishes as</a:t>
            </a:r>
          </a:p>
          <a:p>
            <a:pPr marL="266700" indent="-266700"/>
            <a:r>
              <a:rPr lang="en-US" altLang="en-US" sz="2000" b="1">
                <a:latin typeface="Times New Roman" panose="02020603050405020304" pitchFamily="18" charset="0"/>
                <a:ea typeface="宋体" panose="02010600030101010101" pitchFamily="2" charset="-122"/>
              </a:rPr>
              <a:t> r</a:t>
            </a:r>
            <a:r>
              <a:rPr lang="en-US" altLang="en-US" sz="2000" b="1" baseline="30000">
                <a:latin typeface="Times New Roman" panose="02020603050405020304" pitchFamily="18" charset="0"/>
                <a:ea typeface="宋体" panose="02010600030101010101" pitchFamily="2" charset="-122"/>
              </a:rPr>
              <a:t>2(p+1)</a:t>
            </a:r>
            <a:r>
              <a:rPr lang="en-US" altLang="en-US" sz="2000" b="1">
                <a:latin typeface="Times New Roman" panose="02020603050405020304" pitchFamily="18" charset="0"/>
                <a:ea typeface="宋体" panose="02010600030101010101" pitchFamily="2" charset="-122"/>
              </a:rPr>
              <a:t> for Ψ˜</a:t>
            </a:r>
            <a:r>
              <a:rPr lang="en-US" altLang="en-US" sz="2000" b="1" baseline="30000">
                <a:latin typeface="Times New Roman" panose="02020603050405020304" pitchFamily="18" charset="0"/>
                <a:ea typeface="宋体" panose="02010600030101010101" pitchFamily="2" charset="-122"/>
              </a:rPr>
              <a:t>CF</a:t>
            </a:r>
            <a:r>
              <a:rPr lang="en-US" altLang="en-US" sz="2000" b="1">
                <a:latin typeface="Times New Roman" panose="02020603050405020304" pitchFamily="18" charset="0"/>
                <a:ea typeface="宋体" panose="02010600030101010101" pitchFamily="2" charset="-122"/>
              </a:rPr>
              <a:t>, which is much faster than the r</a:t>
            </a:r>
            <a:r>
              <a:rPr lang="en-US" altLang="en-US" sz="2000" b="1" baseline="30000">
                <a:latin typeface="Times New Roman" panose="02020603050405020304" pitchFamily="18" charset="0"/>
                <a:ea typeface="宋体" panose="02010600030101010101" pitchFamily="2" charset="-122"/>
              </a:rPr>
              <a:t>2</a:t>
            </a:r>
            <a:r>
              <a:rPr lang="en-US" altLang="en-US" sz="2000" b="1">
                <a:latin typeface="Times New Roman" panose="02020603050405020304" pitchFamily="18" charset="0"/>
                <a:ea typeface="宋体" panose="02010600030101010101" pitchFamily="2" charset="-122"/>
              </a:rPr>
              <a:t> behavior required by the Pauli principle.</a:t>
            </a:r>
          </a:p>
        </p:txBody>
      </p:sp>
      <p:sp>
        <p:nvSpPr>
          <p:cNvPr id="8"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Composite Fermions</a:t>
            </a:r>
            <a:endParaRPr lang="en-US"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4845" y="1179830"/>
            <a:ext cx="659257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Composite Fermions</a:t>
            </a:r>
          </a:p>
        </p:txBody>
      </p:sp>
      <p:sp>
        <p:nvSpPr>
          <p:cNvPr id="6" name="文本框 5"/>
          <p:cNvSpPr txBox="1"/>
          <p:nvPr/>
        </p:nvSpPr>
        <p:spPr>
          <a:xfrm>
            <a:off x="550545" y="2096135"/>
            <a:ext cx="11642090" cy="193802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We would also like to have strictly LLL wave functions. We can imagine obtaining these by an “adiabatic continuation” of the above wave function to the LLL, but it is not known how such an adiabatic process can be implemented. Given that the mixing with higher LLs is small anyway, we assume that the LLL state can be obtained by a straight LLL projection of the wave function, i.e. throwing away the part of this wave function that resides in higher Landau levels.This gives us the “final” expression for the wave function:</a:t>
            </a:r>
          </a:p>
        </p:txBody>
      </p:sp>
      <p:pic>
        <p:nvPicPr>
          <p:cNvPr id="8" name="图片 7"/>
          <p:cNvPicPr>
            <a:picLocks noChangeAspect="1"/>
          </p:cNvPicPr>
          <p:nvPr/>
        </p:nvPicPr>
        <p:blipFill>
          <a:blip r:embed="rId2"/>
          <a:stretch>
            <a:fillRect/>
          </a:stretch>
        </p:blipFill>
        <p:spPr>
          <a:xfrm>
            <a:off x="2862580" y="4324350"/>
            <a:ext cx="6698615" cy="1310640"/>
          </a:xfrm>
          <a:prstGeom prst="rect">
            <a:avLst/>
          </a:prstGeom>
        </p:spPr>
      </p:pic>
      <p:sp>
        <p:nvSpPr>
          <p:cNvPr id="9"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Composite Fermions</a:t>
            </a:r>
            <a:endParaRPr lang="en-US"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4845" y="1322070"/>
            <a:ext cx="659257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Composite Fermions</a:t>
            </a:r>
          </a:p>
        </p:txBody>
      </p:sp>
      <p:sp>
        <p:nvSpPr>
          <p:cNvPr id="6" name="文本框 5"/>
          <p:cNvSpPr txBox="1"/>
          <p:nvPr/>
        </p:nvSpPr>
        <p:spPr>
          <a:xfrm>
            <a:off x="892810" y="1822450"/>
            <a:ext cx="11116945" cy="1015663"/>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Read et al. proposed that, in the case of, v*</a:t>
            </a:r>
            <a:r>
              <a:rPr lang="en-US" altLang="en-US" sz="2000" b="1">
                <a:latin typeface="Times New Roman" panose="02020603050405020304" pitchFamily="18" charset="0"/>
                <a:ea typeface="微软雅黑" panose="020B0503020204020204" pitchFamily="34" charset="-122"/>
                <a:cs typeface="Times New Roman" panose="02020603050405020304" pitchFamily="18" charset="0"/>
              </a:rPr>
              <a:t>⟶  ∞, there is B*</a:t>
            </a:r>
            <a:r>
              <a:rPr lang="en-US" altLang="en-US" sz="2000" b="1">
                <a:latin typeface="Times New Roman" panose="02020603050405020304" pitchFamily="18" charset="0"/>
                <a:ea typeface="微软雅黑" panose="020B0503020204020204" pitchFamily="34" charset="-122"/>
                <a:cs typeface="Times New Roman" panose="02020603050405020304" pitchFamily="18" charset="0"/>
                <a:sym typeface="+mn-ea"/>
              </a:rPr>
              <a:t>⟶  0,ν=1/2p.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This is known as </a:t>
            </a:r>
            <a:r>
              <a:rPr lang="en-US" altLang="en-US" sz="2000" b="1">
                <a:latin typeface="Times New Roman" panose="02020603050405020304" pitchFamily="18" charset="0"/>
                <a:ea typeface="宋体" panose="02010600030101010101" pitchFamily="2" charset="-122"/>
                <a:cs typeface="Times New Roman" panose="02020603050405020304" pitchFamily="18" charset="0"/>
                <a:sym typeface="+mn-ea"/>
              </a:rPr>
              <a:t>The Fermi Sea of </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 composite fermion.The ground state wave function constructed according to this theory is:</a:t>
            </a:r>
          </a:p>
        </p:txBody>
      </p:sp>
      <p:graphicFrame>
        <p:nvGraphicFramePr>
          <p:cNvPr id="5" name="对象 4">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5" name="对象 4">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graphicFrame>
        <p:nvGraphicFramePr>
          <p:cNvPr id="10" name="对象 9">
            <a:hlinkClick r:id="" action="ppaction://ole?verb=0"/>
          </p:cNvPr>
          <p:cNvGraphicFramePr>
            <a:graphicFrameLocks noChangeAspect="1"/>
          </p:cNvGraphicFramePr>
          <p:nvPr/>
        </p:nvGraphicFramePr>
        <p:xfrm>
          <a:off x="2941955" y="2915285"/>
          <a:ext cx="7287895" cy="1026795"/>
        </p:xfrm>
        <a:graphic>
          <a:graphicData uri="http://schemas.openxmlformats.org/presentationml/2006/ole">
            <mc:AlternateContent xmlns:mc="http://schemas.openxmlformats.org/markup-compatibility/2006">
              <mc:Choice xmlns:v="urn:schemas-microsoft-com:vml" Requires="v">
                <p:oleObj r:id="rId4" imgW="2794000" imgH="393700" progId="Equation.KSEE3">
                  <p:embed/>
                </p:oleObj>
              </mc:Choice>
              <mc:Fallback>
                <p:oleObj r:id="rId4" imgW="2794000" imgH="393700" progId="Equation.KSEE3">
                  <p:embed/>
                  <p:pic>
                    <p:nvPicPr>
                      <p:cNvPr id="10" name="对象 9">
                        <a:hlinkClick r:id="" action="ppaction://ole?verb=0"/>
                      </p:cNvPr>
                      <p:cNvPicPr/>
                      <p:nvPr/>
                    </p:nvPicPr>
                    <p:blipFill>
                      <a:blip r:embed="rId5"/>
                      <a:stretch>
                        <a:fillRect/>
                      </a:stretch>
                    </p:blipFill>
                    <p:spPr>
                      <a:xfrm>
                        <a:off x="2941955" y="2915285"/>
                        <a:ext cx="7287895" cy="1026795"/>
                      </a:xfrm>
                      <a:prstGeom prst="rect">
                        <a:avLst/>
                      </a:prstGeom>
                    </p:spPr>
                  </p:pic>
                </p:oleObj>
              </mc:Fallback>
            </mc:AlternateContent>
          </a:graphicData>
        </a:graphic>
      </p:graphicFrame>
      <p:sp>
        <p:nvSpPr>
          <p:cNvPr id="11" name="文本框 10"/>
          <p:cNvSpPr txBox="1"/>
          <p:nvPr/>
        </p:nvSpPr>
        <p:spPr>
          <a:xfrm>
            <a:off x="1913890" y="4220845"/>
            <a:ext cx="4048125" cy="70675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The wave function of the electron at the Nth Landau level</a:t>
            </a:r>
          </a:p>
        </p:txBody>
      </p:sp>
      <p:sp>
        <p:nvSpPr>
          <p:cNvPr id="12" name="文本框 11"/>
          <p:cNvSpPr txBox="1"/>
          <p:nvPr/>
        </p:nvSpPr>
        <p:spPr>
          <a:xfrm>
            <a:off x="7054850" y="4188460"/>
            <a:ext cx="5460365" cy="101473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Each electron plus 2p quantum magnetic flux becomes the wave function of the composite Fermion</a:t>
            </a:r>
          </a:p>
        </p:txBody>
      </p:sp>
      <p:sp>
        <p:nvSpPr>
          <p:cNvPr id="15" name="文本框 14"/>
          <p:cNvSpPr txBox="1"/>
          <p:nvPr/>
        </p:nvSpPr>
        <p:spPr>
          <a:xfrm>
            <a:off x="1014730" y="5415915"/>
            <a:ext cx="9309735" cy="70675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The composite Fermi wave function is projected onto the first Lambda energy level.</a:t>
            </a:r>
          </a:p>
          <a:p>
            <a:pPr marL="266700" indent="-266700"/>
            <a:r>
              <a:rPr lang="en-US" altLang="en-US" sz="2000" b="1">
                <a:latin typeface="Times New Roman" panose="02020603050405020304" pitchFamily="18" charset="0"/>
                <a:ea typeface="宋体" panose="02010600030101010101" pitchFamily="2" charset="-122"/>
              </a:rPr>
              <a:t>In particular, this wave function will return to Laughlin wave function when n=1.</a:t>
            </a:r>
          </a:p>
        </p:txBody>
      </p:sp>
      <p:sp>
        <p:nvSpPr>
          <p:cNvPr id="16" name="椭圆 15"/>
          <p:cNvSpPr/>
          <p:nvPr/>
        </p:nvSpPr>
        <p:spPr>
          <a:xfrm>
            <a:off x="5109210" y="2851785"/>
            <a:ext cx="1120775" cy="1002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7" name="直接箭头连接符 16"/>
          <p:cNvCxnSpPr/>
          <p:nvPr/>
        </p:nvCxnSpPr>
        <p:spPr>
          <a:xfrm flipH="1">
            <a:off x="4030980" y="3768090"/>
            <a:ext cx="873125" cy="4527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288655" y="2741295"/>
            <a:ext cx="1757680" cy="1200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9" name="直接箭头连接符 18"/>
          <p:cNvCxnSpPr/>
          <p:nvPr/>
        </p:nvCxnSpPr>
        <p:spPr>
          <a:xfrm>
            <a:off x="9441180" y="3854450"/>
            <a:ext cx="12065" cy="334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6391910" y="2851785"/>
            <a:ext cx="894080" cy="97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箭头连接符 20"/>
          <p:cNvCxnSpPr/>
          <p:nvPr/>
        </p:nvCxnSpPr>
        <p:spPr>
          <a:xfrm flipH="1">
            <a:off x="6079490" y="3897630"/>
            <a:ext cx="711200" cy="1412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Composite Fermions</a:t>
            </a:r>
            <a:endParaRPr lang="en-US"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2790" y="1181100"/>
            <a:ext cx="11116945" cy="101473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Due to the formation of composite fermions, the LLL splits into Λ levels of composite fermions that are analogousto LLs of electrons in an effective magnetic field. Gapped states are obtained when the CF filling is integer, i.e. ν∗ = n,which corresponds to the electron filling factors given by</a:t>
            </a:r>
          </a:p>
        </p:txBody>
      </p:sp>
      <p:graphicFrame>
        <p:nvGraphicFramePr>
          <p:cNvPr id="13" name="对象 12">
            <a:hlinkClick r:id="" action="ppaction://ole?verb=0"/>
          </p:cNvPr>
          <p:cNvGraphicFramePr>
            <a:graphicFrameLocks noChangeAspect="1"/>
          </p:cNvGraphicFramePr>
          <p:nvPr/>
        </p:nvGraphicFramePr>
        <p:xfrm>
          <a:off x="2254885" y="2195830"/>
          <a:ext cx="7681595" cy="970915"/>
        </p:xfrm>
        <a:graphic>
          <a:graphicData uri="http://schemas.openxmlformats.org/presentationml/2006/ole">
            <mc:AlternateContent xmlns:mc="http://schemas.openxmlformats.org/markup-compatibility/2006">
              <mc:Choice xmlns:v="urn:schemas-microsoft-com:vml" Requires="v">
                <p:oleObj r:id="rId2" imgW="3416300" imgH="431800" progId="Equation.KSEE3">
                  <p:embed/>
                </p:oleObj>
              </mc:Choice>
              <mc:Fallback>
                <p:oleObj r:id="rId2" imgW="3416300" imgH="431800" progId="Equation.KSEE3">
                  <p:embed/>
                  <p:pic>
                    <p:nvPicPr>
                      <p:cNvPr id="13" name="对象 12">
                        <a:hlinkClick r:id="" action="ppaction://ole?verb=0"/>
                      </p:cNvPr>
                      <p:cNvPicPr/>
                      <p:nvPr/>
                    </p:nvPicPr>
                    <p:blipFill>
                      <a:blip r:embed="rId3"/>
                      <a:stretch>
                        <a:fillRect/>
                      </a:stretch>
                    </p:blipFill>
                    <p:spPr>
                      <a:xfrm>
                        <a:off x="2254885" y="2195830"/>
                        <a:ext cx="7681595" cy="970915"/>
                      </a:xfrm>
                      <a:prstGeom prst="rect">
                        <a:avLst/>
                      </a:prstGeom>
                    </p:spPr>
                  </p:pic>
                </p:oleObj>
              </mc:Fallback>
            </mc:AlternateContent>
          </a:graphicData>
        </a:graphic>
      </p:graphicFrame>
      <p:sp>
        <p:nvSpPr>
          <p:cNvPr id="7" name="文本框 6"/>
          <p:cNvSpPr txBox="1"/>
          <p:nvPr/>
        </p:nvSpPr>
        <p:spPr>
          <a:xfrm>
            <a:off x="550545" y="3061970"/>
            <a:ext cx="10387965" cy="255333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In other words:</a:t>
            </a:r>
          </a:p>
          <a:p>
            <a:pPr marL="266700" indent="-266700" algn="ctr"/>
            <a:r>
              <a:rPr lang="en-US" altLang="en-US" sz="2000" b="1">
                <a:latin typeface="Times New Roman" panose="02020603050405020304" pitchFamily="18" charset="0"/>
                <a:ea typeface="宋体" panose="02010600030101010101" pitchFamily="2" charset="-122"/>
              </a:rPr>
              <a:t>FQHE of electrons = IQHE of composite fermions</a:t>
            </a:r>
          </a:p>
          <a:p>
            <a:pPr marL="266700" indent="-266700" algn="ctr"/>
            <a:endParaRPr lang="en-US" altLang="en-US" sz="2000" b="1">
              <a:latin typeface="Times New Roman" panose="02020603050405020304" pitchFamily="18" charset="0"/>
              <a:ea typeface="宋体" panose="02010600030101010101" pitchFamily="2" charset="-122"/>
            </a:endParaRPr>
          </a:p>
          <a:p>
            <a:pPr marL="266700" indent="-266700" algn="l"/>
            <a:r>
              <a:rPr lang="en-US" altLang="en-US" sz="2000" b="1">
                <a:latin typeface="Times New Roman" panose="02020603050405020304" pitchFamily="18" charset="0"/>
                <a:ea typeface="宋体" panose="02010600030101010101" pitchFamily="2" charset="-122"/>
              </a:rPr>
              <a:t>At ν = 1/2, where B = 2pρ</a:t>
            </a:r>
            <a:r>
              <a:rPr lang="en-US" altLang="en-US" sz="2000" b="1">
                <a:latin typeface="Times New Roman" panose="02020603050405020304" pitchFamily="18" charset="0"/>
                <a:ea typeface="宋体" panose="02010600030101010101" pitchFamily="2" charset="-122"/>
                <a:cs typeface="Times New Roman" panose="02020603050405020304" pitchFamily="18" charset="0"/>
              </a:rPr>
              <a:t>ϕ</a:t>
            </a:r>
            <a:r>
              <a:rPr lang="en-US" altLang="en-US" sz="2000" b="1" baseline="-25000">
                <a:latin typeface="Times New Roman" panose="02020603050405020304" pitchFamily="18" charset="0"/>
                <a:ea typeface="宋体" panose="02010600030101010101" pitchFamily="2" charset="-122"/>
              </a:rPr>
              <a:t>0</a:t>
            </a:r>
            <a:r>
              <a:rPr lang="en-US" altLang="en-US" sz="2000" b="1">
                <a:latin typeface="Times New Roman" panose="02020603050405020304" pitchFamily="18" charset="0"/>
                <a:ea typeface="宋体" panose="02010600030101010101" pitchFamily="2" charset="-122"/>
              </a:rPr>
              <a:t>, composite fermions experience no effective magnetic field, i.e. we have B∗ = 0. Composite fermions form a Fermi sea here (Halperin, Lee and Read),Because the Fermi sea has no gap, no FQHE results here</a:t>
            </a:r>
          </a:p>
          <a:p>
            <a:pPr marL="266700" indent="-266700" algn="l"/>
            <a:endParaRPr lang="en-US" altLang="en-US" sz="2000" b="1">
              <a:latin typeface="Times New Roman" panose="02020603050405020304" pitchFamily="18" charset="0"/>
              <a:ea typeface="宋体" panose="02010600030101010101" pitchFamily="2" charset="-122"/>
            </a:endParaRPr>
          </a:p>
          <a:p>
            <a:pPr marL="266700" indent="-266700" algn="ctr"/>
            <a:r>
              <a:rPr lang="en-US" altLang="en-US" sz="2000" b="1">
                <a:latin typeface="Times New Roman" panose="02020603050405020304" pitchFamily="18" charset="0"/>
                <a:ea typeface="宋体" panose="02010600030101010101" pitchFamily="2" charset="-122"/>
              </a:rPr>
              <a:t>1/2 filled LL = CF Fermi sea</a:t>
            </a:r>
          </a:p>
        </p:txBody>
      </p:sp>
      <p:graphicFrame>
        <p:nvGraphicFramePr>
          <p:cNvPr id="12" name="对象 11">
            <a:hlinkClick r:id="" action="ppaction://ole?verb=0"/>
          </p:cNvPr>
          <p:cNvGraphicFramePr>
            <a:graphicFrameLocks noChangeAspect="1"/>
          </p:cNvGraphicFramePr>
          <p:nvPr/>
        </p:nvGraphicFramePr>
        <p:xfrm>
          <a:off x="2583815" y="5615305"/>
          <a:ext cx="7025005" cy="942975"/>
        </p:xfrm>
        <a:graphic>
          <a:graphicData uri="http://schemas.openxmlformats.org/presentationml/2006/ole">
            <mc:AlternateContent xmlns:mc="http://schemas.openxmlformats.org/markup-compatibility/2006">
              <mc:Choice xmlns:v="urn:schemas-microsoft-com:vml" Requires="v">
                <p:oleObj r:id="rId4" imgW="3124200" imgH="419100" progId="Equation.KSEE3">
                  <p:embed/>
                </p:oleObj>
              </mc:Choice>
              <mc:Fallback>
                <p:oleObj r:id="rId4" imgW="3124200" imgH="419100" progId="Equation.KSEE3">
                  <p:embed/>
                  <p:pic>
                    <p:nvPicPr>
                      <p:cNvPr id="12" name="对象 11">
                        <a:hlinkClick r:id="" action="ppaction://ole?verb=0"/>
                      </p:cNvPr>
                      <p:cNvPicPr/>
                      <p:nvPr/>
                    </p:nvPicPr>
                    <p:blipFill>
                      <a:blip r:embed="rId5"/>
                      <a:stretch>
                        <a:fillRect/>
                      </a:stretch>
                    </p:blipFill>
                    <p:spPr>
                      <a:xfrm>
                        <a:off x="2583815" y="5615305"/>
                        <a:ext cx="7025005" cy="942975"/>
                      </a:xfrm>
                      <a:prstGeom prst="rect">
                        <a:avLst/>
                      </a:prstGeom>
                    </p:spPr>
                  </p:pic>
                </p:oleObj>
              </mc:Fallback>
            </mc:AlternateContent>
          </a:graphicData>
        </a:graphic>
      </p:graphicFrame>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Composite Fermions</a:t>
            </a:r>
            <a:endParaRPr lang="en-US"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3"/>
          <p:cNvGraphicFramePr>
            <a:graphicFrameLocks noChangeAspect="1"/>
          </p:cNvGraphicFramePr>
          <p:nvPr/>
        </p:nvGraphicFramePr>
        <p:xfrm>
          <a:off x="7626351" y="3000375"/>
          <a:ext cx="2085975" cy="928688"/>
        </p:xfrm>
        <a:graphic>
          <a:graphicData uri="http://schemas.openxmlformats.org/presentationml/2006/ole">
            <mc:AlternateContent xmlns:mc="http://schemas.openxmlformats.org/markup-compatibility/2006">
              <mc:Choice xmlns:v="urn:schemas-microsoft-com:vml" Requires="v">
                <p:oleObj name="Equation" r:id="rId3" imgW="914400" imgH="406080" progId="Equation.DSMT4">
                  <p:embed/>
                </p:oleObj>
              </mc:Choice>
              <mc:Fallback>
                <p:oleObj name="Equation" r:id="rId3" imgW="914400" imgH="406080" progId="Equation.DSMT4">
                  <p:embed/>
                  <p:pic>
                    <p:nvPicPr>
                      <p:cNvPr id="20483" name="Object 3"/>
                      <p:cNvPicPr>
                        <a:picLocks noChangeAspect="1" noChangeArrowheads="1"/>
                      </p:cNvPicPr>
                      <p:nvPr/>
                    </p:nvPicPr>
                    <p:blipFill>
                      <a:blip r:embed="rId4"/>
                      <a:srcRect/>
                      <a:stretch>
                        <a:fillRect/>
                      </a:stretch>
                    </p:blipFill>
                    <p:spPr bwMode="auto">
                      <a:xfrm>
                        <a:off x="7626351" y="3000375"/>
                        <a:ext cx="2085975"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524" name="Group 44"/>
          <p:cNvGrpSpPr>
            <a:grpSpLocks/>
          </p:cNvGrpSpPr>
          <p:nvPr/>
        </p:nvGrpSpPr>
        <p:grpSpPr bwMode="auto">
          <a:xfrm>
            <a:off x="3078163" y="5915025"/>
            <a:ext cx="6646862" cy="679450"/>
            <a:chOff x="979" y="3726"/>
            <a:chExt cx="4187" cy="428"/>
          </a:xfrm>
        </p:grpSpPr>
        <p:graphicFrame>
          <p:nvGraphicFramePr>
            <p:cNvPr id="20484" name="Object 4"/>
            <p:cNvGraphicFramePr>
              <a:graphicFrameLocks noChangeAspect="1"/>
            </p:cNvGraphicFramePr>
            <p:nvPr/>
          </p:nvGraphicFramePr>
          <p:xfrm>
            <a:off x="979" y="3726"/>
            <a:ext cx="3156" cy="428"/>
          </p:xfrm>
          <a:graphic>
            <a:graphicData uri="http://schemas.openxmlformats.org/presentationml/2006/ole">
              <mc:AlternateContent xmlns:mc="http://schemas.openxmlformats.org/markup-compatibility/2006">
                <mc:Choice xmlns:v="urn:schemas-microsoft-com:vml" Requires="v">
                  <p:oleObj name="משוואה" r:id="rId5" imgW="1498320" imgH="203040" progId="Equation.3">
                    <p:embed/>
                  </p:oleObj>
                </mc:Choice>
                <mc:Fallback>
                  <p:oleObj name="משוואה" r:id="rId5" imgW="1498320" imgH="203040" progId="Equation.3">
                    <p:embed/>
                    <p:pic>
                      <p:nvPicPr>
                        <p:cNvPr id="20484" name="Object 4"/>
                        <p:cNvPicPr>
                          <a:picLocks noChangeAspect="1" noChangeArrowheads="1"/>
                        </p:cNvPicPr>
                        <p:nvPr/>
                      </p:nvPicPr>
                      <p:blipFill>
                        <a:blip r:embed="rId6"/>
                        <a:srcRect/>
                        <a:stretch>
                          <a:fillRect/>
                        </a:stretch>
                      </p:blipFill>
                      <p:spPr bwMode="auto">
                        <a:xfrm>
                          <a:off x="979" y="3726"/>
                          <a:ext cx="3156"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Text Box 5"/>
            <p:cNvSpPr txBox="1">
              <a:spLocks noChangeArrowheads="1"/>
            </p:cNvSpPr>
            <p:nvPr/>
          </p:nvSpPr>
          <p:spPr bwMode="auto">
            <a:xfrm>
              <a:off x="4062" y="3740"/>
              <a:ext cx="110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000" b="0" dirty="0">
                  <a:solidFill>
                    <a:srgbClr val="FF0000"/>
                  </a:solidFill>
                </a:rPr>
                <a:t>=</a:t>
              </a:r>
              <a:r>
                <a:rPr lang="en-US" altLang="en-US" sz="3000" b="0" i="1" dirty="0">
                  <a:solidFill>
                    <a:srgbClr val="FF0000"/>
                  </a:solidFill>
                </a:rPr>
                <a:t>e / </a:t>
              </a:r>
              <a:r>
                <a:rPr lang="en-US" altLang="en-US" sz="3000" b="0" dirty="0">
                  <a:solidFill>
                    <a:srgbClr val="FF0000"/>
                  </a:solidFill>
                </a:rPr>
                <a:t>3</a:t>
              </a:r>
            </a:p>
          </p:txBody>
        </p:sp>
      </p:grpSp>
      <p:grpSp>
        <p:nvGrpSpPr>
          <p:cNvPr id="20523" name="Group 43"/>
          <p:cNvGrpSpPr>
            <a:grpSpLocks/>
          </p:cNvGrpSpPr>
          <p:nvPr/>
        </p:nvGrpSpPr>
        <p:grpSpPr bwMode="auto">
          <a:xfrm>
            <a:off x="2974982" y="4048127"/>
            <a:ext cx="2301875" cy="1463675"/>
            <a:chOff x="914" y="2550"/>
            <a:chExt cx="1450" cy="922"/>
          </a:xfrm>
        </p:grpSpPr>
        <p:graphicFrame>
          <p:nvGraphicFramePr>
            <p:cNvPr id="20489" name="Object 9"/>
            <p:cNvGraphicFramePr>
              <a:graphicFrameLocks noChangeAspect="1"/>
            </p:cNvGraphicFramePr>
            <p:nvPr/>
          </p:nvGraphicFramePr>
          <p:xfrm>
            <a:off x="914" y="2550"/>
            <a:ext cx="1260" cy="380"/>
          </p:xfrm>
          <a:graphic>
            <a:graphicData uri="http://schemas.openxmlformats.org/presentationml/2006/ole">
              <mc:AlternateContent xmlns:mc="http://schemas.openxmlformats.org/markup-compatibility/2006">
                <mc:Choice xmlns:v="urn:schemas-microsoft-com:vml" Requires="v">
                  <p:oleObj name="משוואה" r:id="rId7" imgW="799920" imgH="241200" progId="Equation.3">
                    <p:embed/>
                  </p:oleObj>
                </mc:Choice>
                <mc:Fallback>
                  <p:oleObj name="משוואה" r:id="rId7" imgW="799920" imgH="241200" progId="Equation.3">
                    <p:embed/>
                    <p:pic>
                      <p:nvPicPr>
                        <p:cNvPr id="20489" name="Object 9"/>
                        <p:cNvPicPr>
                          <a:picLocks noChangeAspect="1" noChangeArrowheads="1"/>
                        </p:cNvPicPr>
                        <p:nvPr/>
                      </p:nvPicPr>
                      <p:blipFill>
                        <a:blip r:embed="rId8"/>
                        <a:srcRect/>
                        <a:stretch>
                          <a:fillRect/>
                        </a:stretch>
                      </p:blipFill>
                      <p:spPr bwMode="auto">
                        <a:xfrm>
                          <a:off x="914" y="2550"/>
                          <a:ext cx="1260"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9" name="Object 19"/>
            <p:cNvGraphicFramePr>
              <a:graphicFrameLocks noChangeAspect="1"/>
            </p:cNvGraphicFramePr>
            <p:nvPr/>
          </p:nvGraphicFramePr>
          <p:xfrm>
            <a:off x="1567" y="2989"/>
            <a:ext cx="797" cy="483"/>
          </p:xfrm>
          <a:graphic>
            <a:graphicData uri="http://schemas.openxmlformats.org/presentationml/2006/ole">
              <mc:AlternateContent xmlns:mc="http://schemas.openxmlformats.org/markup-compatibility/2006">
                <mc:Choice xmlns:v="urn:schemas-microsoft-com:vml" Requires="v">
                  <p:oleObj name="Equation" r:id="rId9" imgW="711000" imgH="431640" progId="Equation.3">
                    <p:embed/>
                  </p:oleObj>
                </mc:Choice>
                <mc:Fallback>
                  <p:oleObj name="Equation" r:id="rId9" imgW="711000" imgH="431640" progId="Equation.3">
                    <p:embed/>
                    <p:pic>
                      <p:nvPicPr>
                        <p:cNvPr id="20499"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7" y="2989"/>
                          <a:ext cx="797" cy="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504" name="Oval 24"/>
          <p:cNvSpPr>
            <a:spLocks noChangeArrowheads="1"/>
          </p:cNvSpPr>
          <p:nvPr/>
        </p:nvSpPr>
        <p:spPr bwMode="auto">
          <a:xfrm>
            <a:off x="4549775" y="1697040"/>
            <a:ext cx="3055938" cy="2974975"/>
          </a:xfrm>
          <a:prstGeom prst="ellipse">
            <a:avLst/>
          </a:prstGeom>
          <a:solidFill>
            <a:schemeClr val="bg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2000" b="0">
              <a:solidFill>
                <a:srgbClr val="000000"/>
              </a:solidFill>
            </a:endParaRPr>
          </a:p>
        </p:txBody>
      </p:sp>
      <p:sp>
        <p:nvSpPr>
          <p:cNvPr id="20505" name="Oval 25"/>
          <p:cNvSpPr>
            <a:spLocks noChangeArrowheads="1"/>
          </p:cNvSpPr>
          <p:nvPr/>
        </p:nvSpPr>
        <p:spPr bwMode="auto">
          <a:xfrm>
            <a:off x="4827590" y="1971676"/>
            <a:ext cx="2500313" cy="2408238"/>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ctr" eaLnBrk="0" hangingPunct="0"/>
            <a:endParaRPr lang="en-US" altLang="en-US" sz="1600" b="0">
              <a:solidFill>
                <a:srgbClr val="000000"/>
              </a:solidFill>
              <a:latin typeface="Times New Roman" pitchFamily="18" charset="0"/>
              <a:cs typeface="Times New Roman (Hebrew)" charset="0"/>
            </a:endParaRPr>
          </a:p>
        </p:txBody>
      </p:sp>
      <p:sp>
        <p:nvSpPr>
          <p:cNvPr id="20506" name="Text Box 26"/>
          <p:cNvSpPr txBox="1">
            <a:spLocks noChangeArrowheads="1"/>
          </p:cNvSpPr>
          <p:nvPr/>
        </p:nvSpPr>
        <p:spPr bwMode="auto">
          <a:xfrm>
            <a:off x="3749676" y="1624014"/>
            <a:ext cx="1466189" cy="3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b="0" dirty="0">
                <a:solidFill>
                  <a:srgbClr val="000000"/>
                </a:solidFill>
              </a:rPr>
              <a:t>ohmic contact</a:t>
            </a:r>
          </a:p>
        </p:txBody>
      </p:sp>
      <p:sp>
        <p:nvSpPr>
          <p:cNvPr id="20507" name="Freeform 27"/>
          <p:cNvSpPr>
            <a:spLocks/>
          </p:cNvSpPr>
          <p:nvPr/>
        </p:nvSpPr>
        <p:spPr bwMode="auto">
          <a:xfrm>
            <a:off x="4133852" y="1936751"/>
            <a:ext cx="627063" cy="908050"/>
          </a:xfrm>
          <a:custGeom>
            <a:avLst/>
            <a:gdLst>
              <a:gd name="T0" fmla="*/ 54 w 381"/>
              <a:gd name="T1" fmla="*/ 0 h 427"/>
              <a:gd name="T2" fmla="*/ 54 w 381"/>
              <a:gd name="T3" fmla="*/ 200 h 427"/>
              <a:gd name="T4" fmla="*/ 381 w 381"/>
              <a:gd name="T5" fmla="*/ 427 h 427"/>
            </a:gdLst>
            <a:ahLst/>
            <a:cxnLst>
              <a:cxn ang="0">
                <a:pos x="T0" y="T1"/>
              </a:cxn>
              <a:cxn ang="0">
                <a:pos x="T2" y="T3"/>
              </a:cxn>
              <a:cxn ang="0">
                <a:pos x="T4" y="T5"/>
              </a:cxn>
            </a:cxnLst>
            <a:rect l="0" t="0" r="r" b="b"/>
            <a:pathLst>
              <a:path w="381" h="427">
                <a:moveTo>
                  <a:pt x="54" y="0"/>
                </a:moveTo>
                <a:cubicBezTo>
                  <a:pt x="27" y="64"/>
                  <a:pt x="0" y="129"/>
                  <a:pt x="54" y="200"/>
                </a:cubicBezTo>
                <a:cubicBezTo>
                  <a:pt x="108" y="271"/>
                  <a:pt x="325" y="389"/>
                  <a:pt x="381" y="427"/>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2000" b="0">
              <a:solidFill>
                <a:srgbClr val="000000"/>
              </a:solidFill>
            </a:endParaRPr>
          </a:p>
        </p:txBody>
      </p:sp>
      <p:sp>
        <p:nvSpPr>
          <p:cNvPr id="20514" name="Oval 34"/>
          <p:cNvSpPr>
            <a:spLocks noChangeArrowheads="1"/>
          </p:cNvSpPr>
          <p:nvPr/>
        </p:nvSpPr>
        <p:spPr bwMode="auto">
          <a:xfrm>
            <a:off x="5499101" y="2608263"/>
            <a:ext cx="1135063" cy="1087438"/>
          </a:xfrm>
          <a:prstGeom prst="ellipse">
            <a:avLst/>
          </a:prstGeom>
          <a:solidFill>
            <a:schemeClr val="accent1"/>
          </a:solidFill>
          <a:ln w="12700">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2000" b="0">
              <a:solidFill>
                <a:srgbClr val="000000"/>
              </a:solidFill>
            </a:endParaRPr>
          </a:p>
        </p:txBody>
      </p:sp>
      <p:sp>
        <p:nvSpPr>
          <p:cNvPr id="20516" name="Line 36"/>
          <p:cNvSpPr>
            <a:spLocks noChangeShapeType="1"/>
          </p:cNvSpPr>
          <p:nvPr/>
        </p:nvSpPr>
        <p:spPr bwMode="auto">
          <a:xfrm flipV="1">
            <a:off x="6216652" y="3506790"/>
            <a:ext cx="301625" cy="188913"/>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2000" b="0">
              <a:solidFill>
                <a:srgbClr val="000000"/>
              </a:solidFill>
            </a:endParaRPr>
          </a:p>
        </p:txBody>
      </p:sp>
      <p:sp>
        <p:nvSpPr>
          <p:cNvPr id="20518" name="Line 38"/>
          <p:cNvSpPr>
            <a:spLocks noChangeShapeType="1"/>
          </p:cNvSpPr>
          <p:nvPr/>
        </p:nvSpPr>
        <p:spPr bwMode="auto">
          <a:xfrm flipH="1">
            <a:off x="5418138" y="3352802"/>
            <a:ext cx="330200" cy="282575"/>
          </a:xfrm>
          <a:prstGeom prst="line">
            <a:avLst/>
          </a:prstGeom>
          <a:noFill/>
          <a:ln w="190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p>
            <a:pPr algn="r" rtl="1"/>
            <a:endParaRPr lang="en-US" sz="2000" b="0">
              <a:solidFill>
                <a:srgbClr val="000000"/>
              </a:solidFill>
            </a:endParaRPr>
          </a:p>
        </p:txBody>
      </p:sp>
      <p:sp>
        <p:nvSpPr>
          <p:cNvPr id="20519" name="Text Box 39"/>
          <p:cNvSpPr txBox="1">
            <a:spLocks noChangeArrowheads="1"/>
          </p:cNvSpPr>
          <p:nvPr/>
        </p:nvSpPr>
        <p:spPr bwMode="auto">
          <a:xfrm>
            <a:off x="5403850" y="3575051"/>
            <a:ext cx="6286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eaLnBrk="0" hangingPunct="0"/>
            <a:r>
              <a:rPr lang="en-US" altLang="en-US" sz="1600" b="0" i="1" dirty="0">
                <a:solidFill>
                  <a:srgbClr val="FF0000"/>
                </a:solidFill>
              </a:rPr>
              <a:t>J </a:t>
            </a:r>
            <a:r>
              <a:rPr lang="en-US" altLang="en-US" sz="1600" b="0" dirty="0">
                <a:solidFill>
                  <a:srgbClr val="FF0000"/>
                </a:solidFill>
              </a:rPr>
              <a:t>(</a:t>
            </a:r>
            <a:r>
              <a:rPr lang="en-US" altLang="en-US" sz="1600" b="0" i="1" dirty="0">
                <a:solidFill>
                  <a:srgbClr val="FF0000"/>
                </a:solidFill>
              </a:rPr>
              <a:t>r </a:t>
            </a:r>
            <a:r>
              <a:rPr lang="en-US" altLang="en-US" sz="1600" b="0" dirty="0">
                <a:solidFill>
                  <a:srgbClr val="FF0000"/>
                </a:solidFill>
              </a:rPr>
              <a:t>)</a:t>
            </a:r>
          </a:p>
        </p:txBody>
      </p:sp>
      <p:grpSp>
        <p:nvGrpSpPr>
          <p:cNvPr id="2" name="Group 1"/>
          <p:cNvGrpSpPr/>
          <p:nvPr/>
        </p:nvGrpSpPr>
        <p:grpSpPr>
          <a:xfrm>
            <a:off x="6008688" y="1811876"/>
            <a:ext cx="2490744" cy="1423450"/>
            <a:chOff x="4484688" y="1811876"/>
            <a:chExt cx="2490744" cy="1423450"/>
          </a:xfrm>
        </p:grpSpPr>
        <p:sp>
          <p:nvSpPr>
            <p:cNvPr id="20515" name="Freeform 35"/>
            <p:cNvSpPr>
              <a:spLocks/>
            </p:cNvSpPr>
            <p:nvPr/>
          </p:nvSpPr>
          <p:spPr bwMode="auto">
            <a:xfrm>
              <a:off x="4484688" y="1900238"/>
              <a:ext cx="1420813" cy="1335088"/>
            </a:xfrm>
            <a:custGeom>
              <a:avLst/>
              <a:gdLst>
                <a:gd name="T0" fmla="*/ 672 w 672"/>
                <a:gd name="T1" fmla="*/ 72 h 504"/>
                <a:gd name="T2" fmla="*/ 288 w 672"/>
                <a:gd name="T3" fmla="*/ 72 h 504"/>
                <a:gd name="T4" fmla="*/ 0 w 672"/>
                <a:gd name="T5" fmla="*/ 504 h 504"/>
              </a:gdLst>
              <a:ahLst/>
              <a:cxnLst>
                <a:cxn ang="0">
                  <a:pos x="T0" y="T1"/>
                </a:cxn>
                <a:cxn ang="0">
                  <a:pos x="T2" y="T3"/>
                </a:cxn>
                <a:cxn ang="0">
                  <a:pos x="T4" y="T5"/>
                </a:cxn>
              </a:cxnLst>
              <a:rect l="0" t="0" r="r" b="b"/>
              <a:pathLst>
                <a:path w="672" h="504">
                  <a:moveTo>
                    <a:pt x="672" y="72"/>
                  </a:moveTo>
                  <a:cubicBezTo>
                    <a:pt x="536" y="36"/>
                    <a:pt x="400" y="0"/>
                    <a:pt x="288" y="72"/>
                  </a:cubicBezTo>
                  <a:cubicBezTo>
                    <a:pt x="176" y="144"/>
                    <a:pt x="88" y="324"/>
                    <a:pt x="0" y="504"/>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20521" name="Text Box 41"/>
            <p:cNvSpPr txBox="1">
              <a:spLocks noChangeArrowheads="1"/>
            </p:cNvSpPr>
            <p:nvPr/>
          </p:nvSpPr>
          <p:spPr bwMode="auto">
            <a:xfrm>
              <a:off x="5887333" y="1811876"/>
              <a:ext cx="10880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en-US" altLang="en-US" sz="2000" b="0" dirty="0">
                  <a:solidFill>
                    <a:srgbClr val="000000"/>
                  </a:solidFill>
                  <a:sym typeface="Symbol" pitchFamily="18" charset="2"/>
                </a:rPr>
                <a:t>=</a:t>
              </a:r>
              <a:r>
                <a:rPr lang="en-US" altLang="en-US" sz="2000" b="0" baseline="-25000" dirty="0">
                  <a:solidFill>
                    <a:srgbClr val="000000"/>
                  </a:solidFill>
                  <a:sym typeface="Symbol" pitchFamily="18" charset="2"/>
                </a:rPr>
                <a:t>0</a:t>
              </a:r>
              <a:endParaRPr lang="en-US" altLang="en-US" sz="2000" b="0" dirty="0">
                <a:solidFill>
                  <a:srgbClr val="000000"/>
                </a:solidFill>
              </a:endParaRPr>
            </a:p>
          </p:txBody>
        </p:sp>
      </p:grpSp>
      <p:cxnSp>
        <p:nvCxnSpPr>
          <p:cNvPr id="4" name="Straight Connector 3"/>
          <p:cNvCxnSpPr/>
          <p:nvPr/>
        </p:nvCxnSpPr>
        <p:spPr bwMode="auto">
          <a:xfrm flipV="1">
            <a:off x="6077746" y="2844803"/>
            <a:ext cx="440531" cy="30718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6235115" y="2906925"/>
            <a:ext cx="269197" cy="373659"/>
          </a:xfrm>
          <a:prstGeom prst="rect">
            <a:avLst/>
          </a:prstGeom>
          <a:noFill/>
        </p:spPr>
        <p:txBody>
          <a:bodyPr wrap="none" lIns="91435" tIns="45718" rIns="91435" bIns="45718" rtlCol="0">
            <a:spAutoFit/>
          </a:bodyPr>
          <a:lstStyle/>
          <a:p>
            <a:r>
              <a:rPr lang="en-US" sz="1800" b="0" i="1" dirty="0"/>
              <a:t>r</a:t>
            </a:r>
          </a:p>
        </p:txBody>
      </p:sp>
      <p:sp>
        <p:nvSpPr>
          <p:cNvPr id="6" name="Freeform 5"/>
          <p:cNvSpPr/>
          <p:nvPr/>
        </p:nvSpPr>
        <p:spPr bwMode="auto">
          <a:xfrm>
            <a:off x="7099777" y="2667573"/>
            <a:ext cx="131548" cy="948776"/>
          </a:xfrm>
          <a:custGeom>
            <a:avLst/>
            <a:gdLst>
              <a:gd name="connsiteX0" fmla="*/ 0 w 131548"/>
              <a:gd name="connsiteY0" fmla="*/ 0 h 948776"/>
              <a:gd name="connsiteX1" fmla="*/ 82503 w 131548"/>
              <a:gd name="connsiteY1" fmla="*/ 220006 h 948776"/>
              <a:gd name="connsiteX2" fmla="*/ 130629 w 131548"/>
              <a:gd name="connsiteY2" fmla="*/ 543140 h 948776"/>
              <a:gd name="connsiteX3" fmla="*/ 41252 w 131548"/>
              <a:gd name="connsiteY3" fmla="*/ 948776 h 948776"/>
            </a:gdLst>
            <a:ahLst/>
            <a:cxnLst>
              <a:cxn ang="0">
                <a:pos x="connsiteX0" y="connsiteY0"/>
              </a:cxn>
              <a:cxn ang="0">
                <a:pos x="connsiteX1" y="connsiteY1"/>
              </a:cxn>
              <a:cxn ang="0">
                <a:pos x="connsiteX2" y="connsiteY2"/>
              </a:cxn>
              <a:cxn ang="0">
                <a:pos x="connsiteX3" y="connsiteY3"/>
              </a:cxn>
            </a:cxnLst>
            <a:rect l="l" t="t" r="r" b="b"/>
            <a:pathLst>
              <a:path w="131548" h="948776">
                <a:moveTo>
                  <a:pt x="0" y="0"/>
                </a:moveTo>
                <a:cubicBezTo>
                  <a:pt x="30365" y="64741"/>
                  <a:pt x="60731" y="129483"/>
                  <a:pt x="82503" y="220006"/>
                </a:cubicBezTo>
                <a:cubicBezTo>
                  <a:pt x="104275" y="310529"/>
                  <a:pt x="137504" y="421678"/>
                  <a:pt x="130629" y="543140"/>
                </a:cubicBezTo>
                <a:cubicBezTo>
                  <a:pt x="123754" y="664602"/>
                  <a:pt x="82503" y="806689"/>
                  <a:pt x="41252" y="948776"/>
                </a:cubicBezTo>
              </a:path>
            </a:pathLst>
          </a:custGeom>
          <a:noFill/>
          <a:ln w="28575" cap="flat" cmpd="sng" algn="ctr">
            <a:solidFill>
              <a:schemeClr val="tx1"/>
            </a:solidFill>
            <a:prstDash val="solid"/>
            <a:round/>
            <a:headEnd type="none" w="med" len="med"/>
            <a:tailEnd type="arrow" w="med" len="med"/>
          </a:ln>
          <a:effectLst/>
        </p:spPr>
        <p:txBody>
          <a:bodyPr vert="horz" wrap="square" lIns="91435" tIns="45718" rIns="91435" bIns="45718" numCol="1" spcCol="0" rtlCol="0" anchor="t" anchorCtr="0" compatLnSpc="1">
            <a:prstTxWarp prst="textNoShape">
              <a:avLst/>
            </a:prstTxWarp>
          </a:bodyPr>
          <a:lstStyle/>
          <a:p>
            <a:pPr algn="r" defTabSz="914353" rtl="1"/>
            <a:endParaRPr lang="en-US" sz="2000" b="0"/>
          </a:p>
        </p:txBody>
      </p:sp>
      <p:sp>
        <p:nvSpPr>
          <p:cNvPr id="3" name="Rectangle 2">
            <a:extLst>
              <a:ext uri="{FF2B5EF4-FFF2-40B4-BE49-F238E27FC236}">
                <a16:creationId xmlns:a16="http://schemas.microsoft.com/office/drawing/2014/main" id="{DCB0126E-9115-FE43-AF02-F2CDD3A72888}"/>
              </a:ext>
            </a:extLst>
          </p:cNvPr>
          <p:cNvSpPr/>
          <p:nvPr/>
        </p:nvSpPr>
        <p:spPr>
          <a:xfrm>
            <a:off x="2575413" y="314095"/>
            <a:ext cx="3328155" cy="523220"/>
          </a:xfrm>
          <a:prstGeom prst="rect">
            <a:avLst/>
          </a:prstGeom>
        </p:spPr>
        <p:txBody>
          <a:bodyPr wrap="none">
            <a:spAutoFit/>
          </a:bodyPr>
          <a:lstStyle/>
          <a:p>
            <a:r>
              <a:rPr lang="en-US" altLang="en-US" dirty="0">
                <a:solidFill>
                  <a:srgbClr val="0070C0"/>
                </a:solidFill>
              </a:rPr>
              <a:t>adiabatic </a:t>
            </a:r>
            <a:r>
              <a:rPr lang="en-US" altLang="en-US" i="1" dirty="0">
                <a:solidFill>
                  <a:srgbClr val="0070C0"/>
                </a:solidFill>
                <a:sym typeface="Symbol" pitchFamily="18" charset="2"/>
              </a:rPr>
              <a:t></a:t>
            </a:r>
            <a:r>
              <a:rPr lang="en-US" altLang="en-US" b="0" i="1" dirty="0">
                <a:solidFill>
                  <a:srgbClr val="0070C0"/>
                </a:solidFill>
                <a:sym typeface="Symbol" pitchFamily="18" charset="2"/>
              </a:rPr>
              <a:t> </a:t>
            </a:r>
            <a:r>
              <a:rPr lang="en-US" altLang="en-US" b="0" dirty="0">
                <a:solidFill>
                  <a:srgbClr val="0070C0"/>
                </a:solidFill>
                <a:sym typeface="Symbol" pitchFamily="18" charset="2"/>
              </a:rPr>
              <a:t>=1/3</a:t>
            </a:r>
            <a:r>
              <a:rPr lang="en-US" altLang="en-US" b="0" dirty="0">
                <a:solidFill>
                  <a:srgbClr val="0070C0"/>
                </a:solidFill>
              </a:rPr>
              <a:t>…</a:t>
            </a:r>
            <a:endParaRPr lang="en-CH" dirty="0">
              <a:solidFill>
                <a:srgbClr val="0070C0"/>
              </a:solidFill>
            </a:endParaRPr>
          </a:p>
        </p:txBody>
      </p:sp>
    </p:spTree>
    <p:extLst>
      <p:ext uri="{BB962C8B-B14F-4D97-AF65-F5344CB8AC3E}">
        <p14:creationId xmlns:p14="http://schemas.microsoft.com/office/powerpoint/2010/main" val="1568367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523"/>
                                        </p:tgtEl>
                                        <p:attrNameLst>
                                          <p:attrName>style.visibility</p:attrName>
                                        </p:attrNameLst>
                                      </p:cBhvr>
                                      <p:to>
                                        <p:strVal val="visible"/>
                                      </p:to>
                                    </p:set>
                                    <p:anim calcmode="lin" valueType="num">
                                      <p:cBhvr additive="base">
                                        <p:cTn id="17" dur="500" fill="hold"/>
                                        <p:tgtEl>
                                          <p:spTgt spid="20523"/>
                                        </p:tgtEl>
                                        <p:attrNameLst>
                                          <p:attrName>ppt_x</p:attrName>
                                        </p:attrNameLst>
                                      </p:cBhvr>
                                      <p:tavLst>
                                        <p:tav tm="0">
                                          <p:val>
                                            <p:strVal val="0-#ppt_w/2"/>
                                          </p:val>
                                        </p:tav>
                                        <p:tav tm="100000">
                                          <p:val>
                                            <p:strVal val="#ppt_x"/>
                                          </p:val>
                                        </p:tav>
                                      </p:tavLst>
                                    </p:anim>
                                    <p:anim calcmode="lin" valueType="num">
                                      <p:cBhvr additive="base">
                                        <p:cTn id="18" dur="500" fill="hold"/>
                                        <p:tgtEl>
                                          <p:spTgt spid="20523"/>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518"/>
                                        </p:tgtEl>
                                        <p:attrNameLst>
                                          <p:attrName>style.visibility</p:attrName>
                                        </p:attrNameLst>
                                      </p:cBhvr>
                                      <p:to>
                                        <p:strVal val="visible"/>
                                      </p:to>
                                    </p:set>
                                    <p:animEffect transition="in" filter="fade">
                                      <p:cBhvr>
                                        <p:cTn id="21" dur="500"/>
                                        <p:tgtEl>
                                          <p:spTgt spid="205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519"/>
                                        </p:tgtEl>
                                        <p:attrNameLst>
                                          <p:attrName>style.visibility</p:attrName>
                                        </p:attrNameLst>
                                      </p:cBhvr>
                                      <p:to>
                                        <p:strVal val="visible"/>
                                      </p:to>
                                    </p:set>
                                    <p:animEffect transition="in" filter="fade">
                                      <p:cBhvr>
                                        <p:cTn id="24" dur="500"/>
                                        <p:tgtEl>
                                          <p:spTgt spid="205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24"/>
                                        </p:tgtEl>
                                        <p:attrNameLst>
                                          <p:attrName>style.visibility</p:attrName>
                                        </p:attrNameLst>
                                      </p:cBhvr>
                                      <p:to>
                                        <p:strVal val="visible"/>
                                      </p:to>
                                    </p:set>
                                    <p:anim calcmode="lin" valueType="num">
                                      <p:cBhvr additive="base">
                                        <p:cTn id="29" dur="500" fill="hold"/>
                                        <p:tgtEl>
                                          <p:spTgt spid="20524"/>
                                        </p:tgtEl>
                                        <p:attrNameLst>
                                          <p:attrName>ppt_x</p:attrName>
                                        </p:attrNameLst>
                                      </p:cBhvr>
                                      <p:tavLst>
                                        <p:tav tm="0">
                                          <p:val>
                                            <p:strVal val="#ppt_x"/>
                                          </p:val>
                                        </p:tav>
                                        <p:tav tm="100000">
                                          <p:val>
                                            <p:strVal val="#ppt_x"/>
                                          </p:val>
                                        </p:tav>
                                      </p:tavLst>
                                    </p:anim>
                                    <p:anim calcmode="lin" valueType="num">
                                      <p:cBhvr additive="base">
                                        <p:cTn id="30" dur="500" fill="hold"/>
                                        <p:tgtEl>
                                          <p:spTgt spid="20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8" grpId="0" animBg="1"/>
      <p:bldP spid="205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The adiabatic approximation</a:t>
            </a:r>
            <a:endParaRPr lang="en-US" b="1">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97790" y="1239520"/>
            <a:ext cx="12183110" cy="52622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sym typeface="+mn-ea"/>
              </a:rPr>
              <a:t>Imagine a system: perfect pendulum(no friction, air resistance,etc.)</a:t>
            </a:r>
          </a:p>
          <a:p>
            <a:pPr marL="266700" indent="-266700"/>
            <a:endParaRPr lang="en-US" altLang="en-US" sz="2400" b="1">
              <a:latin typeface="Times New Roman" panose="02020603050405020304" pitchFamily="18" charset="0"/>
              <a:ea typeface="宋体" panose="02010600030101010101" pitchFamily="2" charset="-122"/>
              <a:sym typeface="+mn-ea"/>
            </a:endParaRPr>
          </a:p>
          <a:p>
            <a:pPr marL="266700" indent="-266700"/>
            <a:r>
              <a:rPr lang="en-US" altLang="en-US" sz="2400" b="1">
                <a:latin typeface="Times New Roman" panose="02020603050405020304" pitchFamily="18" charset="0"/>
                <a:ea typeface="宋体" panose="02010600030101010101" pitchFamily="2" charset="-122"/>
                <a:sym typeface="+mn-ea"/>
              </a:rPr>
              <a:t>Adiabatic process with gradual change of the external conditions depends on two charactristic time: </a:t>
            </a:r>
          </a:p>
          <a:p>
            <a:pPr marL="266700" indent="-266700"/>
            <a:endParaRPr lang="en-US" altLang="en-US" sz="2400" b="1">
              <a:latin typeface="Times New Roman" panose="02020603050405020304" pitchFamily="18" charset="0"/>
              <a:ea typeface="宋体" panose="02010600030101010101" pitchFamily="2" charset="-122"/>
              <a:sym typeface="+mn-ea"/>
            </a:endParaRPr>
          </a:p>
          <a:p>
            <a:pPr marL="266700" indent="-266700"/>
            <a:r>
              <a:rPr lang="en-US" altLang="zh-CN" sz="2400" b="1">
                <a:latin typeface="Times New Roman" panose="02020603050405020304" pitchFamily="18" charset="0"/>
                <a:ea typeface="宋体" panose="02010600030101010101" pitchFamily="2" charset="-122"/>
                <a:sym typeface="+mn-ea"/>
              </a:rPr>
              <a:t>T</a:t>
            </a:r>
            <a:r>
              <a:rPr lang="en-US" altLang="zh-CN" sz="2400" b="1" baseline="-25000">
                <a:latin typeface="Times New Roman" panose="02020603050405020304" pitchFamily="18" charset="0"/>
                <a:ea typeface="宋体" panose="02010600030101010101" pitchFamily="2" charset="-122"/>
                <a:sym typeface="+mn-ea"/>
              </a:rPr>
              <a:t>i</a:t>
            </a:r>
            <a:r>
              <a:rPr lang="en-US" altLang="zh-CN" sz="2400" b="1">
                <a:latin typeface="Times New Roman" panose="02020603050405020304" pitchFamily="18" charset="0"/>
                <a:ea typeface="宋体" panose="02010600030101010101" pitchFamily="2" charset="-122"/>
                <a:sym typeface="+mn-ea"/>
              </a:rPr>
              <a:t>: the internal time representing the motion of the system itself (pendulum osillations)</a:t>
            </a:r>
          </a:p>
          <a:p>
            <a:pPr marL="266700" indent="-266700"/>
            <a:r>
              <a:rPr lang="en-US" altLang="zh-CN" sz="2400" b="1">
                <a:latin typeface="Times New Roman" panose="02020603050405020304" pitchFamily="18" charset="0"/>
                <a:ea typeface="宋体" panose="02010600030101010101" pitchFamily="2" charset="-122"/>
                <a:sym typeface="+mn-ea"/>
              </a:rPr>
              <a:t>T</a:t>
            </a:r>
            <a:r>
              <a:rPr lang="en-US" altLang="zh-CN" sz="2400" b="1" baseline="-25000">
                <a:latin typeface="Times New Roman" panose="02020603050405020304" pitchFamily="18" charset="0"/>
                <a:ea typeface="宋体" panose="02010600030101010101" pitchFamily="2" charset="-122"/>
                <a:sym typeface="+mn-ea"/>
              </a:rPr>
              <a:t>e</a:t>
            </a:r>
            <a:r>
              <a:rPr lang="en-US" altLang="zh-CN" sz="2400" b="1">
                <a:latin typeface="Times New Roman" panose="02020603050405020304" pitchFamily="18" charset="0"/>
                <a:ea typeface="宋体" panose="02010600030101010101" pitchFamily="2" charset="-122"/>
                <a:sym typeface="+mn-ea"/>
              </a:rPr>
              <a:t>: the external time over which the parameters of the system change appreciably(pendulum on a vibrating platform, the period of the the paltform motion)</a:t>
            </a:r>
          </a:p>
          <a:p>
            <a:pPr marL="266700" indent="-266700"/>
            <a:r>
              <a:rPr lang="en-US" altLang="zh-CN" sz="2400" b="1">
                <a:latin typeface="Times New Roman" panose="02020603050405020304" pitchFamily="18" charset="0"/>
                <a:ea typeface="宋体" panose="02010600030101010101" pitchFamily="2" charset="-122"/>
                <a:sym typeface="+mn-ea"/>
              </a:rPr>
              <a:t>Adiabatic process: T</a:t>
            </a:r>
            <a:r>
              <a:rPr lang="en-US" altLang="zh-CN" sz="2400" b="1" baseline="-25000">
                <a:latin typeface="Times New Roman" panose="02020603050405020304" pitchFamily="18" charset="0"/>
                <a:ea typeface="宋体" panose="02010600030101010101" pitchFamily="2" charset="-122"/>
                <a:sym typeface="+mn-ea"/>
              </a:rPr>
              <a:t>e</a:t>
            </a:r>
            <a:r>
              <a:rPr lang="en-US" altLang="zh-CN" sz="2400" b="1">
                <a:latin typeface="Times New Roman" panose="02020603050405020304" pitchFamily="18" charset="0"/>
                <a:ea typeface="宋体" panose="02010600030101010101" pitchFamily="2" charset="-122"/>
                <a:sym typeface="+mn-ea"/>
              </a:rPr>
              <a:t>&gt;&gt;T</a:t>
            </a:r>
            <a:r>
              <a:rPr lang="en-US" altLang="zh-CN" sz="2400" b="1" baseline="-25000">
                <a:latin typeface="Times New Roman" panose="02020603050405020304" pitchFamily="18" charset="0"/>
                <a:ea typeface="宋体" panose="02010600030101010101" pitchFamily="2" charset="-122"/>
                <a:sym typeface="+mn-ea"/>
              </a:rPr>
              <a:t>i</a:t>
            </a:r>
          </a:p>
          <a:p>
            <a:pPr marL="266700" indent="-266700"/>
            <a:endParaRPr lang="en-US" altLang="zh-CN" sz="2400" b="1">
              <a:latin typeface="Times New Roman" panose="02020603050405020304" pitchFamily="18" charset="0"/>
              <a:ea typeface="宋体" panose="02010600030101010101" pitchFamily="2" charset="-122"/>
              <a:sym typeface="+mn-ea"/>
            </a:endParaRPr>
          </a:p>
          <a:p>
            <a:pPr marL="266700" indent="-266700"/>
            <a:r>
              <a:rPr lang="en-US" altLang="zh-CN" sz="2400" b="1">
                <a:latin typeface="Times New Roman" panose="02020603050405020304" pitchFamily="18" charset="0"/>
                <a:ea typeface="宋体" panose="02010600030101010101" pitchFamily="2" charset="-122"/>
                <a:sym typeface="+mn-ea"/>
              </a:rPr>
              <a:t>The adiabatic theorem in Quantum mechanics:</a:t>
            </a:r>
          </a:p>
          <a:p>
            <a:pPr marL="266700" indent="-266700"/>
            <a:endParaRPr lang="en-US" altLang="zh-CN" sz="2400" b="1">
              <a:latin typeface="Times New Roman" panose="02020603050405020304" pitchFamily="18" charset="0"/>
              <a:ea typeface="宋体" panose="02010600030101010101" pitchFamily="2" charset="-122"/>
              <a:sym typeface="+mn-ea"/>
            </a:endParaRPr>
          </a:p>
          <a:p>
            <a:pPr marL="266700" indent="-266700"/>
            <a:r>
              <a:rPr lang="en-US" altLang="zh-CN" sz="2400" b="1">
                <a:latin typeface="Times New Roman" panose="02020603050405020304" pitchFamily="18" charset="0"/>
                <a:ea typeface="宋体" panose="02010600030101010101" pitchFamily="2" charset="-122"/>
                <a:sym typeface="+mn-ea"/>
              </a:rPr>
              <a:t>Suppose the Hamiltonian changes gradually from initial form H</a:t>
            </a:r>
            <a:r>
              <a:rPr lang="en-US" altLang="zh-CN" sz="2400" b="1" baseline="30000">
                <a:latin typeface="Times New Roman" panose="02020603050405020304" pitchFamily="18" charset="0"/>
                <a:ea typeface="宋体" panose="02010600030101010101" pitchFamily="2" charset="-122"/>
                <a:sym typeface="+mn-ea"/>
              </a:rPr>
              <a:t>i</a:t>
            </a:r>
            <a:r>
              <a:rPr lang="en-US" altLang="zh-CN" sz="2400" b="1">
                <a:latin typeface="Times New Roman" panose="02020603050405020304" pitchFamily="18" charset="0"/>
                <a:ea typeface="宋体" panose="02010600030101010101" pitchFamily="2" charset="-122"/>
                <a:sym typeface="+mn-ea"/>
              </a:rPr>
              <a:t> to final form H</a:t>
            </a:r>
            <a:r>
              <a:rPr lang="en-US" altLang="zh-CN" sz="2400" b="1" baseline="30000">
                <a:latin typeface="Times New Roman" panose="02020603050405020304" pitchFamily="18" charset="0"/>
                <a:ea typeface="宋体" panose="02010600030101010101" pitchFamily="2" charset="-122"/>
                <a:sym typeface="+mn-ea"/>
              </a:rPr>
              <a:t>f</a:t>
            </a:r>
            <a:endParaRPr lang="en-US" altLang="zh-CN" sz="2400" b="1">
              <a:latin typeface="Times New Roman" panose="02020603050405020304" pitchFamily="18" charset="0"/>
              <a:ea typeface="宋体" panose="02010600030101010101" pitchFamily="2" charset="-122"/>
              <a:sym typeface="+mn-ea"/>
            </a:endParaRPr>
          </a:p>
          <a:p>
            <a:pPr marL="266700" indent="-266700"/>
            <a:r>
              <a:rPr lang="en-US" altLang="zh-CN" sz="2400" b="1">
                <a:latin typeface="Times New Roman" panose="02020603050405020304" pitchFamily="18" charset="0"/>
                <a:ea typeface="宋体" panose="02010600030101010101" pitchFamily="2" charset="-122"/>
                <a:sym typeface="+mn-ea"/>
              </a:rPr>
              <a:t>if the particle was initially in nth eigenstate of H</a:t>
            </a:r>
            <a:r>
              <a:rPr lang="en-US" altLang="zh-CN" sz="2400" b="1" baseline="30000">
                <a:latin typeface="Times New Roman" panose="02020603050405020304" pitchFamily="18" charset="0"/>
                <a:ea typeface="宋体" panose="02010600030101010101" pitchFamily="2" charset="-122"/>
                <a:sym typeface="+mn-ea"/>
              </a:rPr>
              <a:t>i</a:t>
            </a:r>
            <a:r>
              <a:rPr lang="en-US" altLang="zh-CN" sz="2400" b="1">
                <a:latin typeface="Times New Roman" panose="02020603050405020304" pitchFamily="18" charset="0"/>
                <a:ea typeface="宋体" panose="02010600030101010101" pitchFamily="2" charset="-122"/>
                <a:sym typeface="+mn-ea"/>
              </a:rPr>
              <a:t>, it will be carried into nth enginstate of H</a:t>
            </a:r>
            <a:r>
              <a:rPr lang="en-US" altLang="zh-CN" sz="2400" b="1" baseline="30000">
                <a:latin typeface="Times New Roman" panose="02020603050405020304" pitchFamily="18" charset="0"/>
                <a:ea typeface="宋体" panose="02010600030101010101" pitchFamily="2" charset="-122"/>
                <a:sym typeface="+mn-ea"/>
              </a:rPr>
              <a:t>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The adiabatic approximation</a:t>
            </a:r>
            <a:endParaRPr lang="en-US" b="1">
              <a:solidFill>
                <a:schemeClr val="tx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51765" y="1261110"/>
            <a:ext cx="12183110" cy="829945"/>
          </a:xfrm>
          <a:prstGeom prst="rect">
            <a:avLst/>
          </a:prstGeom>
          <a:noFill/>
          <a:ln w="9525">
            <a:noFill/>
          </a:ln>
        </p:spPr>
        <p:txBody>
          <a:bodyPr wrap="square" anchor="t">
            <a:spAutoFit/>
          </a:bodyPr>
          <a:lstStyle/>
          <a:p>
            <a:pPr marL="266700" indent="-266700"/>
            <a:r>
              <a:rPr lang="en-US" altLang="zh-CN" sz="2400" b="1">
                <a:latin typeface="Times New Roman" panose="02020603050405020304" pitchFamily="18" charset="0"/>
                <a:ea typeface="宋体" panose="02010600030101010101" pitchFamily="2" charset="-122"/>
                <a:sym typeface="+mn-ea"/>
              </a:rPr>
              <a:t>A particle in the ground state of the infinite square well:</a:t>
            </a:r>
          </a:p>
          <a:p>
            <a:pPr marL="266700" indent="-266700"/>
            <a:r>
              <a:rPr lang="en-US" altLang="zh-CN" sz="2400" b="1">
                <a:latin typeface="Times New Roman" panose="02020603050405020304" pitchFamily="18" charset="0"/>
                <a:ea typeface="宋体" panose="02010600030101010101" pitchFamily="2" charset="-122"/>
                <a:sym typeface="+mn-ea"/>
              </a:rPr>
              <a:t>The wavefunction of the ground state at the initial Hamiltonian:</a:t>
            </a:r>
          </a:p>
        </p:txBody>
      </p:sp>
      <p:graphicFrame>
        <p:nvGraphicFramePr>
          <p:cNvPr id="4" name="对象 3">
            <a:hlinkClick r:id="" action="ppaction://ole?verb=0"/>
          </p:cNvPr>
          <p:cNvGraphicFramePr>
            <a:graphicFrameLocks noChangeAspect="1"/>
          </p:cNvGraphicFramePr>
          <p:nvPr/>
        </p:nvGraphicFramePr>
        <p:xfrm>
          <a:off x="3694113" y="2032635"/>
          <a:ext cx="2830830" cy="981075"/>
        </p:xfrm>
        <a:graphic>
          <a:graphicData uri="http://schemas.openxmlformats.org/presentationml/2006/ole">
            <mc:AlternateContent xmlns:mc="http://schemas.openxmlformats.org/markup-compatibility/2006">
              <mc:Choice xmlns:v="urn:schemas-microsoft-com:vml" Requires="v">
                <p:oleObj r:id="rId3" imgW="1282700" imgH="444500" progId="Equation.KSEE3">
                  <p:embed/>
                </p:oleObj>
              </mc:Choice>
              <mc:Fallback>
                <p:oleObj r:id="rId3" imgW="1282700" imgH="444500" progId="Equation.KSEE3">
                  <p:embed/>
                  <p:pic>
                    <p:nvPicPr>
                      <p:cNvPr id="4" name="对象 3">
                        <a:hlinkClick r:id="" action="ppaction://ole?verb=0"/>
                      </p:cNvPr>
                      <p:cNvPicPr/>
                      <p:nvPr/>
                    </p:nvPicPr>
                    <p:blipFill>
                      <a:blip r:embed="rId4"/>
                      <a:stretch>
                        <a:fillRect/>
                      </a:stretch>
                    </p:blipFill>
                    <p:spPr>
                      <a:xfrm>
                        <a:off x="3694113" y="2032635"/>
                        <a:ext cx="2830830" cy="981075"/>
                      </a:xfrm>
                      <a:prstGeom prst="rect">
                        <a:avLst/>
                      </a:prstGeom>
                    </p:spPr>
                  </p:pic>
                </p:oleObj>
              </mc:Fallback>
            </mc:AlternateContent>
          </a:graphicData>
        </a:graphic>
      </p:graphicFrame>
      <p:sp>
        <p:nvSpPr>
          <p:cNvPr id="5" name="文本框 4"/>
          <p:cNvSpPr txBox="1"/>
          <p:nvPr/>
        </p:nvSpPr>
        <p:spPr>
          <a:xfrm>
            <a:off x="151765" y="3013710"/>
            <a:ext cx="12183110" cy="460375"/>
          </a:xfrm>
          <a:prstGeom prst="rect">
            <a:avLst/>
          </a:prstGeom>
          <a:noFill/>
          <a:ln w="9525">
            <a:noFill/>
          </a:ln>
        </p:spPr>
        <p:txBody>
          <a:bodyPr wrap="square" anchor="t">
            <a:spAutoFit/>
          </a:bodyPr>
          <a:lstStyle/>
          <a:p>
            <a:pPr marL="266700" indent="-266700"/>
            <a:r>
              <a:rPr lang="en-US" altLang="zh-CN" sz="2400" b="1">
                <a:latin typeface="Times New Roman" panose="02020603050405020304" pitchFamily="18" charset="0"/>
                <a:ea typeface="宋体" panose="02010600030101010101" pitchFamily="2" charset="-122"/>
                <a:sym typeface="+mn-ea"/>
              </a:rPr>
              <a:t>Gradually move the right well to 2a, at the adiabatic theorem: </a:t>
            </a:r>
          </a:p>
        </p:txBody>
      </p:sp>
      <p:graphicFrame>
        <p:nvGraphicFramePr>
          <p:cNvPr id="6" name="对象 5">
            <a:hlinkClick r:id="" action="ppaction://ole?verb=0"/>
          </p:cNvPr>
          <p:cNvGraphicFramePr>
            <a:graphicFrameLocks noChangeAspect="1"/>
          </p:cNvGraphicFramePr>
          <p:nvPr/>
        </p:nvGraphicFramePr>
        <p:xfrm>
          <a:off x="3581718" y="3474085"/>
          <a:ext cx="3055620" cy="981075"/>
        </p:xfrm>
        <a:graphic>
          <a:graphicData uri="http://schemas.openxmlformats.org/presentationml/2006/ole">
            <mc:AlternateContent xmlns:mc="http://schemas.openxmlformats.org/markup-compatibility/2006">
              <mc:Choice xmlns:v="urn:schemas-microsoft-com:vml" Requires="v">
                <p:oleObj r:id="rId5" imgW="1384300" imgH="444500" progId="Equation.KSEE3">
                  <p:embed/>
                </p:oleObj>
              </mc:Choice>
              <mc:Fallback>
                <p:oleObj r:id="rId5" imgW="1384300" imgH="444500" progId="Equation.KSEE3">
                  <p:embed/>
                  <p:pic>
                    <p:nvPicPr>
                      <p:cNvPr id="6" name="对象 5">
                        <a:hlinkClick r:id="" action="ppaction://ole?verb=0"/>
                      </p:cNvPr>
                      <p:cNvPicPr/>
                      <p:nvPr/>
                    </p:nvPicPr>
                    <p:blipFill>
                      <a:blip r:embed="rId6"/>
                      <a:stretch>
                        <a:fillRect/>
                      </a:stretch>
                    </p:blipFill>
                    <p:spPr>
                      <a:xfrm>
                        <a:off x="3581718" y="3474085"/>
                        <a:ext cx="3055620" cy="981075"/>
                      </a:xfrm>
                      <a:prstGeom prst="rect">
                        <a:avLst/>
                      </a:prstGeom>
                    </p:spPr>
                  </p:pic>
                </p:oleObj>
              </mc:Fallback>
            </mc:AlternateContent>
          </a:graphicData>
        </a:graphic>
      </p:graphicFrame>
      <p:pic>
        <p:nvPicPr>
          <p:cNvPr id="8" name="图片 7" descr="f61744c6c911d5db73e99917691e941"/>
          <p:cNvPicPr>
            <a:picLocks noChangeAspect="1"/>
          </p:cNvPicPr>
          <p:nvPr/>
        </p:nvPicPr>
        <p:blipFill>
          <a:blip r:embed="rId7"/>
          <a:srcRect r="179" b="4401"/>
          <a:stretch>
            <a:fillRect/>
          </a:stretch>
        </p:blipFill>
        <p:spPr>
          <a:xfrm>
            <a:off x="2619375" y="4594860"/>
            <a:ext cx="6725920" cy="154495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Proof of the Adiabatic Theorem</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444500" y="2379345"/>
            <a:ext cx="11074400" cy="101473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If the H,V is independent of time t,we could solve the S-E by  the method of Separation of variables,ψ is function of x alone and φ is a function of t alone, </a:t>
            </a:r>
          </a:p>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A partial differential equation into two ordinary differential equation!</a:t>
            </a:r>
          </a:p>
        </p:txBody>
      </p:sp>
      <p:graphicFrame>
        <p:nvGraphicFramePr>
          <p:cNvPr id="11" name="对象 10">
            <a:hlinkClick r:id="" action="ppaction://ole?verb=0"/>
          </p:cNvPr>
          <p:cNvGraphicFramePr>
            <a:graphicFrameLocks noChangeAspect="1"/>
          </p:cNvGraphicFramePr>
          <p:nvPr/>
        </p:nvGraphicFramePr>
        <p:xfrm>
          <a:off x="4309745" y="1141095"/>
          <a:ext cx="2999105" cy="1238250"/>
        </p:xfrm>
        <a:graphic>
          <a:graphicData uri="http://schemas.openxmlformats.org/presentationml/2006/ole">
            <mc:AlternateContent xmlns:mc="http://schemas.openxmlformats.org/markup-compatibility/2006">
              <mc:Choice xmlns:v="urn:schemas-microsoft-com:vml" Requires="v">
                <p:oleObj r:id="rId3" imgW="1536700" imgH="634365" progId="Equation.KSEE3">
                  <p:embed/>
                </p:oleObj>
              </mc:Choice>
              <mc:Fallback>
                <p:oleObj r:id="rId3" imgW="1536700" imgH="634365" progId="Equation.KSEE3">
                  <p:embed/>
                  <p:pic>
                    <p:nvPicPr>
                      <p:cNvPr id="11" name="对象 10">
                        <a:hlinkClick r:id="" action="ppaction://ole?verb=0"/>
                      </p:cNvPr>
                      <p:cNvPicPr/>
                      <p:nvPr/>
                    </p:nvPicPr>
                    <p:blipFill>
                      <a:blip r:embed="rId4"/>
                      <a:stretch>
                        <a:fillRect/>
                      </a:stretch>
                    </p:blipFill>
                    <p:spPr>
                      <a:xfrm>
                        <a:off x="4309745" y="1141095"/>
                        <a:ext cx="2999105" cy="1238250"/>
                      </a:xfrm>
                      <a:prstGeom prst="rect">
                        <a:avLst/>
                      </a:prstGeom>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5" imgW="914400" imgH="215900" progId="Equation.KSEE3">
                  <p:embed/>
                </p:oleObj>
              </mc:Choice>
              <mc:Fallback>
                <p:oleObj r:id="rId5" imgW="914400" imgH="215900" progId="Equation.KSEE3">
                  <p:embed/>
                  <p:pic>
                    <p:nvPicPr>
                      <p:cNvPr id="12" name="对象 11">
                        <a:hlinkClick r:id="" action="ppaction://ole?verb=0"/>
                      </p:cNvPr>
                      <p:cNvPicPr/>
                      <p:nvPr/>
                    </p:nvPicPr>
                    <p:blipFill>
                      <a:blip r:embed="rId6"/>
                      <a:stretch>
                        <a:fillRect/>
                      </a:stretch>
                    </p:blipFill>
                    <p:spPr>
                      <a:xfrm>
                        <a:off x="5638800" y="3321050"/>
                        <a:ext cx="914400" cy="215900"/>
                      </a:xfrm>
                      <a:prstGeom prst="rect">
                        <a:avLst/>
                      </a:prstGeom>
                    </p:spPr>
                  </p:pic>
                </p:oleObj>
              </mc:Fallback>
            </mc:AlternateContent>
          </a:graphicData>
        </a:graphic>
      </p:graphicFrame>
      <p:graphicFrame>
        <p:nvGraphicFramePr>
          <p:cNvPr id="13" name="对象 12">
            <a:hlinkClick r:id="" action="ppaction://ole?verb=0"/>
          </p:cNvPr>
          <p:cNvGraphicFramePr>
            <a:graphicFrameLocks noChangeAspect="1"/>
          </p:cNvGraphicFramePr>
          <p:nvPr/>
        </p:nvGraphicFramePr>
        <p:xfrm>
          <a:off x="3474085" y="3396615"/>
          <a:ext cx="6236970" cy="3154045"/>
        </p:xfrm>
        <a:graphic>
          <a:graphicData uri="http://schemas.openxmlformats.org/presentationml/2006/ole">
            <mc:AlternateContent xmlns:mc="http://schemas.openxmlformats.org/markup-compatibility/2006">
              <mc:Choice xmlns:v="urn:schemas-microsoft-com:vml" Requires="v">
                <p:oleObj r:id="rId7" imgW="3416300" imgH="1727200" progId="Equation.KSEE3">
                  <p:embed/>
                </p:oleObj>
              </mc:Choice>
              <mc:Fallback>
                <p:oleObj r:id="rId7" imgW="3416300" imgH="1727200" progId="Equation.KSEE3">
                  <p:embed/>
                  <p:pic>
                    <p:nvPicPr>
                      <p:cNvPr id="13" name="对象 12">
                        <a:hlinkClick r:id="" action="ppaction://ole?verb=0"/>
                      </p:cNvPr>
                      <p:cNvPicPr/>
                      <p:nvPr/>
                    </p:nvPicPr>
                    <p:blipFill>
                      <a:blip r:embed="rId8"/>
                      <a:stretch>
                        <a:fillRect/>
                      </a:stretch>
                    </p:blipFill>
                    <p:spPr>
                      <a:xfrm>
                        <a:off x="3474085" y="3396615"/>
                        <a:ext cx="6236970" cy="3154045"/>
                      </a:xfrm>
                      <a:prstGeom prst="rect">
                        <a:avLst/>
                      </a:prstGeom>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dirty="0">
                <a:solidFill>
                  <a:schemeClr val="tx1"/>
                </a:solidFill>
                <a:latin typeface="Times New Roman" panose="02020603050405020304" pitchFamily="18" charset="0"/>
                <a:ea typeface="宋体" panose="02010600030101010101" pitchFamily="2" charset="-122"/>
                <a:sym typeface="+mn-ea"/>
              </a:rPr>
              <a:t>Proof of the Adiabatic Theorem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14375" y="5116195"/>
            <a:ext cx="1107440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If  the potential is independent of time, the general solution to the (time-dependent)S-E is</a:t>
            </a:r>
          </a:p>
        </p:txBody>
      </p:sp>
      <p:graphicFrame>
        <p:nvGraphicFramePr>
          <p:cNvPr id="12" name="对象 11">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3" imgW="914400" imgH="215900" progId="Equation.KSEE3">
                  <p:embed/>
                </p:oleObj>
              </mc:Choice>
              <mc:Fallback>
                <p:oleObj r:id="rId3" imgW="914400" imgH="215900" progId="Equation.KSEE3">
                  <p:embed/>
                  <p:pic>
                    <p:nvPicPr>
                      <p:cNvPr id="12" name="对象 11">
                        <a:hlinkClick r:id="" action="ppaction://ole?verb=0"/>
                      </p:cNvPr>
                      <p:cNvPicPr/>
                      <p:nvPr/>
                    </p:nvPicPr>
                    <p:blipFill>
                      <a:blip r:embed="rId4"/>
                      <a:stretch>
                        <a:fillRect/>
                      </a:stretch>
                    </p:blipFill>
                    <p:spPr>
                      <a:xfrm>
                        <a:off x="5638800" y="3321050"/>
                        <a:ext cx="914400" cy="215900"/>
                      </a:xfrm>
                      <a:prstGeom prst="rect">
                        <a:avLst/>
                      </a:prstGeom>
                    </p:spPr>
                  </p:pic>
                </p:oleObj>
              </mc:Fallback>
            </mc:AlternateContent>
          </a:graphicData>
        </a:graphic>
      </p:graphicFrame>
      <p:graphicFrame>
        <p:nvGraphicFramePr>
          <p:cNvPr id="13" name="对象 12">
            <a:hlinkClick r:id="" action="ppaction://ole?verb=0"/>
          </p:cNvPr>
          <p:cNvGraphicFramePr>
            <a:graphicFrameLocks noChangeAspect="1"/>
          </p:cNvGraphicFramePr>
          <p:nvPr/>
        </p:nvGraphicFramePr>
        <p:xfrm>
          <a:off x="3396615" y="1139825"/>
          <a:ext cx="5398770" cy="3719195"/>
        </p:xfrm>
        <a:graphic>
          <a:graphicData uri="http://schemas.openxmlformats.org/presentationml/2006/ole">
            <mc:AlternateContent xmlns:mc="http://schemas.openxmlformats.org/markup-compatibility/2006">
              <mc:Choice xmlns:v="urn:schemas-microsoft-com:vml" Requires="v">
                <p:oleObj r:id="rId5" imgW="1917065" imgH="1320165" progId="Equation.KSEE3">
                  <p:embed/>
                </p:oleObj>
              </mc:Choice>
              <mc:Fallback>
                <p:oleObj r:id="rId5" imgW="1917065" imgH="1320165" progId="Equation.KSEE3">
                  <p:embed/>
                  <p:pic>
                    <p:nvPicPr>
                      <p:cNvPr id="13" name="对象 12">
                        <a:hlinkClick r:id="" action="ppaction://ole?verb=0"/>
                      </p:cNvPr>
                      <p:cNvPicPr/>
                      <p:nvPr/>
                    </p:nvPicPr>
                    <p:blipFill>
                      <a:blip r:embed="rId6"/>
                      <a:stretch>
                        <a:fillRect/>
                      </a:stretch>
                    </p:blipFill>
                    <p:spPr>
                      <a:xfrm>
                        <a:off x="3396615" y="1139825"/>
                        <a:ext cx="5398770" cy="3719195"/>
                      </a:xfrm>
                      <a:prstGeom prst="rect">
                        <a:avLst/>
                      </a:prstGeom>
                    </p:spPr>
                  </p:pic>
                </p:oleObj>
              </mc:Fallback>
            </mc:AlternateContent>
          </a:graphicData>
        </a:graphic>
      </p:graphicFrame>
      <p:graphicFrame>
        <p:nvGraphicFramePr>
          <p:cNvPr id="4" name="对象 3"/>
          <p:cNvGraphicFramePr/>
          <p:nvPr/>
        </p:nvGraphicFramePr>
        <p:xfrm>
          <a:off x="3776345" y="5579745"/>
          <a:ext cx="4064635" cy="624840"/>
        </p:xfrm>
        <a:graphic>
          <a:graphicData uri="http://schemas.openxmlformats.org/presentationml/2006/ole">
            <mc:AlternateContent xmlns:mc="http://schemas.openxmlformats.org/markup-compatibility/2006">
              <mc:Choice xmlns:v="urn:schemas-microsoft-com:vml" Requires="v">
                <p:oleObj r:id="rId7" imgW="1714500" imgH="254000" progId="Equation.KSEE3">
                  <p:embed/>
                </p:oleObj>
              </mc:Choice>
              <mc:Fallback>
                <p:oleObj r:id="rId7" imgW="1714500" imgH="254000" progId="Equation.KSEE3">
                  <p:embed/>
                  <p:pic>
                    <p:nvPicPr>
                      <p:cNvPr id="4" name="对象 3"/>
                      <p:cNvPicPr/>
                      <p:nvPr/>
                    </p:nvPicPr>
                    <p:blipFill>
                      <a:blip r:embed="rId8"/>
                      <a:stretch>
                        <a:fillRect/>
                      </a:stretch>
                    </p:blipFill>
                    <p:spPr>
                      <a:xfrm>
                        <a:off x="3776345" y="5579745"/>
                        <a:ext cx="4064635" cy="624840"/>
                      </a:xfrm>
                      <a:prstGeom prst="rect">
                        <a:avLst/>
                      </a:prstGeom>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dirty="0">
                <a:solidFill>
                  <a:schemeClr val="tx1"/>
                </a:solidFill>
                <a:latin typeface="Times New Roman" panose="02020603050405020304" pitchFamily="18" charset="0"/>
                <a:ea typeface="宋体" panose="02010600030101010101" pitchFamily="2" charset="-122"/>
                <a:sym typeface="+mn-ea"/>
              </a:rPr>
              <a:t>Proof of the Adiabatic Theorem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28015" y="1868805"/>
            <a:ext cx="11074400" cy="1014730"/>
          </a:xfrm>
          <a:prstGeom prst="rect">
            <a:avLst/>
          </a:prstGeom>
          <a:noFill/>
          <a:ln w="9525">
            <a:noFill/>
          </a:ln>
        </p:spPr>
        <p:txBody>
          <a:bodyPr wrap="square" anchor="t">
            <a:spAutoFit/>
          </a:bodyPr>
          <a:lstStyle/>
          <a:p>
            <a:pPr marL="266700" indent="-266700"/>
            <a:r>
              <a:rPr lang="en-US" altLang="en-US" sz="2000" b="1" dirty="0">
                <a:latin typeface="Times New Roman" panose="02020603050405020304" pitchFamily="18" charset="0"/>
                <a:ea typeface="宋体" panose="02010600030101010101" pitchFamily="2" charset="-122"/>
                <a:cs typeface="Times New Roman" panose="02020603050405020304" pitchFamily="18" charset="0"/>
              </a:rPr>
              <a:t>the constant </a:t>
            </a:r>
            <a:r>
              <a:rPr lang="en-US" altLang="en-US" sz="2000" b="1" dirty="0" err="1">
                <a:latin typeface="Times New Roman" panose="02020603050405020304" pitchFamily="18" charset="0"/>
                <a:ea typeface="宋体" panose="02010600030101010101" pitchFamily="2" charset="-122"/>
                <a:cs typeface="Times New Roman" panose="02020603050405020304" pitchFamily="18" charset="0"/>
              </a:rPr>
              <a:t>c</a:t>
            </a:r>
            <a:r>
              <a:rPr lang="en-US" altLang="en-US" sz="2000" b="1" baseline="-25000" dirty="0" err="1">
                <a:latin typeface="Times New Roman" panose="02020603050405020304" pitchFamily="18" charset="0"/>
                <a:ea typeface="宋体" panose="02010600030101010101" pitchFamily="2" charset="-122"/>
                <a:cs typeface="Times New Roman" panose="02020603050405020304" pitchFamily="18" charset="0"/>
              </a:rPr>
              <a:t>n</a:t>
            </a:r>
            <a:r>
              <a:rPr lang="en-US" altLang="en-US" sz="2000" b="1" dirty="0">
                <a:latin typeface="Times New Roman" panose="02020603050405020304" pitchFamily="18" charset="0"/>
                <a:ea typeface="宋体" panose="02010600030101010101" pitchFamily="2" charset="-122"/>
                <a:cs typeface="Times New Roman" panose="02020603050405020304" pitchFamily="18" charset="0"/>
              </a:rPr>
              <a:t> is determined by the initial </a:t>
            </a:r>
            <a:r>
              <a:rPr lang="en-US" altLang="en-US" sz="2000" b="1" dirty="0" err="1">
                <a:latin typeface="Times New Roman" panose="02020603050405020304" pitchFamily="18" charset="0"/>
                <a:ea typeface="宋体" panose="02010600030101010101" pitchFamily="2" charset="-122"/>
                <a:cs typeface="Times New Roman" panose="02020603050405020304" pitchFamily="18" charset="0"/>
              </a:rPr>
              <a:t>function,Ψ</a:t>
            </a:r>
            <a:r>
              <a:rPr lang="en-US" altLang="en-US" sz="2000" b="1" dirty="0">
                <a:latin typeface="Times New Roman" panose="02020603050405020304" pitchFamily="18" charset="0"/>
                <a:ea typeface="宋体" panose="02010600030101010101" pitchFamily="2" charset="-122"/>
                <a:cs typeface="Times New Roman" panose="02020603050405020304" pitchFamily="18" charset="0"/>
              </a:rPr>
              <a:t>(r,0). if the potential admits </a:t>
            </a:r>
            <a:r>
              <a:rPr lang="en-US" altLang="en-US" sz="2000" b="1" dirty="0" err="1">
                <a:latin typeface="Times New Roman" panose="02020603050405020304" pitchFamily="18" charset="0"/>
                <a:ea typeface="宋体" panose="02010600030101010101" pitchFamily="2" charset="-122"/>
                <a:cs typeface="Times New Roman" panose="02020603050405020304" pitchFamily="18" charset="0"/>
              </a:rPr>
              <a:t>continum</a:t>
            </a:r>
            <a:r>
              <a:rPr lang="en-US" altLang="en-US" sz="2000" b="1" dirty="0">
                <a:latin typeface="Times New Roman" panose="02020603050405020304" pitchFamily="18" charset="0"/>
                <a:ea typeface="宋体" panose="02010600030101010101" pitchFamily="2" charset="-122"/>
                <a:cs typeface="Times New Roman" panose="02020603050405020304" pitchFamily="18" charset="0"/>
              </a:rPr>
              <a:t> states, then the sum becomes an integral. </a:t>
            </a:r>
          </a:p>
          <a:p>
            <a:pPr marL="266700" indent="-266700"/>
            <a:r>
              <a:rPr lang="en-US" altLang="en-US" sz="2000" b="1" dirty="0">
                <a:latin typeface="Times New Roman" panose="02020603050405020304" pitchFamily="18" charset="0"/>
                <a:ea typeface="宋体" panose="02010600030101010101" pitchFamily="2" charset="-122"/>
                <a:cs typeface="Times New Roman" panose="02020603050405020304" pitchFamily="18" charset="0"/>
              </a:rPr>
              <a:t>If the Hamiltonian changes with time</a:t>
            </a:r>
          </a:p>
        </p:txBody>
      </p:sp>
      <p:graphicFrame>
        <p:nvGraphicFramePr>
          <p:cNvPr id="4" name="对象 3"/>
          <p:cNvGraphicFramePr/>
          <p:nvPr/>
        </p:nvGraphicFramePr>
        <p:xfrm>
          <a:off x="3642995" y="1308735"/>
          <a:ext cx="4064635" cy="624840"/>
        </p:xfrm>
        <a:graphic>
          <a:graphicData uri="http://schemas.openxmlformats.org/presentationml/2006/ole">
            <mc:AlternateContent xmlns:mc="http://schemas.openxmlformats.org/markup-compatibility/2006">
              <mc:Choice xmlns:v="urn:schemas-microsoft-com:vml" Requires="v">
                <p:oleObj r:id="rId3" imgW="1714500" imgH="254000" progId="Equation.KSEE3">
                  <p:embed/>
                </p:oleObj>
              </mc:Choice>
              <mc:Fallback>
                <p:oleObj r:id="rId3" imgW="1714500" imgH="254000" progId="Equation.KSEE3">
                  <p:embed/>
                  <p:pic>
                    <p:nvPicPr>
                      <p:cNvPr id="4" name="对象 3"/>
                      <p:cNvPicPr/>
                      <p:nvPr/>
                    </p:nvPicPr>
                    <p:blipFill>
                      <a:blip r:embed="rId4"/>
                      <a:stretch>
                        <a:fillRect/>
                      </a:stretch>
                    </p:blipFill>
                    <p:spPr>
                      <a:xfrm>
                        <a:off x="3642995" y="1308735"/>
                        <a:ext cx="4064635" cy="624840"/>
                      </a:xfrm>
                      <a:prstGeom prst="rect">
                        <a:avLst/>
                      </a:prstGeom>
                    </p:spPr>
                  </p:pic>
                </p:oleObj>
              </mc:Fallback>
            </mc:AlternateContent>
          </a:graphicData>
        </a:graphic>
      </p:graphicFrame>
      <p:graphicFrame>
        <p:nvGraphicFramePr>
          <p:cNvPr id="11" name="对象 10">
            <a:hlinkClick r:id="" action="ppaction://ole?verb=0"/>
          </p:cNvPr>
          <p:cNvGraphicFramePr>
            <a:graphicFrameLocks noChangeAspect="1"/>
          </p:cNvGraphicFramePr>
          <p:nvPr/>
        </p:nvGraphicFramePr>
        <p:xfrm>
          <a:off x="3353435" y="3050540"/>
          <a:ext cx="6473825" cy="3497580"/>
        </p:xfrm>
        <a:graphic>
          <a:graphicData uri="http://schemas.openxmlformats.org/presentationml/2006/ole">
            <mc:AlternateContent xmlns:mc="http://schemas.openxmlformats.org/markup-compatibility/2006">
              <mc:Choice xmlns:v="urn:schemas-microsoft-com:vml" Requires="v">
                <p:oleObj r:id="rId5" imgW="2679700" imgH="1447800" progId="Equation.KSEE3">
                  <p:embed/>
                </p:oleObj>
              </mc:Choice>
              <mc:Fallback>
                <p:oleObj r:id="rId5" imgW="2679700" imgH="1447800" progId="Equation.KSEE3">
                  <p:embed/>
                  <p:pic>
                    <p:nvPicPr>
                      <p:cNvPr id="11" name="对象 10">
                        <a:hlinkClick r:id="" action="ppaction://ole?verb=0"/>
                      </p:cNvPr>
                      <p:cNvPicPr/>
                      <p:nvPr/>
                    </p:nvPicPr>
                    <p:blipFill>
                      <a:blip r:embed="rId6"/>
                      <a:stretch>
                        <a:fillRect/>
                      </a:stretch>
                    </p:blipFill>
                    <p:spPr>
                      <a:xfrm>
                        <a:off x="3353435" y="3050540"/>
                        <a:ext cx="6473825" cy="3497580"/>
                      </a:xfrm>
                      <a:prstGeom prst="rect">
                        <a:avLst/>
                      </a:prstGeom>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dirty="0">
                <a:solidFill>
                  <a:schemeClr val="tx1"/>
                </a:solidFill>
                <a:latin typeface="Times New Roman" panose="02020603050405020304" pitchFamily="18" charset="0"/>
                <a:ea typeface="宋体" panose="02010600030101010101" pitchFamily="2" charset="-122"/>
                <a:sym typeface="+mn-ea"/>
              </a:rPr>
              <a:t>Proof of the Adiabatic Theorem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50545" y="1405255"/>
            <a:ext cx="11074400" cy="398780"/>
          </a:xfrm>
          <a:prstGeom prst="rect">
            <a:avLst/>
          </a:prstGeom>
          <a:noFill/>
          <a:ln w="9525">
            <a:noFill/>
          </a:ln>
        </p:spPr>
        <p:txBody>
          <a:bodyPr wrap="square" anchor="t">
            <a:spAutoFit/>
          </a:bodyPr>
          <a:lstStyle/>
          <a:p>
            <a:pPr marL="266700" indent="-266700"/>
            <a:r>
              <a:rPr lang="en-US" altLang="en-US" sz="20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From the  equation:</a:t>
            </a:r>
            <a:endParaRPr lang="en-US" altLang="en-US" sz="2000" b="1">
              <a:solidFill>
                <a:srgbClr val="C00000"/>
              </a:solidFill>
              <a:latin typeface="Arial" panose="020B0604020202020204" pitchFamily="34" charset="0"/>
              <a:ea typeface="宋体" panose="02010600030101010101" pitchFamily="2" charset="-122"/>
              <a:cs typeface="Arial" panose="020B0604020202020204" pitchFamily="34" charset="0"/>
            </a:endParaRPr>
          </a:p>
        </p:txBody>
      </p:sp>
      <p:graphicFrame>
        <p:nvGraphicFramePr>
          <p:cNvPr id="11" name="对象 10">
            <a:hlinkClick r:id="" action="ppaction://ole?verb=0"/>
          </p:cNvPr>
          <p:cNvGraphicFramePr>
            <a:graphicFrameLocks noChangeAspect="1"/>
          </p:cNvGraphicFramePr>
          <p:nvPr/>
        </p:nvGraphicFramePr>
        <p:xfrm>
          <a:off x="2237423" y="1925955"/>
          <a:ext cx="8086725" cy="2343150"/>
        </p:xfrm>
        <a:graphic>
          <a:graphicData uri="http://schemas.openxmlformats.org/presentationml/2006/ole">
            <mc:AlternateContent xmlns:mc="http://schemas.openxmlformats.org/markup-compatibility/2006">
              <mc:Choice xmlns:v="urn:schemas-microsoft-com:vml" Requires="v">
                <p:oleObj r:id="rId3" imgW="4165600" imgH="1206500" progId="Equation.KSEE3">
                  <p:embed/>
                </p:oleObj>
              </mc:Choice>
              <mc:Fallback>
                <p:oleObj r:id="rId3" imgW="4165600" imgH="1206500" progId="Equation.KSEE3">
                  <p:embed/>
                  <p:pic>
                    <p:nvPicPr>
                      <p:cNvPr id="11" name="对象 10">
                        <a:hlinkClick r:id="" action="ppaction://ole?verb=0"/>
                      </p:cNvPr>
                      <p:cNvPicPr/>
                      <p:nvPr/>
                    </p:nvPicPr>
                    <p:blipFill>
                      <a:blip r:embed="rId4"/>
                      <a:stretch>
                        <a:fillRect/>
                      </a:stretch>
                    </p:blipFill>
                    <p:spPr>
                      <a:xfrm>
                        <a:off x="2237423" y="1925955"/>
                        <a:ext cx="8086725" cy="2343150"/>
                      </a:xfrm>
                      <a:prstGeom prst="rect">
                        <a:avLst/>
                      </a:prstGeom>
                    </p:spPr>
                  </p:pic>
                </p:oleObj>
              </mc:Fallback>
            </mc:AlternateContent>
          </a:graphicData>
        </a:graphic>
      </p:graphicFrame>
      <p:cxnSp>
        <p:nvCxnSpPr>
          <p:cNvPr id="3" name="直接连接符 2"/>
          <p:cNvCxnSpPr/>
          <p:nvPr/>
        </p:nvCxnSpPr>
        <p:spPr>
          <a:xfrm flipH="1" flipV="1">
            <a:off x="4946015" y="3579495"/>
            <a:ext cx="905510" cy="6896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927215" y="3491230"/>
            <a:ext cx="905510" cy="6896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对象 9"/>
          <p:cNvGraphicFramePr/>
          <p:nvPr/>
        </p:nvGraphicFramePr>
        <p:xfrm>
          <a:off x="8039100" y="4269105"/>
          <a:ext cx="2823845" cy="554355"/>
        </p:xfrm>
        <a:graphic>
          <a:graphicData uri="http://schemas.openxmlformats.org/presentationml/2006/ole">
            <mc:AlternateContent xmlns:mc="http://schemas.openxmlformats.org/markup-compatibility/2006">
              <mc:Choice xmlns:v="urn:schemas-microsoft-com:vml" Requires="v">
                <p:oleObj r:id="rId5" imgW="2473325" imgH="645795" progId="Equation.KSEE3">
                  <p:embed/>
                </p:oleObj>
              </mc:Choice>
              <mc:Fallback>
                <p:oleObj r:id="rId5" imgW="2473325" imgH="645795" progId="Equation.KSEE3">
                  <p:embed/>
                  <p:pic>
                    <p:nvPicPr>
                      <p:cNvPr id="10" name="对象 9"/>
                      <p:cNvPicPr/>
                      <p:nvPr/>
                    </p:nvPicPr>
                    <p:blipFill>
                      <a:blip r:embed="rId6"/>
                      <a:stretch>
                        <a:fillRect/>
                      </a:stretch>
                    </p:blipFill>
                    <p:spPr>
                      <a:xfrm>
                        <a:off x="8039100" y="4269105"/>
                        <a:ext cx="2823845" cy="554355"/>
                      </a:xfrm>
                      <a:prstGeom prst="rect">
                        <a:avLst/>
                      </a:prstGeom>
                    </p:spPr>
                  </p:pic>
                </p:oleObj>
              </mc:Fallback>
            </mc:AlternateContent>
          </a:graphicData>
        </a:graphic>
      </p:graphicFrame>
      <p:sp>
        <p:nvSpPr>
          <p:cNvPr id="13" name="椭圆 12"/>
          <p:cNvSpPr/>
          <p:nvPr/>
        </p:nvSpPr>
        <p:spPr>
          <a:xfrm>
            <a:off x="8076565" y="3915410"/>
            <a:ext cx="2748915" cy="1261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561580" y="2466975"/>
            <a:ext cx="2763520" cy="1261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flipH="1">
            <a:off x="5743575" y="3008630"/>
            <a:ext cx="1682115" cy="5708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7501890" y="4199255"/>
            <a:ext cx="431165" cy="19431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8" name="对象 17"/>
          <p:cNvGraphicFramePr/>
          <p:nvPr/>
        </p:nvGraphicFramePr>
        <p:xfrm>
          <a:off x="3244215" y="4490085"/>
          <a:ext cx="7232015" cy="1936115"/>
        </p:xfrm>
        <a:graphic>
          <a:graphicData uri="http://schemas.openxmlformats.org/presentationml/2006/ole">
            <mc:AlternateContent xmlns:mc="http://schemas.openxmlformats.org/markup-compatibility/2006">
              <mc:Choice xmlns:v="urn:schemas-microsoft-com:vml" Requires="v">
                <p:oleObj r:id="rId7" imgW="3187700" imgH="762000" progId="Equation.KSEE3">
                  <p:embed/>
                </p:oleObj>
              </mc:Choice>
              <mc:Fallback>
                <p:oleObj r:id="rId7" imgW="3187700" imgH="762000" progId="Equation.KSEE3">
                  <p:embed/>
                  <p:pic>
                    <p:nvPicPr>
                      <p:cNvPr id="18" name="对象 17"/>
                      <p:cNvPicPr/>
                      <p:nvPr/>
                    </p:nvPicPr>
                    <p:blipFill>
                      <a:blip r:embed="rId8"/>
                      <a:stretch>
                        <a:fillRect/>
                      </a:stretch>
                    </p:blipFill>
                    <p:spPr>
                      <a:xfrm>
                        <a:off x="3244215" y="4490085"/>
                        <a:ext cx="7232015" cy="1936115"/>
                      </a:xfrm>
                      <a:prstGeom prst="rect">
                        <a:avLst/>
                      </a:prstGeom>
                    </p:spPr>
                  </p:pic>
                </p:oleObj>
              </mc:Fallback>
            </mc:AlternateContent>
          </a:graphicData>
        </a:graphic>
      </p:graphicFrame>
      <p:graphicFrame>
        <p:nvGraphicFramePr>
          <p:cNvPr id="22" name="对象 21"/>
          <p:cNvGraphicFramePr/>
          <p:nvPr/>
        </p:nvGraphicFramePr>
        <p:xfrm>
          <a:off x="711835" y="5176520"/>
          <a:ext cx="2312035" cy="582930"/>
        </p:xfrm>
        <a:graphic>
          <a:graphicData uri="http://schemas.openxmlformats.org/presentationml/2006/ole">
            <mc:AlternateContent xmlns:mc="http://schemas.openxmlformats.org/markup-compatibility/2006">
              <mc:Choice xmlns:v="urn:schemas-microsoft-com:vml" Requires="v">
                <p:oleObj r:id="rId9" imgW="2421890" imgH="573405" progId="Equation.KSEE3">
                  <p:embed/>
                </p:oleObj>
              </mc:Choice>
              <mc:Fallback>
                <p:oleObj r:id="rId9" imgW="2421890" imgH="573405" progId="Equation.KSEE3">
                  <p:embed/>
                  <p:pic>
                    <p:nvPicPr>
                      <p:cNvPr id="22" name="对象 21"/>
                      <p:cNvPicPr/>
                      <p:nvPr/>
                    </p:nvPicPr>
                    <p:blipFill>
                      <a:blip r:embed="rId10"/>
                      <a:stretch>
                        <a:fillRect/>
                      </a:stretch>
                    </p:blipFill>
                    <p:spPr>
                      <a:xfrm>
                        <a:off x="711835" y="5176520"/>
                        <a:ext cx="2312035" cy="582930"/>
                      </a:xfrm>
                      <a:prstGeom prst="rect">
                        <a:avLst/>
                      </a:prstGeom>
                    </p:spPr>
                  </p:pic>
                </p:oleObj>
              </mc:Fallback>
            </mc:AlternateContent>
          </a:graphicData>
        </a:graphic>
      </p:graphicFrame>
      <p:sp>
        <p:nvSpPr>
          <p:cNvPr id="24" name="椭圆 23"/>
          <p:cNvSpPr/>
          <p:nvPr/>
        </p:nvSpPr>
        <p:spPr>
          <a:xfrm>
            <a:off x="421640" y="4895850"/>
            <a:ext cx="2748915" cy="1261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p:nvPr/>
        </p:nvCxnSpPr>
        <p:spPr>
          <a:xfrm flipV="1">
            <a:off x="2042160" y="6084570"/>
            <a:ext cx="3701415" cy="723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dirty="0">
                <a:solidFill>
                  <a:schemeClr val="tx1"/>
                </a:solidFill>
                <a:latin typeface="Times New Roman" panose="02020603050405020304" pitchFamily="18" charset="0"/>
                <a:ea typeface="宋体" panose="02010600030101010101" pitchFamily="2" charset="-122"/>
                <a:sym typeface="+mn-ea"/>
              </a:rPr>
              <a:t>Proof of the Adiabatic Theorem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50545" y="1405255"/>
            <a:ext cx="11074400"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cs typeface="Times New Roman" panose="02020603050405020304" pitchFamily="18" charset="0"/>
              </a:rPr>
              <a:t>Differentiating the equation:</a:t>
            </a:r>
            <a:endParaRPr lang="en-US" altLang="en-US" sz="2000" b="1">
              <a:latin typeface="Arial" panose="020B0604020202020204" pitchFamily="34" charset="0"/>
              <a:ea typeface="宋体" panose="02010600030101010101" pitchFamily="2" charset="-122"/>
              <a:cs typeface="Arial" panose="020B0604020202020204" pitchFamily="34" charset="0"/>
            </a:endParaRPr>
          </a:p>
        </p:txBody>
      </p:sp>
      <p:graphicFrame>
        <p:nvGraphicFramePr>
          <p:cNvPr id="10" name="对象 9"/>
          <p:cNvGraphicFramePr/>
          <p:nvPr/>
        </p:nvGraphicFramePr>
        <p:xfrm>
          <a:off x="1720850" y="2017395"/>
          <a:ext cx="9513570" cy="3803650"/>
        </p:xfrm>
        <a:graphic>
          <a:graphicData uri="http://schemas.openxmlformats.org/presentationml/2006/ole">
            <mc:AlternateContent xmlns:mc="http://schemas.openxmlformats.org/markup-compatibility/2006">
              <mc:Choice xmlns:v="urn:schemas-microsoft-com:vml" Requires="v">
                <p:oleObj r:id="rId3" imgW="3810000" imgH="1498600" progId="Equation.KSEE3">
                  <p:embed/>
                </p:oleObj>
              </mc:Choice>
              <mc:Fallback>
                <p:oleObj r:id="rId3" imgW="3810000" imgH="1498600" progId="Equation.KSEE3">
                  <p:embed/>
                  <p:pic>
                    <p:nvPicPr>
                      <p:cNvPr id="10" name="对象 9"/>
                      <p:cNvPicPr/>
                      <p:nvPr/>
                    </p:nvPicPr>
                    <p:blipFill>
                      <a:blip r:embed="rId4"/>
                      <a:stretch>
                        <a:fillRect/>
                      </a:stretch>
                    </p:blipFill>
                    <p:spPr>
                      <a:xfrm>
                        <a:off x="1720850" y="2017395"/>
                        <a:ext cx="9513570" cy="3803650"/>
                      </a:xfrm>
                      <a:prstGeom prst="rect">
                        <a:avLst/>
                      </a:prstGeom>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dirty="0">
                <a:solidFill>
                  <a:schemeClr val="tx1"/>
                </a:solidFill>
                <a:latin typeface="Times New Roman" panose="02020603050405020304" pitchFamily="18" charset="0"/>
                <a:ea typeface="宋体" panose="02010600030101010101" pitchFamily="2" charset="-122"/>
                <a:sym typeface="+mn-ea"/>
              </a:rPr>
              <a:t>Proof of the Adiabatic Theorem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50545" y="1405255"/>
            <a:ext cx="11074400" cy="8299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cs typeface="Times New Roman" panose="02020603050405020304" pitchFamily="18" charset="0"/>
              </a:rPr>
              <a:t>From the adiabatic approximation:assume that the time derivative of H is extremely small, drop the second term</a:t>
            </a:r>
            <a:endParaRPr lang="en-US" altLang="en-US" sz="2400" b="1">
              <a:latin typeface="Arial" panose="020B0604020202020204" pitchFamily="34" charset="0"/>
              <a:ea typeface="宋体" panose="02010600030101010101" pitchFamily="2" charset="-122"/>
              <a:cs typeface="Arial" panose="020B0604020202020204" pitchFamily="34" charset="0"/>
            </a:endParaRPr>
          </a:p>
        </p:txBody>
      </p:sp>
      <p:graphicFrame>
        <p:nvGraphicFramePr>
          <p:cNvPr id="10" name="对象 9"/>
          <p:cNvGraphicFramePr/>
          <p:nvPr/>
        </p:nvGraphicFramePr>
        <p:xfrm>
          <a:off x="1561148" y="2315210"/>
          <a:ext cx="9069705" cy="645160"/>
        </p:xfrm>
        <a:graphic>
          <a:graphicData uri="http://schemas.openxmlformats.org/presentationml/2006/ole">
            <mc:AlternateContent xmlns:mc="http://schemas.openxmlformats.org/markup-compatibility/2006">
              <mc:Choice xmlns:v="urn:schemas-microsoft-com:vml" Requires="v">
                <p:oleObj r:id="rId3" imgW="3632200" imgH="254000" progId="Equation.KSEE3">
                  <p:embed/>
                </p:oleObj>
              </mc:Choice>
              <mc:Fallback>
                <p:oleObj r:id="rId3" imgW="3632200" imgH="254000" progId="Equation.KSEE3">
                  <p:embed/>
                  <p:pic>
                    <p:nvPicPr>
                      <p:cNvPr id="10" name="对象 9"/>
                      <p:cNvPicPr/>
                      <p:nvPr/>
                    </p:nvPicPr>
                    <p:blipFill>
                      <a:blip r:embed="rId4"/>
                      <a:stretch>
                        <a:fillRect/>
                      </a:stretch>
                    </p:blipFill>
                    <p:spPr>
                      <a:xfrm>
                        <a:off x="1561148" y="2315210"/>
                        <a:ext cx="9069705" cy="645160"/>
                      </a:xfrm>
                      <a:prstGeom prst="rect">
                        <a:avLst/>
                      </a:prstGeom>
                    </p:spPr>
                  </p:pic>
                </p:oleObj>
              </mc:Fallback>
            </mc:AlternateContent>
          </a:graphicData>
        </a:graphic>
      </p:graphicFrame>
      <p:graphicFrame>
        <p:nvGraphicFramePr>
          <p:cNvPr id="18" name="对象 17"/>
          <p:cNvGraphicFramePr/>
          <p:nvPr/>
        </p:nvGraphicFramePr>
        <p:xfrm>
          <a:off x="1561148" y="3183890"/>
          <a:ext cx="8933180" cy="2130425"/>
        </p:xfrm>
        <a:graphic>
          <a:graphicData uri="http://schemas.openxmlformats.org/presentationml/2006/ole">
            <mc:AlternateContent xmlns:mc="http://schemas.openxmlformats.org/markup-compatibility/2006">
              <mc:Choice xmlns:v="urn:schemas-microsoft-com:vml" Requires="v">
                <p:oleObj r:id="rId5" imgW="3937000" imgH="838200" progId="Equation.KSEE3">
                  <p:embed/>
                </p:oleObj>
              </mc:Choice>
              <mc:Fallback>
                <p:oleObj r:id="rId5" imgW="3937000" imgH="838200" progId="Equation.KSEE3">
                  <p:embed/>
                  <p:pic>
                    <p:nvPicPr>
                      <p:cNvPr id="18" name="对象 17"/>
                      <p:cNvPicPr/>
                      <p:nvPr/>
                    </p:nvPicPr>
                    <p:blipFill>
                      <a:blip r:embed="rId6"/>
                      <a:stretch>
                        <a:fillRect/>
                      </a:stretch>
                    </p:blipFill>
                    <p:spPr>
                      <a:xfrm>
                        <a:off x="1561148" y="3183890"/>
                        <a:ext cx="8933180" cy="2130425"/>
                      </a:xfrm>
                      <a:prstGeom prst="rect">
                        <a:avLst/>
                      </a:prstGeom>
                    </p:spPr>
                  </p:pic>
                </p:oleObj>
              </mc:Fallback>
            </mc:AlternateContent>
          </a:graphicData>
        </a:graphic>
      </p:graphicFrame>
      <p:cxnSp>
        <p:nvCxnSpPr>
          <p:cNvPr id="3" name="直接连接符 2"/>
          <p:cNvCxnSpPr/>
          <p:nvPr/>
        </p:nvCxnSpPr>
        <p:spPr>
          <a:xfrm flipH="1" flipV="1">
            <a:off x="5321300" y="4361815"/>
            <a:ext cx="1401445" cy="11207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4" name="对象 3"/>
          <p:cNvGraphicFramePr/>
          <p:nvPr/>
        </p:nvGraphicFramePr>
        <p:xfrm>
          <a:off x="2660015" y="5537200"/>
          <a:ext cx="4150995" cy="818515"/>
        </p:xfrm>
        <a:graphic>
          <a:graphicData uri="http://schemas.openxmlformats.org/presentationml/2006/ole">
            <mc:AlternateContent xmlns:mc="http://schemas.openxmlformats.org/markup-compatibility/2006">
              <mc:Choice xmlns:v="urn:schemas-microsoft-com:vml" Requires="v">
                <p:oleObj r:id="rId7" imgW="5062855" imgH="899795" progId="Equation.KSEE3">
                  <p:embed/>
                </p:oleObj>
              </mc:Choice>
              <mc:Fallback>
                <p:oleObj r:id="rId7" imgW="5062855" imgH="899795" progId="Equation.KSEE3">
                  <p:embed/>
                  <p:pic>
                    <p:nvPicPr>
                      <p:cNvPr id="4" name="对象 3"/>
                      <p:cNvPicPr/>
                      <p:nvPr/>
                    </p:nvPicPr>
                    <p:blipFill>
                      <a:blip r:embed="rId8"/>
                      <a:stretch>
                        <a:fillRect/>
                      </a:stretch>
                    </p:blipFill>
                    <p:spPr>
                      <a:xfrm>
                        <a:off x="2660015" y="5537200"/>
                        <a:ext cx="4150995" cy="818515"/>
                      </a:xfrm>
                      <a:prstGeom prst="rect">
                        <a:avLst/>
                      </a:prstGeom>
                    </p:spPr>
                  </p:pic>
                </p:oleObj>
              </mc:Fallback>
            </mc:AlternateContent>
          </a:graphicData>
        </a:graphic>
      </p:graphicFrame>
      <p:sp>
        <p:nvSpPr>
          <p:cNvPr id="6" name="右箭头 5"/>
          <p:cNvSpPr/>
          <p:nvPr/>
        </p:nvSpPr>
        <p:spPr>
          <a:xfrm>
            <a:off x="699770" y="5795010"/>
            <a:ext cx="1002665" cy="474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dirty="0">
                <a:solidFill>
                  <a:schemeClr val="tx1"/>
                </a:solidFill>
                <a:latin typeface="Times New Roman" panose="02020603050405020304" pitchFamily="18" charset="0"/>
                <a:ea typeface="宋体" panose="02010600030101010101" pitchFamily="2" charset="-122"/>
                <a:sym typeface="+mn-ea"/>
              </a:rPr>
              <a:t>Berry Phase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01040" y="1783080"/>
            <a:ext cx="11074400" cy="46037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cs typeface="Times New Roman" panose="02020603050405020304" pitchFamily="18" charset="0"/>
              </a:rPr>
              <a:t>The solution:</a:t>
            </a:r>
            <a:endParaRPr lang="en-US" altLang="en-US" sz="2400" b="1">
              <a:latin typeface="Arial" panose="020B0604020202020204" pitchFamily="34" charset="0"/>
              <a:ea typeface="宋体" panose="02010600030101010101" pitchFamily="2" charset="-122"/>
              <a:cs typeface="Arial" panose="020B0604020202020204" pitchFamily="34" charset="0"/>
            </a:endParaRPr>
          </a:p>
        </p:txBody>
      </p:sp>
      <p:graphicFrame>
        <p:nvGraphicFramePr>
          <p:cNvPr id="4" name="对象 3"/>
          <p:cNvGraphicFramePr/>
          <p:nvPr/>
        </p:nvGraphicFramePr>
        <p:xfrm>
          <a:off x="3855085" y="1287145"/>
          <a:ext cx="3526790" cy="611505"/>
        </p:xfrm>
        <a:graphic>
          <a:graphicData uri="http://schemas.openxmlformats.org/presentationml/2006/ole">
            <mc:AlternateContent xmlns:mc="http://schemas.openxmlformats.org/markup-compatibility/2006">
              <mc:Choice xmlns:v="urn:schemas-microsoft-com:vml" Requires="v">
                <p:oleObj r:id="rId3" imgW="5062855" imgH="899795" progId="Equation.KSEE3">
                  <p:embed/>
                </p:oleObj>
              </mc:Choice>
              <mc:Fallback>
                <p:oleObj r:id="rId3" imgW="5062855" imgH="899795" progId="Equation.KSEE3">
                  <p:embed/>
                  <p:pic>
                    <p:nvPicPr>
                      <p:cNvPr id="4" name="对象 3"/>
                      <p:cNvPicPr/>
                      <p:nvPr/>
                    </p:nvPicPr>
                    <p:blipFill>
                      <a:blip r:embed="rId4"/>
                      <a:stretch>
                        <a:fillRect/>
                      </a:stretch>
                    </p:blipFill>
                    <p:spPr>
                      <a:xfrm>
                        <a:off x="3855085" y="1287145"/>
                        <a:ext cx="3526790" cy="611505"/>
                      </a:xfrm>
                      <a:prstGeom prst="rect">
                        <a:avLst/>
                      </a:prstGeom>
                    </p:spPr>
                  </p:pic>
                </p:oleObj>
              </mc:Fallback>
            </mc:AlternateContent>
          </a:graphicData>
        </a:graphic>
      </p:graphicFrame>
      <p:graphicFrame>
        <p:nvGraphicFramePr>
          <p:cNvPr id="7" name="对象 6"/>
          <p:cNvGraphicFramePr/>
          <p:nvPr/>
        </p:nvGraphicFramePr>
        <p:xfrm>
          <a:off x="3855085" y="1898650"/>
          <a:ext cx="5115560" cy="1667510"/>
        </p:xfrm>
        <a:graphic>
          <a:graphicData uri="http://schemas.openxmlformats.org/presentationml/2006/ole">
            <mc:AlternateContent xmlns:mc="http://schemas.openxmlformats.org/markup-compatibility/2006">
              <mc:Choice xmlns:v="urn:schemas-microsoft-com:vml" Requires="v">
                <p:oleObj r:id="rId5" imgW="3889375" imgH="1226820" progId="Equation.KSEE3">
                  <p:embed/>
                </p:oleObj>
              </mc:Choice>
              <mc:Fallback>
                <p:oleObj r:id="rId5" imgW="3889375" imgH="1226820" progId="Equation.KSEE3">
                  <p:embed/>
                  <p:pic>
                    <p:nvPicPr>
                      <p:cNvPr id="7" name="对象 6"/>
                      <p:cNvPicPr/>
                      <p:nvPr/>
                    </p:nvPicPr>
                    <p:blipFill>
                      <a:blip r:embed="rId6"/>
                      <a:stretch>
                        <a:fillRect/>
                      </a:stretch>
                    </p:blipFill>
                    <p:spPr>
                      <a:xfrm>
                        <a:off x="3855085" y="1898650"/>
                        <a:ext cx="5115560" cy="1667510"/>
                      </a:xfrm>
                      <a:prstGeom prst="rect">
                        <a:avLst/>
                      </a:prstGeom>
                    </p:spPr>
                  </p:pic>
                </p:oleObj>
              </mc:Fallback>
            </mc:AlternateContent>
          </a:graphicData>
        </a:graphic>
      </p:graphicFrame>
      <p:sp>
        <p:nvSpPr>
          <p:cNvPr id="11" name="文本框 10"/>
          <p:cNvSpPr txBox="1"/>
          <p:nvPr/>
        </p:nvSpPr>
        <p:spPr>
          <a:xfrm>
            <a:off x="767080" y="3427730"/>
            <a:ext cx="10527665" cy="46037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If the initial state of the system is in the Nth eigenstate, that if c</a:t>
            </a:r>
            <a:r>
              <a:rPr lang="en-US" altLang="en-US" sz="2400" b="1" baseline="-25000">
                <a:latin typeface="Times New Roman" panose="02020603050405020304" pitchFamily="18" charset="0"/>
                <a:ea typeface="宋体" panose="02010600030101010101" pitchFamily="2" charset="-122"/>
              </a:rPr>
              <a:t>n</a:t>
            </a:r>
            <a:r>
              <a:rPr lang="en-US" altLang="en-US" sz="2400" b="1">
                <a:latin typeface="Times New Roman" panose="02020603050405020304" pitchFamily="18" charset="0"/>
                <a:ea typeface="宋体" panose="02010600030101010101" pitchFamily="2" charset="-122"/>
              </a:rPr>
              <a:t>(0)=1,</a:t>
            </a:r>
          </a:p>
        </p:txBody>
      </p:sp>
      <p:graphicFrame>
        <p:nvGraphicFramePr>
          <p:cNvPr id="16" name="对象 15"/>
          <p:cNvGraphicFramePr/>
          <p:nvPr/>
        </p:nvGraphicFramePr>
        <p:xfrm>
          <a:off x="2967990" y="3982720"/>
          <a:ext cx="7601585" cy="1619250"/>
        </p:xfrm>
        <a:graphic>
          <a:graphicData uri="http://schemas.openxmlformats.org/presentationml/2006/ole">
            <mc:AlternateContent xmlns:mc="http://schemas.openxmlformats.org/markup-compatibility/2006">
              <mc:Choice xmlns:v="urn:schemas-microsoft-com:vml" Requires="v">
                <p:oleObj r:id="rId7" imgW="2984500" imgH="609600" progId="Equation.KSEE3">
                  <p:embed/>
                </p:oleObj>
              </mc:Choice>
              <mc:Fallback>
                <p:oleObj r:id="rId7" imgW="2984500" imgH="609600" progId="Equation.KSEE3">
                  <p:embed/>
                  <p:pic>
                    <p:nvPicPr>
                      <p:cNvPr id="16" name="对象 15"/>
                      <p:cNvPicPr/>
                      <p:nvPr/>
                    </p:nvPicPr>
                    <p:blipFill>
                      <a:blip r:embed="rId8"/>
                      <a:stretch>
                        <a:fillRect/>
                      </a:stretch>
                    </p:blipFill>
                    <p:spPr>
                      <a:xfrm>
                        <a:off x="2967990" y="3982720"/>
                        <a:ext cx="7601585" cy="1619250"/>
                      </a:xfrm>
                      <a:prstGeom prst="rect">
                        <a:avLst/>
                      </a:prstGeom>
                    </p:spPr>
                  </p:pic>
                </p:oleObj>
              </mc:Fallback>
            </mc:AlternateContent>
          </a:graphicData>
        </a:graphic>
      </p:graphicFrame>
      <p:sp>
        <p:nvSpPr>
          <p:cNvPr id="20" name="文本框 19"/>
          <p:cNvSpPr txBox="1"/>
          <p:nvPr/>
        </p:nvSpPr>
        <p:spPr>
          <a:xfrm>
            <a:off x="701040" y="5732145"/>
            <a:ext cx="11004550" cy="460375"/>
          </a:xfrm>
          <a:prstGeom prst="rect">
            <a:avLst/>
          </a:prstGeom>
          <a:noFill/>
          <a:ln w="9525">
            <a:noFill/>
          </a:ln>
        </p:spPr>
        <p:txBody>
          <a:bodyPr wrap="none" anchor="t">
            <a:spAutoFit/>
          </a:bodyPr>
          <a:lstStyle/>
          <a:p>
            <a:pPr marL="266700" indent="-266700"/>
            <a:r>
              <a:rPr lang="en-US" altLang="en-US" sz="2400" b="1">
                <a:latin typeface="Times New Roman" panose="02020603050405020304" pitchFamily="18" charset="0"/>
                <a:ea typeface="宋体" panose="02010600030101010101" pitchFamily="2" charset="-122"/>
              </a:rPr>
              <a:t>The wavefunction still remains in nth eigenstate of the time envolving Hamiltonian!</a:t>
            </a:r>
          </a:p>
        </p:txBody>
      </p:sp>
      <p:sp>
        <p:nvSpPr>
          <p:cNvPr id="21" name="椭圆 20"/>
          <p:cNvSpPr/>
          <p:nvPr/>
        </p:nvSpPr>
        <p:spPr>
          <a:xfrm>
            <a:off x="5537200" y="4792345"/>
            <a:ext cx="852170" cy="8089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4685030" y="4792345"/>
            <a:ext cx="852170" cy="8089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3" name="直接箭头连接符 22"/>
          <p:cNvCxnSpPr/>
          <p:nvPr/>
        </p:nvCxnSpPr>
        <p:spPr>
          <a:xfrm flipH="1" flipV="1">
            <a:off x="3236595" y="4834890"/>
            <a:ext cx="1387475" cy="238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01040" y="4612640"/>
            <a:ext cx="4577080" cy="46037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Dynamic phase</a:t>
            </a:r>
          </a:p>
        </p:txBody>
      </p:sp>
      <p:cxnSp>
        <p:nvCxnSpPr>
          <p:cNvPr id="25" name="直接箭头连接符 24"/>
          <p:cNvCxnSpPr/>
          <p:nvPr/>
        </p:nvCxnSpPr>
        <p:spPr>
          <a:xfrm>
            <a:off x="6534150" y="5073015"/>
            <a:ext cx="1543685" cy="10350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8077835" y="4902200"/>
            <a:ext cx="3445510" cy="8299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Adiabatic phase factor</a:t>
            </a:r>
          </a:p>
          <a:p>
            <a:pPr marL="266700" indent="-266700"/>
            <a:r>
              <a:rPr lang="en-US" altLang="en-US" sz="2400" b="1">
                <a:latin typeface="Times New Roman" panose="02020603050405020304" pitchFamily="18" charset="0"/>
                <a:ea typeface="宋体" panose="02010600030101010101" pitchFamily="2" charset="-122"/>
              </a:rPr>
              <a:t>Geometric phase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35330" y="1233170"/>
            <a:ext cx="11074400" cy="46037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cs typeface="Times New Roman" panose="02020603050405020304" pitchFamily="18" charset="0"/>
              </a:rPr>
              <a:t>Start: nth enginstate of H(0)                              Final:nth enginstate of H(t)</a:t>
            </a:r>
          </a:p>
        </p:txBody>
      </p:sp>
      <p:sp>
        <p:nvSpPr>
          <p:cNvPr id="11" name="文本框 10"/>
          <p:cNvSpPr txBox="1"/>
          <p:nvPr/>
        </p:nvSpPr>
        <p:spPr>
          <a:xfrm>
            <a:off x="831850" y="2669540"/>
            <a:ext cx="10527665" cy="46037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Under adiabatic condition, picking up a time-dependent phase factor</a:t>
            </a:r>
          </a:p>
        </p:txBody>
      </p:sp>
      <p:graphicFrame>
        <p:nvGraphicFramePr>
          <p:cNvPr id="16" name="对象 15"/>
          <p:cNvGraphicFramePr/>
          <p:nvPr/>
        </p:nvGraphicFramePr>
        <p:xfrm>
          <a:off x="3949065" y="1878965"/>
          <a:ext cx="3719195" cy="641350"/>
        </p:xfrm>
        <a:graphic>
          <a:graphicData uri="http://schemas.openxmlformats.org/presentationml/2006/ole">
            <mc:AlternateContent xmlns:mc="http://schemas.openxmlformats.org/markup-compatibility/2006">
              <mc:Choice xmlns:v="urn:schemas-microsoft-com:vml" Requires="v">
                <p:oleObj r:id="rId3" imgW="1459865" imgH="241300" progId="Equation.KSEE3">
                  <p:embed/>
                </p:oleObj>
              </mc:Choice>
              <mc:Fallback>
                <p:oleObj r:id="rId3" imgW="1459865" imgH="241300" progId="Equation.KSEE3">
                  <p:embed/>
                  <p:pic>
                    <p:nvPicPr>
                      <p:cNvPr id="16" name="对象 15"/>
                      <p:cNvPicPr/>
                      <p:nvPr/>
                    </p:nvPicPr>
                    <p:blipFill>
                      <a:blip r:embed="rId4"/>
                      <a:stretch>
                        <a:fillRect/>
                      </a:stretch>
                    </p:blipFill>
                    <p:spPr>
                      <a:xfrm>
                        <a:off x="3949065" y="1878965"/>
                        <a:ext cx="3719195" cy="641350"/>
                      </a:xfrm>
                      <a:prstGeom prst="rect">
                        <a:avLst/>
                      </a:prstGeom>
                    </p:spPr>
                  </p:pic>
                </p:oleObj>
              </mc:Fallback>
            </mc:AlternateContent>
          </a:graphicData>
        </a:graphic>
      </p:graphicFrame>
      <p:pic>
        <p:nvPicPr>
          <p:cNvPr id="3" name="图片 2" descr="f61744c6c911d5db73e99917691e941"/>
          <p:cNvPicPr>
            <a:picLocks noChangeAspect="1"/>
          </p:cNvPicPr>
          <p:nvPr/>
        </p:nvPicPr>
        <p:blipFill>
          <a:blip r:embed="rId5"/>
          <a:srcRect r="179" b="4401"/>
          <a:stretch>
            <a:fillRect/>
          </a:stretch>
        </p:blipFill>
        <p:spPr>
          <a:xfrm>
            <a:off x="2909570" y="3355975"/>
            <a:ext cx="6725920" cy="1544955"/>
          </a:xfrm>
          <a:prstGeom prst="rect">
            <a:avLst/>
          </a:prstGeom>
        </p:spPr>
      </p:pic>
      <p:sp>
        <p:nvSpPr>
          <p:cNvPr id="6" name="文本框 5"/>
          <p:cNvSpPr txBox="1"/>
          <p:nvPr/>
        </p:nvSpPr>
        <p:spPr>
          <a:xfrm>
            <a:off x="831850" y="5200650"/>
            <a:ext cx="10527665" cy="8299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Note that </a:t>
            </a:r>
            <a:r>
              <a:rPr lang="en-US" altLang="en-US" sz="2400" b="1">
                <a:latin typeface="Times New Roman" panose="02020603050405020304" pitchFamily="18" charset="0"/>
                <a:ea typeface="宋体" panose="02010600030101010101" pitchFamily="2" charset="-122"/>
                <a:cs typeface="Times New Roman" panose="02020603050405020304" pitchFamily="18" charset="0"/>
              </a:rPr>
              <a:t>ψ</a:t>
            </a:r>
            <a:r>
              <a:rPr lang="en-US" altLang="en-US" sz="2400" b="1" baseline="-25000">
                <a:latin typeface="Times New Roman" panose="02020603050405020304" pitchFamily="18" charset="0"/>
                <a:ea typeface="宋体" panose="02010600030101010101" pitchFamily="2" charset="-122"/>
                <a:cs typeface="Times New Roman" panose="02020603050405020304" pitchFamily="18" charset="0"/>
              </a:rPr>
              <a:t>n</a:t>
            </a:r>
            <a:r>
              <a:rPr lang="en-US" altLang="en-US" sz="2400" b="1">
                <a:latin typeface="Times New Roman" panose="02020603050405020304" pitchFamily="18" charset="0"/>
                <a:ea typeface="宋体" panose="02010600030101010101" pitchFamily="2" charset="-122"/>
                <a:cs typeface="Times New Roman" panose="02020603050405020304" pitchFamily="18" charset="0"/>
              </a:rPr>
              <a:t>(t) depends on t due to there is some parameter R(t) in the Hamiltonian that is changing with time</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The width of expanding square well</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653" t="9287"/>
          <a:stretch/>
        </p:blipFill>
        <p:spPr bwMode="auto">
          <a:xfrm>
            <a:off x="2479107" y="1584101"/>
            <a:ext cx="6997597" cy="488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2313486" y="587544"/>
            <a:ext cx="2707129" cy="7764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5" tIns="45718" rIns="91435" bIns="45718" numCol="1" rtlCol="0" anchor="t" anchorCtr="0" compatLnSpc="1">
            <a:prstTxWarp prst="textNoShape">
              <a:avLst/>
            </a:prstTxWarp>
            <a:noAutofit/>
          </a:bodyPr>
          <a:lstStyle/>
          <a:p>
            <a:pPr marL="342882" indent="-342882" fontAlgn="auto">
              <a:lnSpc>
                <a:spcPct val="150000"/>
              </a:lnSpc>
              <a:spcBef>
                <a:spcPct val="20000"/>
              </a:spcBef>
              <a:spcAft>
                <a:spcPts val="0"/>
              </a:spcAft>
              <a:buClr>
                <a:srgbClr val="000000"/>
              </a:buClr>
              <a:defRPr/>
            </a:pPr>
            <a:r>
              <a:rPr lang="en-US" dirty="0">
                <a:solidFill>
                  <a:srgbClr val="3333FF"/>
                </a:solidFill>
                <a:latin typeface="Tahoma" charset="0"/>
                <a:cs typeface="Tahoma" charset="0"/>
              </a:rPr>
              <a:t>with time…</a:t>
            </a:r>
            <a:endParaRPr lang="en-US" sz="4000" dirty="0">
              <a:solidFill>
                <a:srgbClr val="3333FF"/>
              </a:solidFill>
              <a:latin typeface="Tahoma" charset="0"/>
              <a:cs typeface="Tahoma" charset="0"/>
            </a:endParaRPr>
          </a:p>
        </p:txBody>
      </p:sp>
      <p:sp>
        <p:nvSpPr>
          <p:cNvPr id="3" name="Rectangle 2"/>
          <p:cNvSpPr/>
          <p:nvPr/>
        </p:nvSpPr>
        <p:spPr bwMode="auto">
          <a:xfrm>
            <a:off x="2097246" y="2288186"/>
            <a:ext cx="439125" cy="523220"/>
          </a:xfrm>
          <a:prstGeom prst="rect">
            <a:avLst/>
          </a:prstGeom>
          <a:solidFill>
            <a:schemeClr val="bg1"/>
          </a:solidFill>
          <a:ln>
            <a:noFill/>
          </a:ln>
          <a:effectLst/>
        </p:spPr>
        <p:txBody>
          <a:bodyPr vert="horz" wrap="square" lIns="91435" tIns="45718" rIns="91435" bIns="45718" numCol="1" rtlCol="0" anchor="t" anchorCtr="0" compatLnSpc="1">
            <a:prstTxWarp prst="textNoShape">
              <a:avLst/>
            </a:prstTxWarp>
            <a:spAutoFit/>
          </a:bodyPr>
          <a:lstStyle/>
          <a:p>
            <a:pPr defTabSz="914353"/>
            <a:endParaRPr lang="en-US"/>
          </a:p>
        </p:txBody>
      </p:sp>
      <p:sp>
        <p:nvSpPr>
          <p:cNvPr id="6" name="Rectangle 5"/>
          <p:cNvSpPr/>
          <p:nvPr/>
        </p:nvSpPr>
        <p:spPr bwMode="auto">
          <a:xfrm>
            <a:off x="6248405" y="2296165"/>
            <a:ext cx="348338" cy="523220"/>
          </a:xfrm>
          <a:prstGeom prst="rect">
            <a:avLst/>
          </a:prstGeom>
          <a:solidFill>
            <a:schemeClr val="bg1"/>
          </a:solidFill>
          <a:ln>
            <a:noFill/>
          </a:ln>
          <a:effectLst/>
        </p:spPr>
        <p:txBody>
          <a:bodyPr vert="horz" wrap="square" lIns="91435" tIns="45718" rIns="91435" bIns="45718" numCol="1" rtlCol="0" anchor="t" anchorCtr="0" compatLnSpc="1">
            <a:prstTxWarp prst="textNoShape">
              <a:avLst/>
            </a:prstTxWarp>
            <a:spAutoFit/>
          </a:bodyPr>
          <a:lstStyle/>
          <a:p>
            <a:pPr defTabSz="914353"/>
            <a:endParaRPr lang="en-US"/>
          </a:p>
        </p:txBody>
      </p:sp>
    </p:spTree>
    <p:extLst>
      <p:ext uri="{BB962C8B-B14F-4D97-AF65-F5344CB8AC3E}">
        <p14:creationId xmlns:p14="http://schemas.microsoft.com/office/powerpoint/2010/main" val="3341580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a:t>
            </a:r>
            <a:endParaRPr lang="en-US" b="1">
              <a:solidFill>
                <a:schemeClr val="tx1"/>
              </a:solidFill>
              <a:latin typeface="Times New Roman" panose="02020603050405020304" pitchFamily="18" charset="0"/>
              <a:cs typeface="Times New Roman" panose="02020603050405020304" pitchFamily="18" charset="0"/>
            </a:endParaRPr>
          </a:p>
        </p:txBody>
      </p:sp>
      <p:graphicFrame>
        <p:nvGraphicFramePr>
          <p:cNvPr id="16" name="对象 15"/>
          <p:cNvGraphicFramePr/>
          <p:nvPr/>
        </p:nvGraphicFramePr>
        <p:xfrm>
          <a:off x="2820670" y="2330450"/>
          <a:ext cx="7021195" cy="3750310"/>
        </p:xfrm>
        <a:graphic>
          <a:graphicData uri="http://schemas.openxmlformats.org/presentationml/2006/ole">
            <mc:AlternateContent xmlns:mc="http://schemas.openxmlformats.org/markup-compatibility/2006">
              <mc:Choice xmlns:v="urn:schemas-microsoft-com:vml" Requires="v">
                <p:oleObj r:id="rId3" imgW="3263900" imgH="1548765" progId="Equation.KSEE3">
                  <p:embed/>
                </p:oleObj>
              </mc:Choice>
              <mc:Fallback>
                <p:oleObj r:id="rId3" imgW="3263900" imgH="1548765" progId="Equation.KSEE3">
                  <p:embed/>
                  <p:pic>
                    <p:nvPicPr>
                      <p:cNvPr id="16" name="对象 15"/>
                      <p:cNvPicPr/>
                      <p:nvPr/>
                    </p:nvPicPr>
                    <p:blipFill>
                      <a:blip r:embed="rId4"/>
                      <a:stretch>
                        <a:fillRect/>
                      </a:stretch>
                    </p:blipFill>
                    <p:spPr>
                      <a:xfrm>
                        <a:off x="2820670" y="2330450"/>
                        <a:ext cx="7021195" cy="3750310"/>
                      </a:xfrm>
                      <a:prstGeom prst="rect">
                        <a:avLst/>
                      </a:prstGeom>
                    </p:spPr>
                  </p:pic>
                </p:oleObj>
              </mc:Fallback>
            </mc:AlternateContent>
          </a:graphicData>
        </a:graphic>
      </p:graphicFrame>
      <p:sp>
        <p:nvSpPr>
          <p:cNvPr id="4" name="文本框 3"/>
          <p:cNvSpPr txBox="1"/>
          <p:nvPr/>
        </p:nvSpPr>
        <p:spPr>
          <a:xfrm>
            <a:off x="702945" y="1384935"/>
            <a:ext cx="10527665" cy="8299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Note that </a:t>
            </a:r>
            <a:r>
              <a:rPr lang="en-US" altLang="en-US" sz="2400" b="1">
                <a:latin typeface="Times New Roman" panose="02020603050405020304" pitchFamily="18" charset="0"/>
                <a:ea typeface="宋体" panose="02010600030101010101" pitchFamily="2" charset="-122"/>
                <a:cs typeface="Times New Roman" panose="02020603050405020304" pitchFamily="18" charset="0"/>
              </a:rPr>
              <a:t>ψ</a:t>
            </a:r>
            <a:r>
              <a:rPr lang="en-US" altLang="en-US" sz="2400" b="1" baseline="-25000">
                <a:latin typeface="Times New Roman" panose="02020603050405020304" pitchFamily="18" charset="0"/>
                <a:ea typeface="宋体" panose="02010600030101010101" pitchFamily="2" charset="-122"/>
                <a:cs typeface="Times New Roman" panose="02020603050405020304" pitchFamily="18" charset="0"/>
              </a:rPr>
              <a:t>n</a:t>
            </a:r>
            <a:r>
              <a:rPr lang="en-US" altLang="en-US" sz="2400" b="1">
                <a:latin typeface="Times New Roman" panose="02020603050405020304" pitchFamily="18" charset="0"/>
                <a:ea typeface="宋体" panose="02010600030101010101" pitchFamily="2" charset="-122"/>
                <a:cs typeface="Times New Roman" panose="02020603050405020304" pitchFamily="18" charset="0"/>
              </a:rPr>
              <a:t>(t) depends on t due to there is some parameter R(t) in the Hamiltonian that is changing with time</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The width of expanding square well</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a:t>
            </a:r>
            <a:endParaRPr lang="en-US" b="1">
              <a:solidFill>
                <a:schemeClr val="tx1"/>
              </a:solidFill>
              <a:latin typeface="Times New Roman" panose="02020603050405020304" pitchFamily="18" charset="0"/>
              <a:cs typeface="Times New Roman" panose="02020603050405020304" pitchFamily="18" charset="0"/>
            </a:endParaRPr>
          </a:p>
        </p:txBody>
      </p:sp>
      <p:graphicFrame>
        <p:nvGraphicFramePr>
          <p:cNvPr id="16" name="对象 15"/>
          <p:cNvGraphicFramePr/>
          <p:nvPr/>
        </p:nvGraphicFramePr>
        <p:xfrm>
          <a:off x="1415415" y="1955165"/>
          <a:ext cx="9361170" cy="2161540"/>
        </p:xfrm>
        <a:graphic>
          <a:graphicData uri="http://schemas.openxmlformats.org/presentationml/2006/ole">
            <mc:AlternateContent xmlns:mc="http://schemas.openxmlformats.org/markup-compatibility/2006">
              <mc:Choice xmlns:v="urn:schemas-microsoft-com:vml" Requires="v">
                <p:oleObj r:id="rId3" imgW="4191000" imgH="914400" progId="Equation.KSEE3">
                  <p:embed/>
                </p:oleObj>
              </mc:Choice>
              <mc:Fallback>
                <p:oleObj r:id="rId3" imgW="4191000" imgH="914400" progId="Equation.KSEE3">
                  <p:embed/>
                  <p:pic>
                    <p:nvPicPr>
                      <p:cNvPr id="16" name="对象 15"/>
                      <p:cNvPicPr/>
                      <p:nvPr/>
                    </p:nvPicPr>
                    <p:blipFill>
                      <a:blip r:embed="rId4"/>
                      <a:stretch>
                        <a:fillRect/>
                      </a:stretch>
                    </p:blipFill>
                    <p:spPr>
                      <a:xfrm>
                        <a:off x="1415415" y="1955165"/>
                        <a:ext cx="9361170" cy="2161540"/>
                      </a:xfrm>
                      <a:prstGeom prst="rect">
                        <a:avLst/>
                      </a:prstGeom>
                    </p:spPr>
                  </p:pic>
                </p:oleObj>
              </mc:Fallback>
            </mc:AlternateContent>
          </a:graphicData>
        </a:graphic>
      </p:graphicFrame>
      <p:sp>
        <p:nvSpPr>
          <p:cNvPr id="4" name="文本框 3"/>
          <p:cNvSpPr txBox="1"/>
          <p:nvPr/>
        </p:nvSpPr>
        <p:spPr>
          <a:xfrm>
            <a:off x="702945" y="1384935"/>
            <a:ext cx="10527665" cy="460375"/>
          </a:xfrm>
          <a:prstGeom prst="rect">
            <a:avLst/>
          </a:prstGeom>
          <a:noFill/>
          <a:ln w="9525">
            <a:noFill/>
          </a:ln>
        </p:spPr>
        <p:txBody>
          <a:bodyPr wrap="square" anchor="t">
            <a:spAutoFit/>
          </a:bodyPr>
          <a:lstStyle/>
          <a:p>
            <a:pPr marL="266700" indent="-266700"/>
            <a:r>
              <a:rPr lang="en-US" altLang="zh-CN" sz="2400" b="1">
                <a:latin typeface="Times New Roman" panose="02020603050405020304" pitchFamily="18" charset="0"/>
                <a:ea typeface="宋体" panose="02010600030101010101" pitchFamily="2" charset="-122"/>
                <a:cs typeface="Times New Roman" panose="02020603050405020304" pitchFamily="18" charset="0"/>
              </a:rPr>
              <a:t>Suppose there are N of parameter in the Hamlitonian changing with time:</a:t>
            </a:r>
          </a:p>
        </p:txBody>
      </p:sp>
      <p:sp>
        <p:nvSpPr>
          <p:cNvPr id="3" name="文本框 2"/>
          <p:cNvSpPr txBox="1"/>
          <p:nvPr/>
        </p:nvSpPr>
        <p:spPr>
          <a:xfrm>
            <a:off x="702945" y="4116705"/>
            <a:ext cx="10292715" cy="8299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If the Hamiltonian returns to its initial form after time T, the net  geometric phase change (Berry Phase)is:</a:t>
            </a:r>
          </a:p>
        </p:txBody>
      </p:sp>
      <p:graphicFrame>
        <p:nvGraphicFramePr>
          <p:cNvPr id="5" name="对象 4"/>
          <p:cNvGraphicFramePr/>
          <p:nvPr/>
        </p:nvGraphicFramePr>
        <p:xfrm>
          <a:off x="3612515" y="5050155"/>
          <a:ext cx="5601970" cy="993140"/>
        </p:xfrm>
        <a:graphic>
          <a:graphicData uri="http://schemas.openxmlformats.org/presentationml/2006/ole">
            <mc:AlternateContent xmlns:mc="http://schemas.openxmlformats.org/markup-compatibility/2006">
              <mc:Choice xmlns:v="urn:schemas-microsoft-com:vml" Requires="v">
                <p:oleObj r:id="rId5" imgW="5941695" imgH="1050290" progId="Equation.KSEE3">
                  <p:embed/>
                </p:oleObj>
              </mc:Choice>
              <mc:Fallback>
                <p:oleObj r:id="rId5" imgW="5941695" imgH="1050290" progId="Equation.KSEE3">
                  <p:embed/>
                  <p:pic>
                    <p:nvPicPr>
                      <p:cNvPr id="5" name="对象 4"/>
                      <p:cNvPicPr/>
                      <p:nvPr/>
                    </p:nvPicPr>
                    <p:blipFill>
                      <a:blip r:embed="rId6"/>
                      <a:stretch>
                        <a:fillRect/>
                      </a:stretch>
                    </p:blipFill>
                    <p:spPr>
                      <a:xfrm>
                        <a:off x="3612515" y="5050155"/>
                        <a:ext cx="5601970" cy="993140"/>
                      </a:xfrm>
                      <a:prstGeom prst="rect">
                        <a:avLst/>
                      </a:prstGeom>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 AB effect</a:t>
            </a:r>
            <a:endParaRPr lang="en-US"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02945" y="1384935"/>
            <a:ext cx="10527665" cy="1137285"/>
          </a:xfrm>
          <a:prstGeom prst="rect">
            <a:avLst/>
          </a:prstGeom>
          <a:noFill/>
          <a:ln w="9525">
            <a:noFill/>
          </a:ln>
        </p:spPr>
        <p:txBody>
          <a:bodyPr wrap="square" anchor="t">
            <a:spAutoFit/>
          </a:bodyPr>
          <a:lstStyle/>
          <a:p>
            <a:pPr marL="266700" indent="-266700"/>
            <a:r>
              <a:rPr lang="en-US" altLang="zh-CN" sz="2400" b="1">
                <a:latin typeface="Times New Roman" panose="02020603050405020304" pitchFamily="18" charset="0"/>
                <a:ea typeface="宋体" panose="02010600030101010101" pitchFamily="2" charset="-122"/>
                <a:cs typeface="Times New Roman" panose="02020603050405020304" pitchFamily="18" charset="0"/>
              </a:rPr>
              <a:t>The Aharonov-Bohm effect can be regards as an example geometric phase.</a:t>
            </a:r>
          </a:p>
          <a:p>
            <a:pPr marL="266700" indent="-266700"/>
            <a:r>
              <a:rPr lang="en-US" altLang="zh-CN" sz="2400" b="1">
                <a:latin typeface="Times New Roman" panose="02020603050405020304" pitchFamily="18" charset="0"/>
                <a:ea typeface="宋体" panose="02010600030101010101" pitchFamily="2" charset="-122"/>
                <a:cs typeface="Times New Roman" panose="02020603050405020304" pitchFamily="18" charset="0"/>
              </a:rPr>
              <a:t>Starts from Electron double slit diffraction experiment</a:t>
            </a:r>
            <a:r>
              <a:rPr lang="en-US" altLang="zh-CN" sz="2400" b="1" i="1" baseline="30000">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a:t>
            </a:r>
          </a:p>
          <a:p>
            <a:pPr marL="266700" indent="-266700"/>
            <a:endParaRPr lang="en-US" altLang="zh-CN" sz="2000" b="1" i="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descr="de9ebc936afbc122de4350c847d58b7"/>
          <p:cNvPicPr>
            <a:picLocks noChangeAspect="1"/>
          </p:cNvPicPr>
          <p:nvPr>
            <p:custDataLst>
              <p:tags r:id="rId1"/>
            </p:custDataLst>
          </p:nvPr>
        </p:nvPicPr>
        <p:blipFill>
          <a:blip r:embed="rId4"/>
          <a:srcRect l="19398" t="34063" r="435" b="33507"/>
          <a:stretch>
            <a:fillRect/>
          </a:stretch>
        </p:blipFill>
        <p:spPr>
          <a:xfrm>
            <a:off x="702945" y="2607945"/>
            <a:ext cx="5497830" cy="2965450"/>
          </a:xfrm>
          <a:prstGeom prst="rect">
            <a:avLst/>
          </a:prstGeom>
        </p:spPr>
      </p:pic>
      <p:sp>
        <p:nvSpPr>
          <p:cNvPr id="8" name="文本框 7"/>
          <p:cNvSpPr txBox="1"/>
          <p:nvPr/>
        </p:nvSpPr>
        <p:spPr>
          <a:xfrm>
            <a:off x="868680" y="6489700"/>
            <a:ext cx="4812343" cy="369332"/>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[1]Aharonov Y,Bohm D,Phys.Rev.1959,115;485, </a:t>
            </a:r>
            <a:endParaRPr lang="en-US" altLang="en-US" b="1">
              <a:latin typeface="Times New Roman" panose="02020603050405020304" pitchFamily="18" charset="0"/>
              <a:ea typeface="宋体" panose="02010600030101010101" pitchFamily="2" charset="-122"/>
            </a:endParaRPr>
          </a:p>
        </p:txBody>
      </p:sp>
      <p:sp>
        <p:nvSpPr>
          <p:cNvPr id="9" name="文本框 8"/>
          <p:cNvSpPr txBox="1"/>
          <p:nvPr/>
        </p:nvSpPr>
        <p:spPr>
          <a:xfrm>
            <a:off x="6570345" y="6489700"/>
            <a:ext cx="3268980" cy="368300"/>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[2]Chambers R G. PRL.1960,5;3</a:t>
            </a:r>
            <a:endParaRPr lang="en-US" altLang="en-US" b="1" i="1">
              <a:latin typeface="Times New Roman" panose="02020603050405020304" pitchFamily="18" charset="0"/>
              <a:ea typeface="宋体" panose="02010600030101010101" pitchFamily="2" charset="-122"/>
            </a:endParaRPr>
          </a:p>
        </p:txBody>
      </p:sp>
      <p:sp>
        <p:nvSpPr>
          <p:cNvPr id="10" name="文本框 9"/>
          <p:cNvSpPr txBox="1"/>
          <p:nvPr/>
        </p:nvSpPr>
        <p:spPr>
          <a:xfrm>
            <a:off x="6570345" y="2813685"/>
            <a:ext cx="4856480" cy="2553335"/>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The electrons emitted from the gun pass through a double slit into two beams and interfere with the screen.If a thin solenoid is placed behind the double slit, the interference fringe is found to move when the solenoid is only producing a magnetic field in the tube with an electric current.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 AB effect</a:t>
            </a:r>
            <a:endParaRPr lang="en-US"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02945" y="1384935"/>
            <a:ext cx="10775950" cy="398780"/>
          </a:xfrm>
          <a:prstGeom prst="rect">
            <a:avLst/>
          </a:prstGeom>
          <a:noFill/>
          <a:ln w="9525">
            <a:noFill/>
          </a:ln>
        </p:spPr>
        <p:txBody>
          <a:bodyPr wrap="square" anchor="t">
            <a:spAutoFit/>
          </a:bodyPr>
          <a:lstStyle/>
          <a:p>
            <a:pPr marL="266700" indent="-266700"/>
            <a:r>
              <a:rPr lang="zh-CN" altLang="en-US" sz="2000" b="1">
                <a:latin typeface="Times New Roman" panose="02020603050405020304" pitchFamily="18" charset="0"/>
                <a:ea typeface="宋体" panose="02010600030101010101" pitchFamily="2" charset="-122"/>
                <a:cs typeface="Times New Roman" panose="02020603050405020304" pitchFamily="18" charset="0"/>
              </a:rPr>
              <a:t>When the solenoid </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has </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internal magnetic flux Φ，Electrons pass through outer space</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B=0</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a:latin typeface="Times New Roman" panose="02020603050405020304" pitchFamily="18" charset="0"/>
                <a:ea typeface="宋体" panose="02010600030101010101" pitchFamily="2" charset="-122"/>
                <a:cs typeface="Times New Roman" panose="02020603050405020304" pitchFamily="18" charset="0"/>
              </a:rPr>
              <a:t>A≠0</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7" name="图片 6" descr="de9ebc936afbc122de4350c847d58b7"/>
          <p:cNvPicPr>
            <a:picLocks noChangeAspect="1"/>
          </p:cNvPicPr>
          <p:nvPr>
            <p:custDataLst>
              <p:tags r:id="rId1"/>
            </p:custDataLst>
          </p:nvPr>
        </p:nvPicPr>
        <p:blipFill>
          <a:blip r:embed="rId4"/>
          <a:srcRect l="19398" t="34063" r="435" b="33507"/>
          <a:stretch>
            <a:fillRect/>
          </a:stretch>
        </p:blipFill>
        <p:spPr>
          <a:xfrm>
            <a:off x="702945" y="2607945"/>
            <a:ext cx="5497830" cy="2965450"/>
          </a:xfrm>
          <a:prstGeom prst="rect">
            <a:avLst/>
          </a:prstGeom>
        </p:spPr>
      </p:pic>
      <p:sp>
        <p:nvSpPr>
          <p:cNvPr id="8" name="文本框 7"/>
          <p:cNvSpPr txBox="1"/>
          <p:nvPr/>
        </p:nvSpPr>
        <p:spPr>
          <a:xfrm>
            <a:off x="868680" y="6489700"/>
            <a:ext cx="4812343" cy="369332"/>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[1]Aharonov Y,Bohm D,Phys.Rev.1959,115;485, </a:t>
            </a:r>
            <a:endParaRPr lang="en-US" altLang="en-US" b="1">
              <a:latin typeface="Times New Roman" panose="02020603050405020304" pitchFamily="18" charset="0"/>
              <a:ea typeface="宋体" panose="02010600030101010101" pitchFamily="2" charset="-122"/>
            </a:endParaRPr>
          </a:p>
        </p:txBody>
      </p:sp>
      <p:sp>
        <p:nvSpPr>
          <p:cNvPr id="9" name="文本框 8"/>
          <p:cNvSpPr txBox="1"/>
          <p:nvPr/>
        </p:nvSpPr>
        <p:spPr>
          <a:xfrm>
            <a:off x="6570345" y="6489700"/>
            <a:ext cx="3268980" cy="368300"/>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[2]Chambers R G. PRL.1960,5;3</a:t>
            </a:r>
            <a:endParaRPr lang="en-US" altLang="en-US" b="1" i="1">
              <a:latin typeface="Times New Roman" panose="02020603050405020304" pitchFamily="18" charset="0"/>
              <a:ea typeface="宋体" panose="02010600030101010101" pitchFamily="2" charset="-122"/>
            </a:endParaRPr>
          </a:p>
        </p:txBody>
      </p:sp>
      <p:graphicFrame>
        <p:nvGraphicFramePr>
          <p:cNvPr id="3" name="对象 2">
            <a:hlinkClick r:id="" action="ppaction://ole?verb=0"/>
          </p:cNvPr>
          <p:cNvGraphicFramePr>
            <a:graphicFrameLocks noChangeAspect="1"/>
          </p:cNvGraphicFramePr>
          <p:nvPr/>
        </p:nvGraphicFramePr>
        <p:xfrm>
          <a:off x="7301230" y="2106930"/>
          <a:ext cx="3182620" cy="1183640"/>
        </p:xfrm>
        <a:graphic>
          <a:graphicData uri="http://schemas.openxmlformats.org/presentationml/2006/ole">
            <mc:AlternateContent xmlns:mc="http://schemas.openxmlformats.org/markup-compatibility/2006">
              <mc:Choice xmlns:v="urn:schemas-microsoft-com:vml" Requires="v">
                <p:oleObj r:id="rId5" imgW="736600" imgH="381000" progId="Equation.KSEE3">
                  <p:embed/>
                </p:oleObj>
              </mc:Choice>
              <mc:Fallback>
                <p:oleObj r:id="rId5" imgW="736600" imgH="381000" progId="Equation.KSEE3">
                  <p:embed/>
                  <p:pic>
                    <p:nvPicPr>
                      <p:cNvPr id="3" name="对象 2">
                        <a:hlinkClick r:id="" action="ppaction://ole?verb=0"/>
                      </p:cNvPr>
                      <p:cNvPicPr/>
                      <p:nvPr/>
                    </p:nvPicPr>
                    <p:blipFill>
                      <a:blip r:embed="rId6"/>
                      <a:stretch>
                        <a:fillRect/>
                      </a:stretch>
                    </p:blipFill>
                    <p:spPr>
                      <a:xfrm>
                        <a:off x="7301230" y="2106930"/>
                        <a:ext cx="3182620" cy="1183640"/>
                      </a:xfrm>
                      <a:prstGeom prst="rect">
                        <a:avLst/>
                      </a:prstGeom>
                    </p:spPr>
                  </p:pic>
                </p:oleObj>
              </mc:Fallback>
            </mc:AlternateContent>
          </a:graphicData>
        </a:graphic>
      </p:graphicFrame>
      <p:sp>
        <p:nvSpPr>
          <p:cNvPr id="5" name="文本框 4"/>
          <p:cNvSpPr txBox="1"/>
          <p:nvPr/>
        </p:nvSpPr>
        <p:spPr>
          <a:xfrm>
            <a:off x="6287770" y="3290570"/>
            <a:ext cx="5988685" cy="224536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The vector potential A has observable physical effects, which can affect the phase of the electron beam and cause the interference fringes to move.</a:t>
            </a:r>
          </a:p>
          <a:p>
            <a:pPr marL="266700" indent="-266700"/>
            <a:endParaRPr lang="en-US" altLang="en-US" sz="2000" b="1">
              <a:latin typeface="Times New Roman" panose="02020603050405020304" pitchFamily="18" charset="0"/>
              <a:ea typeface="宋体" panose="02010600030101010101" pitchFamily="2" charset="-122"/>
            </a:endParaRPr>
          </a:p>
          <a:p>
            <a:pPr marL="266700" indent="-266700"/>
            <a:r>
              <a:rPr lang="en-US" altLang="en-US" sz="2000" b="1">
                <a:latin typeface="Times New Roman" panose="02020603050405020304" pitchFamily="18" charset="0"/>
                <a:ea typeface="宋体" panose="02010600030101010101" pitchFamily="2" charset="-122"/>
              </a:rPr>
              <a:t>In quantum mechanics, the free electron state can be </a:t>
            </a:r>
            <a:r>
              <a:rPr lang="en-US" altLang="zh-CN" sz="2000" b="1">
                <a:latin typeface="Times New Roman" panose="02020603050405020304" pitchFamily="18" charset="0"/>
                <a:ea typeface="宋体" panose="02010600030101010101" pitchFamily="2" charset="-122"/>
              </a:rPr>
              <a:t>represented by plane wave,the wave function is:</a:t>
            </a:r>
            <a:endParaRPr lang="zh-CN" altLang="en-US" sz="2000" b="1">
              <a:latin typeface="Times New Roman" panose="02020603050405020304" pitchFamily="18" charset="0"/>
              <a:ea typeface="宋体" panose="02010600030101010101" pitchFamily="2" charset="-122"/>
            </a:endParaRPr>
          </a:p>
          <a:p>
            <a:pPr marL="266700" indent="-266700"/>
            <a:r>
              <a:rPr lang="en-US" altLang="en-US" sz="2000" b="1">
                <a:latin typeface="Times New Roman" panose="02020603050405020304" pitchFamily="18" charset="0"/>
                <a:ea typeface="宋体" panose="02010600030101010101" pitchFamily="2" charset="-122"/>
              </a:rPr>
              <a:t> </a:t>
            </a:r>
            <a:endParaRPr lang="zh-CN" altLang="en-US" sz="2000" b="1">
              <a:latin typeface="Times New Roman" panose="02020603050405020304" pitchFamily="18" charset="0"/>
              <a:ea typeface="宋体" panose="02010600030101010101" pitchFamily="2" charset="-122"/>
            </a:endParaRPr>
          </a:p>
        </p:txBody>
      </p:sp>
      <p:graphicFrame>
        <p:nvGraphicFramePr>
          <p:cNvPr id="6" name="对象 5">
            <a:hlinkClick r:id="" action="ppaction://ole?verb=0"/>
          </p:cNvPr>
          <p:cNvGraphicFramePr>
            <a:graphicFrameLocks noChangeAspect="1"/>
          </p:cNvGraphicFramePr>
          <p:nvPr/>
        </p:nvGraphicFramePr>
        <p:xfrm>
          <a:off x="7907655" y="5386070"/>
          <a:ext cx="2491740" cy="542925"/>
        </p:xfrm>
        <a:graphic>
          <a:graphicData uri="http://schemas.openxmlformats.org/presentationml/2006/ole">
            <mc:AlternateContent xmlns:mc="http://schemas.openxmlformats.org/markup-compatibility/2006">
              <mc:Choice xmlns:v="urn:schemas-microsoft-com:vml" Requires="v">
                <p:oleObj r:id="rId7" imgW="862965" imgH="241300" progId="Equation.KSEE3">
                  <p:embed/>
                </p:oleObj>
              </mc:Choice>
              <mc:Fallback>
                <p:oleObj r:id="rId7" imgW="862965" imgH="241300" progId="Equation.KSEE3">
                  <p:embed/>
                  <p:pic>
                    <p:nvPicPr>
                      <p:cNvPr id="6" name="对象 5">
                        <a:hlinkClick r:id="" action="ppaction://ole?verb=0"/>
                      </p:cNvPr>
                      <p:cNvPicPr/>
                      <p:nvPr/>
                    </p:nvPicPr>
                    <p:blipFill>
                      <a:blip r:embed="rId8"/>
                      <a:stretch>
                        <a:fillRect/>
                      </a:stretch>
                    </p:blipFill>
                    <p:spPr>
                      <a:xfrm>
                        <a:off x="7907655" y="5386070"/>
                        <a:ext cx="2491740" cy="542925"/>
                      </a:xfrm>
                      <a:prstGeom prst="rect">
                        <a:avLst/>
                      </a:prstGeom>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 AB effect</a:t>
            </a:r>
            <a:endParaRPr lang="en-US"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02945" y="1384935"/>
            <a:ext cx="10775950" cy="829945"/>
          </a:xfrm>
          <a:prstGeom prst="rect">
            <a:avLst/>
          </a:prstGeom>
          <a:noFill/>
          <a:ln w="9525">
            <a:noFill/>
          </a:ln>
        </p:spPr>
        <p:txBody>
          <a:bodyPr wrap="square" anchor="t">
            <a:spAutoFit/>
          </a:bodyPr>
          <a:lstStyle/>
          <a:p>
            <a:pPr marL="266700" indent="-266700"/>
            <a:r>
              <a:rPr lang="zh-CN" altLang="en-US" sz="2400" b="1">
                <a:latin typeface="Times New Roman" panose="02020603050405020304" pitchFamily="18" charset="0"/>
                <a:ea typeface="宋体" panose="02010600030101010101" pitchFamily="2" charset="-122"/>
                <a:cs typeface="Times New Roman" panose="02020603050405020304" pitchFamily="18" charset="0"/>
              </a:rPr>
              <a:t>When the solenoid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has </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internal magnetic flux Φ，Electrons pass through outer space</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B=0</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A≠0</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7" name="图片 6" descr="de9ebc936afbc122de4350c847d58b7"/>
          <p:cNvPicPr>
            <a:picLocks noChangeAspect="1"/>
          </p:cNvPicPr>
          <p:nvPr>
            <p:custDataLst>
              <p:tags r:id="rId1"/>
            </p:custDataLst>
          </p:nvPr>
        </p:nvPicPr>
        <p:blipFill>
          <a:blip r:embed="rId4"/>
          <a:srcRect l="19398" t="34063" r="435" b="33507"/>
          <a:stretch>
            <a:fillRect/>
          </a:stretch>
        </p:blipFill>
        <p:spPr>
          <a:xfrm>
            <a:off x="702945" y="2607945"/>
            <a:ext cx="5497830" cy="2965450"/>
          </a:xfrm>
          <a:prstGeom prst="rect">
            <a:avLst/>
          </a:prstGeom>
        </p:spPr>
      </p:pic>
      <p:sp>
        <p:nvSpPr>
          <p:cNvPr id="8" name="文本框 7"/>
          <p:cNvSpPr txBox="1"/>
          <p:nvPr/>
        </p:nvSpPr>
        <p:spPr>
          <a:xfrm>
            <a:off x="868680" y="6489700"/>
            <a:ext cx="4812343" cy="369332"/>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[1]Aharonov Y,Bohm D,Phys.Rev.1959,115;485, </a:t>
            </a:r>
            <a:endParaRPr lang="en-US" altLang="en-US" b="1">
              <a:latin typeface="Times New Roman" panose="02020603050405020304" pitchFamily="18" charset="0"/>
              <a:ea typeface="宋体" panose="02010600030101010101" pitchFamily="2" charset="-122"/>
            </a:endParaRPr>
          </a:p>
        </p:txBody>
      </p:sp>
      <p:sp>
        <p:nvSpPr>
          <p:cNvPr id="9" name="文本框 8"/>
          <p:cNvSpPr txBox="1"/>
          <p:nvPr/>
        </p:nvSpPr>
        <p:spPr>
          <a:xfrm>
            <a:off x="6570345" y="6489700"/>
            <a:ext cx="3268980" cy="368300"/>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[2]Chambers R G. PRL.1960,5;3</a:t>
            </a:r>
            <a:endParaRPr lang="en-US" altLang="en-US" b="1" i="1">
              <a:latin typeface="Times New Roman" panose="02020603050405020304" pitchFamily="18" charset="0"/>
              <a:ea typeface="宋体" panose="02010600030101010101" pitchFamily="2" charset="-122"/>
            </a:endParaRPr>
          </a:p>
        </p:txBody>
      </p:sp>
      <p:sp>
        <p:nvSpPr>
          <p:cNvPr id="10" name="文本框 9"/>
          <p:cNvSpPr txBox="1"/>
          <p:nvPr/>
        </p:nvSpPr>
        <p:spPr>
          <a:xfrm>
            <a:off x="6755765" y="2233295"/>
            <a:ext cx="5073015" cy="46037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When thers no current in solenoid:</a:t>
            </a:r>
            <a:r>
              <a:rPr lang="en-US" altLang="en-US" b="1">
                <a:latin typeface="Times New Roman" panose="02020603050405020304" pitchFamily="18" charset="0"/>
                <a:ea typeface="宋体" panose="02010600030101010101" pitchFamily="2" charset="-122"/>
              </a:rPr>
              <a:t> </a:t>
            </a:r>
          </a:p>
        </p:txBody>
      </p:sp>
      <p:graphicFrame>
        <p:nvGraphicFramePr>
          <p:cNvPr id="11" name="对象 10">
            <a:hlinkClick r:id="" action="ppaction://ole?verb=0"/>
          </p:cNvPr>
          <p:cNvGraphicFramePr>
            <a:graphicFrameLocks noChangeAspect="1"/>
          </p:cNvGraphicFramePr>
          <p:nvPr/>
        </p:nvGraphicFramePr>
        <p:xfrm>
          <a:off x="7099935" y="2789555"/>
          <a:ext cx="3681095" cy="1491615"/>
        </p:xfrm>
        <a:graphic>
          <a:graphicData uri="http://schemas.openxmlformats.org/presentationml/2006/ole">
            <mc:AlternateContent xmlns:mc="http://schemas.openxmlformats.org/markup-compatibility/2006">
              <mc:Choice xmlns:v="urn:schemas-microsoft-com:vml" Requires="v">
                <p:oleObj r:id="rId5" imgW="2005965" imgH="812800" progId="Equation.KSEE3">
                  <p:embed/>
                </p:oleObj>
              </mc:Choice>
              <mc:Fallback>
                <p:oleObj r:id="rId5" imgW="2005965" imgH="812800" progId="Equation.KSEE3">
                  <p:embed/>
                  <p:pic>
                    <p:nvPicPr>
                      <p:cNvPr id="11" name="对象 10">
                        <a:hlinkClick r:id="" action="ppaction://ole?verb=0"/>
                      </p:cNvPr>
                      <p:cNvPicPr/>
                      <p:nvPr/>
                    </p:nvPicPr>
                    <p:blipFill>
                      <a:blip r:embed="rId6"/>
                      <a:stretch>
                        <a:fillRect/>
                      </a:stretch>
                    </p:blipFill>
                    <p:spPr>
                      <a:xfrm>
                        <a:off x="7099935" y="2789555"/>
                        <a:ext cx="3681095" cy="1491615"/>
                      </a:xfrm>
                      <a:prstGeom prst="rect">
                        <a:avLst/>
                      </a:prstGeom>
                    </p:spPr>
                  </p:pic>
                </p:oleObj>
              </mc:Fallback>
            </mc:AlternateContent>
          </a:graphicData>
        </a:graphic>
      </p:graphicFrame>
      <p:sp>
        <p:nvSpPr>
          <p:cNvPr id="12" name="文本框 11"/>
          <p:cNvSpPr txBox="1"/>
          <p:nvPr/>
        </p:nvSpPr>
        <p:spPr>
          <a:xfrm>
            <a:off x="6755765" y="4656455"/>
            <a:ext cx="4878705" cy="46037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When thers is current in solenoid:</a:t>
            </a:r>
            <a:r>
              <a:rPr lang="en-US" altLang="en-US" b="1">
                <a:latin typeface="Times New Roman" panose="02020603050405020304" pitchFamily="18" charset="0"/>
                <a:ea typeface="宋体" panose="02010600030101010101" pitchFamily="2" charset="-122"/>
              </a:rPr>
              <a:t> </a:t>
            </a:r>
          </a:p>
        </p:txBody>
      </p:sp>
      <p:graphicFrame>
        <p:nvGraphicFramePr>
          <p:cNvPr id="13" name="对象 12">
            <a:hlinkClick r:id="" action="ppaction://ole?verb=0"/>
          </p:cNvPr>
          <p:cNvGraphicFramePr>
            <a:graphicFrameLocks noChangeAspect="1"/>
          </p:cNvGraphicFramePr>
          <p:nvPr/>
        </p:nvGraphicFramePr>
        <p:xfrm>
          <a:off x="7099935" y="5119053"/>
          <a:ext cx="3812540" cy="1143000"/>
        </p:xfrm>
        <a:graphic>
          <a:graphicData uri="http://schemas.openxmlformats.org/presentationml/2006/ole">
            <mc:AlternateContent xmlns:mc="http://schemas.openxmlformats.org/markup-compatibility/2006">
              <mc:Choice xmlns:v="urn:schemas-microsoft-com:vml" Requires="v">
                <p:oleObj r:id="rId7" imgW="1320165" imgH="508000" progId="Equation.KSEE3">
                  <p:embed/>
                </p:oleObj>
              </mc:Choice>
              <mc:Fallback>
                <p:oleObj r:id="rId7" imgW="1320165" imgH="508000" progId="Equation.KSEE3">
                  <p:embed/>
                  <p:pic>
                    <p:nvPicPr>
                      <p:cNvPr id="13" name="对象 12">
                        <a:hlinkClick r:id="" action="ppaction://ole?verb=0"/>
                      </p:cNvPr>
                      <p:cNvPicPr/>
                      <p:nvPr/>
                    </p:nvPicPr>
                    <p:blipFill>
                      <a:blip r:embed="rId8"/>
                      <a:stretch>
                        <a:fillRect/>
                      </a:stretch>
                    </p:blipFill>
                    <p:spPr>
                      <a:xfrm>
                        <a:off x="7099935" y="5119053"/>
                        <a:ext cx="3812540" cy="1143000"/>
                      </a:xfrm>
                      <a:prstGeom prst="rect">
                        <a:avLst/>
                      </a:prstGeom>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 AB effect</a:t>
            </a:r>
            <a:endParaRPr lang="en-US"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02945" y="1384935"/>
            <a:ext cx="10775950" cy="829945"/>
          </a:xfrm>
          <a:prstGeom prst="rect">
            <a:avLst/>
          </a:prstGeom>
          <a:noFill/>
          <a:ln w="9525">
            <a:noFill/>
          </a:ln>
        </p:spPr>
        <p:txBody>
          <a:bodyPr wrap="square" anchor="t">
            <a:spAutoFit/>
          </a:bodyPr>
          <a:lstStyle/>
          <a:p>
            <a:pPr marL="266700" indent="-266700"/>
            <a:r>
              <a:rPr lang="zh-CN" altLang="en-US" sz="2400" b="1">
                <a:latin typeface="Times New Roman" panose="02020603050405020304" pitchFamily="18" charset="0"/>
                <a:ea typeface="宋体" panose="02010600030101010101" pitchFamily="2" charset="-122"/>
                <a:cs typeface="Times New Roman" panose="02020603050405020304" pitchFamily="18" charset="0"/>
              </a:rPr>
              <a:t>When the solenoid </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has </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internal magnetic flux Φ，Electrons pass through outer space</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B=0</a:t>
            </a:r>
            <a:r>
              <a:rPr lang="zh-CN" altLang="en-US" sz="2400" b="1">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a:latin typeface="Times New Roman" panose="02020603050405020304" pitchFamily="18" charset="0"/>
                <a:ea typeface="宋体" panose="02010600030101010101" pitchFamily="2" charset="-122"/>
                <a:cs typeface="Times New Roman" panose="02020603050405020304" pitchFamily="18" charset="0"/>
              </a:rPr>
              <a:t>A≠0</a:t>
            </a:r>
            <a:r>
              <a:rPr lang="zh-CN" altLang="en-US" sz="2000" b="1">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7" name="图片 6" descr="de9ebc936afbc122de4350c847d58b7"/>
          <p:cNvPicPr>
            <a:picLocks noChangeAspect="1"/>
          </p:cNvPicPr>
          <p:nvPr>
            <p:custDataLst>
              <p:tags r:id="rId1"/>
            </p:custDataLst>
          </p:nvPr>
        </p:nvPicPr>
        <p:blipFill>
          <a:blip r:embed="rId4"/>
          <a:srcRect l="19398" t="34063" r="435" b="33507"/>
          <a:stretch>
            <a:fillRect/>
          </a:stretch>
        </p:blipFill>
        <p:spPr>
          <a:xfrm>
            <a:off x="702945" y="2607945"/>
            <a:ext cx="5497830" cy="2965450"/>
          </a:xfrm>
          <a:prstGeom prst="rect">
            <a:avLst/>
          </a:prstGeom>
        </p:spPr>
      </p:pic>
      <p:sp>
        <p:nvSpPr>
          <p:cNvPr id="8" name="文本框 7"/>
          <p:cNvSpPr txBox="1"/>
          <p:nvPr/>
        </p:nvSpPr>
        <p:spPr>
          <a:xfrm>
            <a:off x="868680" y="6489700"/>
            <a:ext cx="4812343" cy="369332"/>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[1]Aharonov Y,Bohm D,Phys.Rev.1959,115;485, </a:t>
            </a:r>
            <a:endParaRPr lang="en-US" altLang="en-US" b="1">
              <a:latin typeface="Times New Roman" panose="02020603050405020304" pitchFamily="18" charset="0"/>
              <a:ea typeface="宋体" panose="02010600030101010101" pitchFamily="2" charset="-122"/>
            </a:endParaRPr>
          </a:p>
        </p:txBody>
      </p:sp>
      <p:sp>
        <p:nvSpPr>
          <p:cNvPr id="9" name="文本框 8"/>
          <p:cNvSpPr txBox="1"/>
          <p:nvPr/>
        </p:nvSpPr>
        <p:spPr>
          <a:xfrm>
            <a:off x="6570345" y="6489700"/>
            <a:ext cx="3268980" cy="368300"/>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[2]Chambers R G. PRL.1960,5;3</a:t>
            </a:r>
            <a:endParaRPr lang="en-US" altLang="en-US" b="1" i="1">
              <a:latin typeface="Times New Roman" panose="02020603050405020304" pitchFamily="18" charset="0"/>
              <a:ea typeface="宋体" panose="02010600030101010101" pitchFamily="2" charset="-122"/>
            </a:endParaRPr>
          </a:p>
        </p:txBody>
      </p:sp>
      <p:graphicFrame>
        <p:nvGraphicFramePr>
          <p:cNvPr id="11" name="对象 10">
            <a:hlinkClick r:id="" action="ppaction://ole?verb=0"/>
          </p:cNvPr>
          <p:cNvGraphicFramePr>
            <a:graphicFrameLocks noChangeAspect="1"/>
          </p:cNvGraphicFramePr>
          <p:nvPr/>
        </p:nvGraphicFramePr>
        <p:xfrm>
          <a:off x="6852285" y="3175635"/>
          <a:ext cx="4467225" cy="2703195"/>
        </p:xfrm>
        <a:graphic>
          <a:graphicData uri="http://schemas.openxmlformats.org/presentationml/2006/ole">
            <mc:AlternateContent xmlns:mc="http://schemas.openxmlformats.org/markup-compatibility/2006">
              <mc:Choice xmlns:v="urn:schemas-microsoft-com:vml" Requires="v">
                <p:oleObj r:id="rId5" imgW="1993900" imgH="1206500" progId="Equation.KSEE3">
                  <p:embed/>
                </p:oleObj>
              </mc:Choice>
              <mc:Fallback>
                <p:oleObj r:id="rId5" imgW="1993900" imgH="1206500" progId="Equation.KSEE3">
                  <p:embed/>
                  <p:pic>
                    <p:nvPicPr>
                      <p:cNvPr id="11" name="对象 10">
                        <a:hlinkClick r:id="" action="ppaction://ole?verb=0"/>
                      </p:cNvPr>
                      <p:cNvPicPr/>
                      <p:nvPr/>
                    </p:nvPicPr>
                    <p:blipFill>
                      <a:blip r:embed="rId6"/>
                      <a:stretch>
                        <a:fillRect/>
                      </a:stretch>
                    </p:blipFill>
                    <p:spPr>
                      <a:xfrm>
                        <a:off x="6852285" y="3175635"/>
                        <a:ext cx="4467225" cy="2703195"/>
                      </a:xfrm>
                      <a:prstGeom prst="rect">
                        <a:avLst/>
                      </a:prstGeom>
                    </p:spPr>
                  </p:pic>
                </p:oleObj>
              </mc:Fallback>
            </mc:AlternateContent>
          </a:graphicData>
        </a:graphic>
      </p:graphicFrame>
      <p:sp>
        <p:nvSpPr>
          <p:cNvPr id="12" name="文本框 11"/>
          <p:cNvSpPr txBox="1"/>
          <p:nvPr/>
        </p:nvSpPr>
        <p:spPr>
          <a:xfrm>
            <a:off x="6200775" y="2138680"/>
            <a:ext cx="5902325" cy="8299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rPr>
              <a:t>When thers is current in solenoid,the phase difference between two electron beams:</a:t>
            </a:r>
            <a:r>
              <a:rPr lang="en-US" altLang="en-US" b="1">
                <a:latin typeface="Times New Roman" panose="02020603050405020304" pitchFamily="18" charset="0"/>
                <a:ea typeface="宋体" panose="02010600030101010101" pitchFamily="2" charset="-122"/>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 AB effect</a:t>
            </a:r>
            <a:endParaRPr lang="en-US"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08025" y="1037590"/>
            <a:ext cx="10775950" cy="460375"/>
          </a:xfrm>
          <a:prstGeom prst="rect">
            <a:avLst/>
          </a:prstGeom>
          <a:noFill/>
          <a:ln w="9525">
            <a:noFill/>
          </a:ln>
        </p:spPr>
        <p:txBody>
          <a:bodyPr wrap="square" anchor="t">
            <a:spAutoFit/>
          </a:bodyPr>
          <a:lstStyle/>
          <a:p>
            <a:pPr marL="266700" indent="-266700"/>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The Aharonov-Bohm effect can be regards as an example geometric phase.</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3"/>
          <a:srcRect t="28729" r="1726" b="39072"/>
          <a:stretch>
            <a:fillRect/>
          </a:stretch>
        </p:blipFill>
        <p:spPr>
          <a:xfrm>
            <a:off x="550545" y="1497965"/>
            <a:ext cx="3823970" cy="2229485"/>
          </a:xfrm>
          <a:prstGeom prst="rect">
            <a:avLst/>
          </a:prstGeom>
        </p:spPr>
      </p:pic>
      <p:sp>
        <p:nvSpPr>
          <p:cNvPr id="6" name="文本框 5"/>
          <p:cNvSpPr txBox="1"/>
          <p:nvPr/>
        </p:nvSpPr>
        <p:spPr>
          <a:xfrm>
            <a:off x="4653280" y="1789430"/>
            <a:ext cx="7402195" cy="101473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Suppose the charged particle is confined to a box,which is centered at point R, the eigenfunctions of the Hamiltonian are determined by(From the adiabtic theroem):</a:t>
            </a:r>
          </a:p>
        </p:txBody>
      </p:sp>
      <p:pic>
        <p:nvPicPr>
          <p:cNvPr id="10" name="图片 9"/>
          <p:cNvPicPr>
            <a:picLocks noChangeAspect="1"/>
          </p:cNvPicPr>
          <p:nvPr/>
        </p:nvPicPr>
        <p:blipFill>
          <a:blip r:embed="rId4"/>
          <a:srcRect l="3528" t="16981" r="10491" b="17315"/>
          <a:stretch>
            <a:fillRect/>
          </a:stretch>
        </p:blipFill>
        <p:spPr>
          <a:xfrm>
            <a:off x="550545" y="3777615"/>
            <a:ext cx="3806825" cy="2578735"/>
          </a:xfrm>
          <a:prstGeom prst="rect">
            <a:avLst/>
          </a:prstGeom>
        </p:spPr>
      </p:pic>
      <p:graphicFrame>
        <p:nvGraphicFramePr>
          <p:cNvPr id="13" name="对象 12">
            <a:hlinkClick r:id="" action="ppaction://ole?verb=0"/>
          </p:cNvPr>
          <p:cNvGraphicFramePr>
            <a:graphicFrameLocks noChangeAspect="1"/>
          </p:cNvGraphicFramePr>
          <p:nvPr/>
        </p:nvGraphicFramePr>
        <p:xfrm>
          <a:off x="5484495" y="3008630"/>
          <a:ext cx="4930140" cy="2860675"/>
        </p:xfrm>
        <a:graphic>
          <a:graphicData uri="http://schemas.openxmlformats.org/presentationml/2006/ole">
            <mc:AlternateContent xmlns:mc="http://schemas.openxmlformats.org/markup-compatibility/2006">
              <mc:Choice xmlns:v="urn:schemas-microsoft-com:vml" Requires="v">
                <p:oleObj r:id="rId5" imgW="2451100" imgH="1422400" progId="Equation.KSEE3">
                  <p:embed/>
                </p:oleObj>
              </mc:Choice>
              <mc:Fallback>
                <p:oleObj r:id="rId5" imgW="2451100" imgH="1422400" progId="Equation.KSEE3">
                  <p:embed/>
                  <p:pic>
                    <p:nvPicPr>
                      <p:cNvPr id="13" name="对象 12">
                        <a:hlinkClick r:id="" action="ppaction://ole?verb=0"/>
                      </p:cNvPr>
                      <p:cNvPicPr/>
                      <p:nvPr/>
                    </p:nvPicPr>
                    <p:blipFill>
                      <a:blip r:embed="rId6"/>
                      <a:stretch>
                        <a:fillRect/>
                      </a:stretch>
                    </p:blipFill>
                    <p:spPr>
                      <a:xfrm>
                        <a:off x="5484495" y="3008630"/>
                        <a:ext cx="4930140" cy="2860675"/>
                      </a:xfrm>
                      <a:prstGeom prst="rect">
                        <a:avLst/>
                      </a:prstGeom>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 AB effect</a:t>
            </a:r>
            <a:endParaRPr lang="en-US"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08025" y="1037590"/>
            <a:ext cx="10775950" cy="460375"/>
          </a:xfrm>
          <a:prstGeom prst="rect">
            <a:avLst/>
          </a:prstGeom>
          <a:noFill/>
          <a:ln w="9525">
            <a:noFill/>
          </a:ln>
        </p:spPr>
        <p:txBody>
          <a:bodyPr wrap="square" anchor="t">
            <a:spAutoFit/>
          </a:bodyPr>
          <a:lstStyle/>
          <a:p>
            <a:pPr marL="266700" indent="-266700"/>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The Aharonov-Bohm effect can be regards as an example geometric phase.</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6570345" y="6489700"/>
            <a:ext cx="3268980" cy="368300"/>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[2]Chambers R G. PRL.1960,5;3</a:t>
            </a:r>
            <a:endParaRPr lang="en-US" altLang="en-US" b="1" i="1">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3"/>
          <a:srcRect t="28729" r="1726" b="39072"/>
          <a:stretch>
            <a:fillRect/>
          </a:stretch>
        </p:blipFill>
        <p:spPr>
          <a:xfrm>
            <a:off x="550545" y="1497965"/>
            <a:ext cx="3823970" cy="2229485"/>
          </a:xfrm>
          <a:prstGeom prst="rect">
            <a:avLst/>
          </a:prstGeom>
        </p:spPr>
      </p:pic>
      <p:sp>
        <p:nvSpPr>
          <p:cNvPr id="6" name="文本框 5"/>
          <p:cNvSpPr txBox="1"/>
          <p:nvPr/>
        </p:nvSpPr>
        <p:spPr>
          <a:xfrm>
            <a:off x="4653280" y="1616710"/>
            <a:ext cx="7402195" cy="398780"/>
          </a:xfrm>
          <a:prstGeom prst="rect">
            <a:avLst/>
          </a:prstGeom>
          <a:noFill/>
          <a:ln w="9525">
            <a:noFill/>
          </a:ln>
        </p:spPr>
        <p:txBody>
          <a:bodyPr wrap="square" anchor="t">
            <a:spAutoFit/>
          </a:bodyPr>
          <a:lstStyle/>
          <a:p>
            <a:pPr marL="266700" indent="-266700"/>
            <a:r>
              <a:rPr lang="en-US" altLang="en-US" sz="2000" b="1">
                <a:latin typeface="Times New Roman" panose="02020603050405020304" pitchFamily="18" charset="0"/>
                <a:ea typeface="宋体" panose="02010600030101010101" pitchFamily="2" charset="-122"/>
              </a:rPr>
              <a:t>Find the Berry phase :</a:t>
            </a:r>
          </a:p>
        </p:txBody>
      </p:sp>
      <p:pic>
        <p:nvPicPr>
          <p:cNvPr id="10" name="图片 9"/>
          <p:cNvPicPr>
            <a:picLocks noChangeAspect="1"/>
          </p:cNvPicPr>
          <p:nvPr/>
        </p:nvPicPr>
        <p:blipFill>
          <a:blip r:embed="rId4"/>
          <a:srcRect l="3528" t="16981" r="10491" b="17315"/>
          <a:stretch>
            <a:fillRect/>
          </a:stretch>
        </p:blipFill>
        <p:spPr>
          <a:xfrm>
            <a:off x="550545" y="3777615"/>
            <a:ext cx="3806825" cy="2578735"/>
          </a:xfrm>
          <a:prstGeom prst="rect">
            <a:avLst/>
          </a:prstGeom>
        </p:spPr>
      </p:pic>
      <p:graphicFrame>
        <p:nvGraphicFramePr>
          <p:cNvPr id="3" name="对象 2"/>
          <p:cNvGraphicFramePr/>
          <p:nvPr/>
        </p:nvGraphicFramePr>
        <p:xfrm>
          <a:off x="4778375" y="2036445"/>
          <a:ext cx="6852920" cy="4319905"/>
        </p:xfrm>
        <a:graphic>
          <a:graphicData uri="http://schemas.openxmlformats.org/presentationml/2006/ole">
            <mc:AlternateContent xmlns:mc="http://schemas.openxmlformats.org/markup-compatibility/2006">
              <mc:Choice xmlns:v="urn:schemas-microsoft-com:vml" Requires="v">
                <p:oleObj r:id="rId5" imgW="2705100" imgH="1777365" progId="Equation.KSEE3">
                  <p:embed/>
                </p:oleObj>
              </mc:Choice>
              <mc:Fallback>
                <p:oleObj r:id="rId5" imgW="2705100" imgH="1777365" progId="Equation.KSEE3">
                  <p:embed/>
                  <p:pic>
                    <p:nvPicPr>
                      <p:cNvPr id="3" name="对象 2"/>
                      <p:cNvPicPr/>
                      <p:nvPr/>
                    </p:nvPicPr>
                    <p:blipFill>
                      <a:blip r:embed="rId6"/>
                      <a:stretch>
                        <a:fillRect/>
                      </a:stretch>
                    </p:blipFill>
                    <p:spPr>
                      <a:xfrm>
                        <a:off x="4778375" y="2036445"/>
                        <a:ext cx="6852920" cy="4319905"/>
                      </a:xfrm>
                      <a:prstGeom prst="rect">
                        <a:avLst/>
                      </a:prstGeom>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 AB effect</a:t>
            </a:r>
            <a:endParaRPr lang="en-US"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708025" y="1737995"/>
            <a:ext cx="10775950" cy="460375"/>
          </a:xfrm>
          <a:prstGeom prst="rect">
            <a:avLst/>
          </a:prstGeom>
          <a:noFill/>
          <a:ln w="9525">
            <a:noFill/>
          </a:ln>
        </p:spPr>
        <p:txBody>
          <a:bodyPr wrap="square" anchor="t">
            <a:spAutoFit/>
          </a:bodyPr>
          <a:lstStyle/>
          <a:p>
            <a:pPr marL="266700" indent="-266700"/>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The Aharonov-Bohm effect can be regards as an example geometric phase.</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6570345" y="6489700"/>
            <a:ext cx="3268980" cy="368300"/>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[2]Chambers R G. PRL.1960,5;3</a:t>
            </a:r>
            <a:endParaRPr lang="en-US" altLang="en-US" b="1" i="1">
              <a:latin typeface="Times New Roman" panose="02020603050405020304" pitchFamily="18" charset="0"/>
              <a:ea typeface="宋体" panose="02010600030101010101" pitchFamily="2" charset="-122"/>
            </a:endParaRPr>
          </a:p>
        </p:txBody>
      </p:sp>
      <p:graphicFrame>
        <p:nvGraphicFramePr>
          <p:cNvPr id="3" name="对象 2"/>
          <p:cNvGraphicFramePr/>
          <p:nvPr/>
        </p:nvGraphicFramePr>
        <p:xfrm>
          <a:off x="1710690" y="2461260"/>
          <a:ext cx="8771255" cy="2732405"/>
        </p:xfrm>
        <a:graphic>
          <a:graphicData uri="http://schemas.openxmlformats.org/presentationml/2006/ole">
            <mc:AlternateContent xmlns:mc="http://schemas.openxmlformats.org/markup-compatibility/2006">
              <mc:Choice xmlns:v="urn:schemas-microsoft-com:vml" Requires="v">
                <p:oleObj r:id="rId3" imgW="3873500" imgH="1104900" progId="Equation.KSEE3">
                  <p:embed/>
                </p:oleObj>
              </mc:Choice>
              <mc:Fallback>
                <p:oleObj r:id="rId3" imgW="3873500" imgH="1104900" progId="Equation.KSEE3">
                  <p:embed/>
                  <p:pic>
                    <p:nvPicPr>
                      <p:cNvPr id="3" name="对象 2"/>
                      <p:cNvPicPr/>
                      <p:nvPr/>
                    </p:nvPicPr>
                    <p:blipFill>
                      <a:blip r:embed="rId4"/>
                      <a:stretch>
                        <a:fillRect/>
                      </a:stretch>
                    </p:blipFill>
                    <p:spPr>
                      <a:xfrm>
                        <a:off x="1710690" y="2461260"/>
                        <a:ext cx="8771255" cy="2732405"/>
                      </a:xfrm>
                      <a:prstGeom prst="rect">
                        <a:avLst/>
                      </a:prstGeom>
                    </p:spPr>
                  </p:pic>
                </p:oleObj>
              </mc:Fallback>
            </mc:AlternateContent>
          </a:graphicData>
        </a:graphic>
      </p:graphicFrame>
      <p:cxnSp>
        <p:nvCxnSpPr>
          <p:cNvPr id="8" name="直接连接符 7"/>
          <p:cNvCxnSpPr/>
          <p:nvPr/>
        </p:nvCxnSpPr>
        <p:spPr>
          <a:xfrm>
            <a:off x="4600575" y="4255770"/>
            <a:ext cx="1067435" cy="9378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右箭头 10"/>
          <p:cNvSpPr/>
          <p:nvPr/>
        </p:nvSpPr>
        <p:spPr>
          <a:xfrm>
            <a:off x="2251075" y="5664835"/>
            <a:ext cx="635635" cy="409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12" name="对象 11"/>
          <p:cNvGraphicFramePr/>
          <p:nvPr/>
        </p:nvGraphicFramePr>
        <p:xfrm>
          <a:off x="3697288" y="5381943"/>
          <a:ext cx="3305810" cy="974090"/>
        </p:xfrm>
        <a:graphic>
          <a:graphicData uri="http://schemas.openxmlformats.org/presentationml/2006/ole">
            <mc:AlternateContent xmlns:mc="http://schemas.openxmlformats.org/markup-compatibility/2006">
              <mc:Choice xmlns:v="urn:schemas-microsoft-com:vml" Requires="v">
                <p:oleObj r:id="rId5" imgW="1459865" imgH="393700" progId="Equation.KSEE3">
                  <p:embed/>
                </p:oleObj>
              </mc:Choice>
              <mc:Fallback>
                <p:oleObj r:id="rId5" imgW="1459865" imgH="393700" progId="Equation.KSEE3">
                  <p:embed/>
                  <p:pic>
                    <p:nvPicPr>
                      <p:cNvPr id="12" name="对象 11"/>
                      <p:cNvPicPr/>
                      <p:nvPr/>
                    </p:nvPicPr>
                    <p:blipFill>
                      <a:blip r:embed="rId6"/>
                      <a:stretch>
                        <a:fillRect/>
                      </a:stretch>
                    </p:blipFill>
                    <p:spPr>
                      <a:xfrm>
                        <a:off x="3697288" y="5381943"/>
                        <a:ext cx="3305810" cy="974090"/>
                      </a:xfrm>
                      <a:prstGeom prst="rect">
                        <a:avLst/>
                      </a:prstGeom>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Berry Phase- AB effect</a:t>
            </a:r>
            <a:endParaRPr lang="en-US" b="1">
              <a:solidFill>
                <a:schemeClr val="tx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010285" y="5332095"/>
            <a:ext cx="10775950" cy="829945"/>
          </a:xfrm>
          <a:prstGeom prst="rect">
            <a:avLst/>
          </a:prstGeom>
          <a:noFill/>
          <a:ln w="9525">
            <a:noFill/>
          </a:ln>
        </p:spPr>
        <p:txBody>
          <a:bodyPr wrap="square" anchor="t">
            <a:spAutoFit/>
          </a:bodyPr>
          <a:lstStyle/>
          <a:p>
            <a:pPr marL="266700" indent="-266700"/>
            <a:r>
              <a:rPr lang="en-US" altLang="zh-CN" sz="2400" b="1">
                <a:latin typeface="Times New Roman" panose="02020603050405020304" pitchFamily="18" charset="0"/>
                <a:ea typeface="宋体" panose="02010600030101010101" pitchFamily="2" charset="-122"/>
                <a:cs typeface="Times New Roman" panose="02020603050405020304" pitchFamily="18" charset="0"/>
                <a:sym typeface="+mn-ea"/>
              </a:rPr>
              <a:t>This results confirm the AB effect and reveals that AB effe is a particular instance of geometric phase(Berry phase)!.</a:t>
            </a:r>
            <a:endParaRPr lang="zh-CN" altLang="en-US" sz="20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6570345" y="6489700"/>
            <a:ext cx="3268980" cy="368300"/>
          </a:xfrm>
          <a:prstGeom prst="rect">
            <a:avLst/>
          </a:prstGeom>
          <a:noFill/>
          <a:ln w="9525">
            <a:noFill/>
          </a:ln>
        </p:spPr>
        <p:txBody>
          <a:bodyPr wrap="none" anchor="t">
            <a:spAutoFit/>
          </a:bodyPr>
          <a:lstStyle/>
          <a:p>
            <a:pPr marL="266700" indent="-266700"/>
            <a:r>
              <a:rPr lang="en-US" altLang="zh-CN" b="1" i="1">
                <a:latin typeface="Times New Roman" panose="02020603050405020304" pitchFamily="18" charset="0"/>
                <a:ea typeface="宋体" panose="02010600030101010101" pitchFamily="2" charset="-122"/>
                <a:cs typeface="Times New Roman" panose="02020603050405020304" pitchFamily="18" charset="0"/>
                <a:sym typeface="+mn-ea"/>
              </a:rPr>
              <a:t>[2]Chambers R G. PRL.1960,5;3</a:t>
            </a:r>
            <a:endParaRPr lang="en-US" altLang="en-US" b="1" i="1">
              <a:latin typeface="Times New Roman" panose="02020603050405020304" pitchFamily="18" charset="0"/>
              <a:ea typeface="宋体" panose="02010600030101010101" pitchFamily="2" charset="-122"/>
            </a:endParaRPr>
          </a:p>
        </p:txBody>
      </p:sp>
      <p:graphicFrame>
        <p:nvGraphicFramePr>
          <p:cNvPr id="5" name="对象 4"/>
          <p:cNvGraphicFramePr/>
          <p:nvPr/>
        </p:nvGraphicFramePr>
        <p:xfrm>
          <a:off x="3462655" y="1314450"/>
          <a:ext cx="6376670" cy="4228465"/>
        </p:xfrm>
        <a:graphic>
          <a:graphicData uri="http://schemas.openxmlformats.org/presentationml/2006/ole">
            <mc:AlternateContent xmlns:mc="http://schemas.openxmlformats.org/markup-compatibility/2006">
              <mc:Choice xmlns:v="urn:schemas-microsoft-com:vml" Requires="v">
                <p:oleObj r:id="rId3" imgW="2273300" imgH="1548765" progId="Equation.KSEE3">
                  <p:embed/>
                </p:oleObj>
              </mc:Choice>
              <mc:Fallback>
                <p:oleObj r:id="rId3" imgW="2273300" imgH="1548765" progId="Equation.KSEE3">
                  <p:embed/>
                  <p:pic>
                    <p:nvPicPr>
                      <p:cNvPr id="5" name="对象 4"/>
                      <p:cNvPicPr/>
                      <p:nvPr/>
                    </p:nvPicPr>
                    <p:blipFill>
                      <a:blip r:embed="rId4"/>
                      <a:stretch>
                        <a:fillRect/>
                      </a:stretch>
                    </p:blipFill>
                    <p:spPr>
                      <a:xfrm>
                        <a:off x="3462655" y="1314450"/>
                        <a:ext cx="6376670" cy="4228465"/>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354" name="Object 2"/>
          <p:cNvGraphicFramePr>
            <a:graphicFrameLocks noChangeAspect="1"/>
          </p:cNvGraphicFramePr>
          <p:nvPr/>
        </p:nvGraphicFramePr>
        <p:xfrm>
          <a:off x="2560749" y="1574164"/>
          <a:ext cx="6864440" cy="4851559"/>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2283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749" y="1574164"/>
                        <a:ext cx="6864440" cy="4851559"/>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D5530029-8A72-1E42-9ED1-65C9D25335CB}"/>
              </a:ext>
            </a:extLst>
          </p:cNvPr>
          <p:cNvSpPr/>
          <p:nvPr/>
        </p:nvSpPr>
        <p:spPr>
          <a:xfrm>
            <a:off x="885450" y="432277"/>
            <a:ext cx="3350597" cy="523220"/>
          </a:xfrm>
          <a:prstGeom prst="rect">
            <a:avLst/>
          </a:prstGeom>
        </p:spPr>
        <p:txBody>
          <a:bodyPr wrap="none">
            <a:spAutoFit/>
          </a:bodyPr>
          <a:lstStyle/>
          <a:p>
            <a:r>
              <a:rPr lang="en-US" altLang="en-US" dirty="0">
                <a:solidFill>
                  <a:srgbClr val="0070C0"/>
                </a:solidFill>
              </a:rPr>
              <a:t>standard Hall-bar</a:t>
            </a:r>
            <a:endParaRPr lang="en-CH" dirty="0">
              <a:solidFill>
                <a:srgbClr val="0070C0"/>
              </a:solidFill>
            </a:endParaRPr>
          </a:p>
        </p:txBody>
      </p:sp>
    </p:spTree>
    <p:extLst>
      <p:ext uri="{BB962C8B-B14F-4D97-AF65-F5344CB8AC3E}">
        <p14:creationId xmlns:p14="http://schemas.microsoft.com/office/powerpoint/2010/main" val="1702617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Quantization of  Hall Conductance</a:t>
            </a:r>
            <a:endParaRPr lang="en-US" b="1">
              <a:solidFill>
                <a:schemeClr val="tx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50545" y="1195705"/>
            <a:ext cx="10921365" cy="52622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sym typeface="+mn-ea"/>
              </a:rPr>
              <a:t>Hall conductance can be obtained by calculating the first chen-number. The core is the berry phase which is derived from arbitrariness of the wave function, and it is a geometric phase reflecting the topological properties of the system.</a:t>
            </a:r>
            <a:endParaRPr lang="en-US" altLang="en-US" sz="2400" b="1">
              <a:latin typeface="Times New Roman" panose="02020603050405020304" pitchFamily="18" charset="0"/>
              <a:ea typeface="宋体" panose="02010600030101010101" pitchFamily="2" charset="-122"/>
            </a:endParaRPr>
          </a:p>
          <a:p>
            <a:pPr marL="266700" indent="-266700"/>
            <a:endParaRPr lang="en-US" altLang="en-US" sz="2400" b="1">
              <a:latin typeface="Times New Roman" panose="02020603050405020304" pitchFamily="18" charset="0"/>
              <a:ea typeface="宋体" panose="02010600030101010101" pitchFamily="2" charset="-122"/>
            </a:endParaRPr>
          </a:p>
          <a:p>
            <a:pPr marL="266700" indent="-266700"/>
            <a:r>
              <a:rPr lang="en-US" altLang="zh-CN" sz="2400" b="1">
                <a:latin typeface="Times New Roman" panose="02020603050405020304" pitchFamily="18" charset="0"/>
                <a:ea typeface="宋体" panose="02010600030101010101" pitchFamily="2" charset="-122"/>
                <a:sym typeface="+mn-ea"/>
              </a:rPr>
              <a:t>Definite a Berry phase,Berry connection,Berry curvature:</a:t>
            </a:r>
            <a:endParaRPr lang="en-US" altLang="zh-CN" sz="2400" b="1">
              <a:latin typeface="Times New Roman" panose="02020603050405020304" pitchFamily="18" charset="0"/>
              <a:ea typeface="宋体" panose="02010600030101010101" pitchFamily="2" charset="-122"/>
            </a:endParaRPr>
          </a:p>
          <a:p>
            <a:pPr marL="266700" indent="-266700"/>
            <a:endParaRPr lang="en-US" altLang="zh-CN" sz="2400" b="1">
              <a:latin typeface="Times New Roman" panose="02020603050405020304" pitchFamily="18" charset="0"/>
              <a:ea typeface="宋体" panose="02010600030101010101" pitchFamily="2" charset="-122"/>
            </a:endParaRPr>
          </a:p>
          <a:p>
            <a:pPr marL="266700" indent="-266700"/>
            <a:endParaRPr lang="en-US" altLang="zh-CN" sz="2400" b="1">
              <a:latin typeface="Times New Roman" panose="02020603050405020304" pitchFamily="18" charset="0"/>
              <a:ea typeface="宋体" panose="02010600030101010101" pitchFamily="2" charset="-122"/>
            </a:endParaRPr>
          </a:p>
          <a:p>
            <a:pPr marL="266700" indent="-266700"/>
            <a:endParaRPr lang="en-US" altLang="zh-CN" sz="2400" b="1">
              <a:latin typeface="Times New Roman" panose="02020603050405020304" pitchFamily="18" charset="0"/>
              <a:ea typeface="宋体" panose="02010600030101010101" pitchFamily="2" charset="-122"/>
            </a:endParaRPr>
          </a:p>
          <a:p>
            <a:pPr marL="266700" indent="-266700"/>
            <a:endParaRPr lang="en-US" altLang="zh-CN" sz="2400" b="1">
              <a:latin typeface="Times New Roman" panose="02020603050405020304" pitchFamily="18" charset="0"/>
              <a:ea typeface="宋体" panose="02010600030101010101" pitchFamily="2" charset="-122"/>
            </a:endParaRPr>
          </a:p>
          <a:p>
            <a:pPr marL="266700" indent="-266700"/>
            <a:r>
              <a:rPr lang="en-US" altLang="zh-CN" sz="2400" b="1">
                <a:latin typeface="Times New Roman" panose="02020603050405020304" pitchFamily="18" charset="0"/>
                <a:ea typeface="宋体" panose="02010600030101010101" pitchFamily="2" charset="-122"/>
                <a:sym typeface="+mn-ea"/>
              </a:rPr>
              <a:t>Berry phase is </a:t>
            </a:r>
            <a:r>
              <a:rPr lang="en-US" sz="2400" b="1">
                <a:latin typeface="Times New Roman" panose="02020603050405020304" pitchFamily="18" charset="0"/>
                <a:ea typeface="宋体" panose="02010600030101010101" pitchFamily="2" charset="-122"/>
                <a:sym typeface="+mn-ea"/>
              </a:rPr>
              <a:t>t</a:t>
            </a:r>
            <a:r>
              <a:rPr sz="2400" b="1">
                <a:latin typeface="Times New Roman" panose="02020603050405020304" pitchFamily="18" charset="0"/>
                <a:ea typeface="宋体" panose="02010600030101010101" pitchFamily="2" charset="-122"/>
                <a:sym typeface="+mn-ea"/>
              </a:rPr>
              <a:t>he integral of </a:t>
            </a:r>
            <a:r>
              <a:rPr lang="en-US" sz="2400" b="1">
                <a:latin typeface="Times New Roman" panose="02020603050405020304" pitchFamily="18" charset="0"/>
                <a:ea typeface="宋体" panose="02010600030101010101" pitchFamily="2" charset="-122"/>
                <a:sym typeface="+mn-ea"/>
              </a:rPr>
              <a:t>berry connection of a</a:t>
            </a:r>
            <a:r>
              <a:rPr sz="2400" b="1">
                <a:latin typeface="Times New Roman" panose="02020603050405020304" pitchFamily="18" charset="0"/>
                <a:ea typeface="宋体" panose="02010600030101010101" pitchFamily="2" charset="-122"/>
                <a:sym typeface="+mn-ea"/>
              </a:rPr>
              <a:t> closed loop in </a:t>
            </a:r>
            <a:r>
              <a:rPr lang="en-US" sz="2400" b="1">
                <a:latin typeface="Times New Roman" panose="02020603050405020304" pitchFamily="18" charset="0"/>
                <a:ea typeface="宋体" panose="02010600030101010101" pitchFamily="2" charset="-122"/>
                <a:sym typeface="+mn-ea"/>
              </a:rPr>
              <a:t>parameter(</a:t>
            </a:r>
            <a:r>
              <a:rPr lang="zh-CN" altLang="en-US" sz="2400" b="1">
                <a:latin typeface="Times New Roman" panose="02020603050405020304" pitchFamily="18" charset="0"/>
                <a:ea typeface="宋体" panose="02010600030101010101" pitchFamily="2" charset="-122"/>
                <a:sym typeface="+mn-ea"/>
              </a:rPr>
              <a:t>Used to explain quantum Hall conductance in topological band theory</a:t>
            </a:r>
            <a:r>
              <a:rPr lang="en-US" altLang="zh-CN" sz="2400" b="1">
                <a:latin typeface="Times New Roman" panose="02020603050405020304" pitchFamily="18" charset="0"/>
                <a:ea typeface="宋体" panose="02010600030101010101" pitchFamily="2" charset="-122"/>
                <a:sym typeface="+mn-ea"/>
              </a:rPr>
              <a:t>, here,</a:t>
            </a:r>
            <a:r>
              <a:rPr lang="en-US" sz="2400" b="1">
                <a:latin typeface="Times New Roman" panose="02020603050405020304" pitchFamily="18" charset="0"/>
                <a:ea typeface="宋体" panose="02010600030101010101" pitchFamily="2" charset="-122"/>
                <a:sym typeface="+mn-ea"/>
              </a:rPr>
              <a:t>momentum)</a:t>
            </a:r>
            <a:r>
              <a:rPr sz="2400" b="1">
                <a:latin typeface="Times New Roman" panose="02020603050405020304" pitchFamily="18" charset="0"/>
                <a:ea typeface="宋体" panose="02010600030101010101" pitchFamily="2" charset="-122"/>
                <a:sym typeface="+mn-ea"/>
              </a:rPr>
              <a:t> space</a:t>
            </a:r>
            <a:r>
              <a:rPr lang="en-US" sz="2400" b="1">
                <a:latin typeface="Times New Roman" panose="02020603050405020304" pitchFamily="18" charset="0"/>
                <a:ea typeface="宋体" panose="02010600030101010101" pitchFamily="2" charset="-122"/>
                <a:sym typeface="+mn-ea"/>
              </a:rPr>
              <a:t>, </a:t>
            </a:r>
            <a:r>
              <a:rPr lang="en-US" altLang="zh-CN" sz="2400" b="1">
                <a:latin typeface="Times New Roman" panose="02020603050405020304" pitchFamily="18" charset="0"/>
                <a:ea typeface="宋体" panose="02010600030101010101" pitchFamily="2" charset="-122"/>
                <a:sym typeface="+mn-ea"/>
              </a:rPr>
              <a:t>i</a:t>
            </a:r>
            <a:r>
              <a:rPr lang="zh-CN" altLang="en-US" sz="2400" b="1">
                <a:latin typeface="Times New Roman" panose="02020603050405020304" pitchFamily="18" charset="0"/>
                <a:ea typeface="宋体" panose="02010600030101010101" pitchFamily="2" charset="-122"/>
                <a:sym typeface="+mn-ea"/>
              </a:rPr>
              <a:t>t's also the surface integral of Berry's curvature in parametric space</a:t>
            </a:r>
            <a:r>
              <a:rPr lang="en-US" altLang="zh-CN" sz="2400" b="1">
                <a:latin typeface="Times New Roman" panose="02020603050405020304" pitchFamily="18" charset="0"/>
                <a:ea typeface="宋体" panose="02010600030101010101" pitchFamily="2" charset="-122"/>
                <a:sym typeface="+mn-ea"/>
              </a:rPr>
              <a:t>(</a:t>
            </a:r>
            <a:r>
              <a:rPr lang="zh-CN" altLang="en-US" sz="2400" b="1">
                <a:latin typeface="Times New Roman" panose="02020603050405020304" pitchFamily="18" charset="0"/>
                <a:ea typeface="宋体" panose="02010600030101010101" pitchFamily="2" charset="-122"/>
                <a:sym typeface="+mn-ea"/>
              </a:rPr>
              <a:t>The entire Brillouin district</a:t>
            </a:r>
            <a:r>
              <a:rPr lang="en-US" altLang="zh-CN" sz="2400" b="1">
                <a:latin typeface="Times New Roman" panose="02020603050405020304" pitchFamily="18" charset="0"/>
                <a:ea typeface="宋体" panose="02010600030101010101" pitchFamily="2" charset="-122"/>
                <a:sym typeface="+mn-ea"/>
              </a:rPr>
              <a:t>)</a:t>
            </a:r>
            <a:endParaRPr lang="zh-CN" altLang="en-US" sz="2400" b="1">
              <a:latin typeface="Times New Roman" panose="02020603050405020304" pitchFamily="18" charset="0"/>
              <a:ea typeface="宋体" panose="02010600030101010101" pitchFamily="2" charset="-122"/>
            </a:endParaRPr>
          </a:p>
          <a:p>
            <a:pPr marL="266700" indent="-266700"/>
            <a:endParaRPr lang="en-US" altLang="en-US" sz="2400" b="1">
              <a:latin typeface="Times New Roman" panose="02020603050405020304" pitchFamily="18" charset="0"/>
              <a:ea typeface="宋体" panose="02010600030101010101" pitchFamily="2" charset="-122"/>
            </a:endParaRPr>
          </a:p>
        </p:txBody>
      </p:sp>
      <p:graphicFrame>
        <p:nvGraphicFramePr>
          <p:cNvPr id="8" name="对象 7">
            <a:hlinkClick r:id="" action="ppaction://ole?verb=0"/>
          </p:cNvPr>
          <p:cNvGraphicFramePr>
            <a:graphicFrameLocks noChangeAspect="1"/>
          </p:cNvGraphicFramePr>
          <p:nvPr/>
        </p:nvGraphicFramePr>
        <p:xfrm>
          <a:off x="1065530" y="3336290"/>
          <a:ext cx="10471150" cy="980440"/>
        </p:xfrm>
        <a:graphic>
          <a:graphicData uri="http://schemas.openxmlformats.org/presentationml/2006/ole">
            <mc:AlternateContent xmlns:mc="http://schemas.openxmlformats.org/markup-compatibility/2006">
              <mc:Choice xmlns:v="urn:schemas-microsoft-com:vml" Requires="v">
                <p:oleObj r:id="rId3" imgW="4749165" imgH="444500" progId="Equation.KSEE3">
                  <p:embed/>
                </p:oleObj>
              </mc:Choice>
              <mc:Fallback>
                <p:oleObj r:id="rId3" imgW="4749165" imgH="444500" progId="Equation.KSEE3">
                  <p:embed/>
                  <p:pic>
                    <p:nvPicPr>
                      <p:cNvPr id="8" name="对象 7">
                        <a:hlinkClick r:id="" action="ppaction://ole?verb=0"/>
                      </p:cNvPr>
                      <p:cNvPicPr/>
                      <p:nvPr/>
                    </p:nvPicPr>
                    <p:blipFill>
                      <a:blip r:embed="rId4"/>
                      <a:stretch>
                        <a:fillRect/>
                      </a:stretch>
                    </p:blipFill>
                    <p:spPr>
                      <a:xfrm>
                        <a:off x="1065530" y="3336290"/>
                        <a:ext cx="10471150" cy="980440"/>
                      </a:xfrm>
                      <a:prstGeom prst="rect">
                        <a:avLst/>
                      </a:prstGeom>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Quantization of  Hall Conductance</a:t>
            </a:r>
            <a:endParaRPr lang="en-US" b="1">
              <a:solidFill>
                <a:schemeClr val="tx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50545" y="1195705"/>
            <a:ext cx="10921365" cy="5262245"/>
          </a:xfrm>
          <a:prstGeom prst="rect">
            <a:avLst/>
          </a:prstGeom>
          <a:noFill/>
          <a:ln w="9525">
            <a:noFill/>
          </a:ln>
        </p:spPr>
        <p:txBody>
          <a:bodyPr wrap="square" anchor="t">
            <a:spAutoFit/>
          </a:bodyPr>
          <a:lstStyle/>
          <a:p>
            <a:pPr marL="266700" indent="-266700"/>
            <a:r>
              <a:rPr lang="en-US" altLang="en-US" sz="2400" b="1">
                <a:latin typeface="Times New Roman" panose="02020603050405020304" pitchFamily="18" charset="0"/>
                <a:ea typeface="宋体" panose="02010600030101010101" pitchFamily="2" charset="-122"/>
                <a:sym typeface="+mn-ea"/>
              </a:rPr>
              <a:t>Hall conductance can be obtained by calculating the first chen-number. The core is the berry phase which is derived from arbitrariness of the wave function, and it is a geometric phase reflecting the topological properties of the system.</a:t>
            </a:r>
            <a:endParaRPr lang="en-US" altLang="en-US" sz="2400" b="1">
              <a:latin typeface="Times New Roman" panose="02020603050405020304" pitchFamily="18" charset="0"/>
              <a:ea typeface="宋体" panose="02010600030101010101" pitchFamily="2" charset="-122"/>
            </a:endParaRPr>
          </a:p>
          <a:p>
            <a:pPr marL="266700" indent="-266700"/>
            <a:endParaRPr lang="en-US" altLang="en-US" sz="2400" b="1">
              <a:latin typeface="Times New Roman" panose="02020603050405020304" pitchFamily="18" charset="0"/>
              <a:ea typeface="宋体" panose="02010600030101010101" pitchFamily="2" charset="-122"/>
            </a:endParaRPr>
          </a:p>
          <a:p>
            <a:pPr marL="266700" indent="-266700"/>
            <a:r>
              <a:rPr lang="en-US" altLang="zh-CN" sz="2400" b="1">
                <a:latin typeface="Times New Roman" panose="02020603050405020304" pitchFamily="18" charset="0"/>
                <a:ea typeface="宋体" panose="02010600030101010101" pitchFamily="2" charset="-122"/>
                <a:sym typeface="+mn-ea"/>
              </a:rPr>
              <a:t>Definite a Berry phase,Berry connection,Berry curvature:</a:t>
            </a:r>
            <a:endParaRPr lang="en-US" altLang="zh-CN" sz="2400" b="1">
              <a:latin typeface="Times New Roman" panose="02020603050405020304" pitchFamily="18" charset="0"/>
              <a:ea typeface="宋体" panose="02010600030101010101" pitchFamily="2" charset="-122"/>
            </a:endParaRPr>
          </a:p>
          <a:p>
            <a:pPr marL="266700" indent="-266700"/>
            <a:endParaRPr lang="en-US" altLang="zh-CN" sz="2400" b="1">
              <a:latin typeface="Times New Roman" panose="02020603050405020304" pitchFamily="18" charset="0"/>
              <a:ea typeface="宋体" panose="02010600030101010101" pitchFamily="2" charset="-122"/>
            </a:endParaRPr>
          </a:p>
          <a:p>
            <a:pPr marL="266700" indent="-266700"/>
            <a:endParaRPr lang="en-US" altLang="zh-CN" sz="2400" b="1">
              <a:latin typeface="Times New Roman" panose="02020603050405020304" pitchFamily="18" charset="0"/>
              <a:ea typeface="宋体" panose="02010600030101010101" pitchFamily="2" charset="-122"/>
            </a:endParaRPr>
          </a:p>
          <a:p>
            <a:pPr marL="266700" indent="-266700"/>
            <a:endParaRPr lang="en-US" altLang="zh-CN" sz="2400" b="1">
              <a:latin typeface="Times New Roman" panose="02020603050405020304" pitchFamily="18" charset="0"/>
              <a:ea typeface="宋体" panose="02010600030101010101" pitchFamily="2" charset="-122"/>
            </a:endParaRPr>
          </a:p>
          <a:p>
            <a:pPr marL="266700" indent="-266700"/>
            <a:endParaRPr lang="en-US" altLang="zh-CN" sz="2400" b="1">
              <a:latin typeface="Times New Roman" panose="02020603050405020304" pitchFamily="18" charset="0"/>
              <a:ea typeface="宋体" panose="02010600030101010101" pitchFamily="2" charset="-122"/>
            </a:endParaRPr>
          </a:p>
          <a:p>
            <a:pPr marL="266700" indent="-266700"/>
            <a:r>
              <a:rPr lang="en-US" altLang="zh-CN" sz="2400" b="1">
                <a:latin typeface="Times New Roman" panose="02020603050405020304" pitchFamily="18" charset="0"/>
                <a:ea typeface="宋体" panose="02010600030101010101" pitchFamily="2" charset="-122"/>
                <a:sym typeface="+mn-ea"/>
              </a:rPr>
              <a:t>Berry phase is </a:t>
            </a:r>
            <a:r>
              <a:rPr lang="en-US" sz="2400" b="1">
                <a:latin typeface="Times New Roman" panose="02020603050405020304" pitchFamily="18" charset="0"/>
                <a:ea typeface="宋体" panose="02010600030101010101" pitchFamily="2" charset="-122"/>
                <a:sym typeface="+mn-ea"/>
              </a:rPr>
              <a:t>t</a:t>
            </a:r>
            <a:r>
              <a:rPr sz="2400" b="1">
                <a:latin typeface="Times New Roman" panose="02020603050405020304" pitchFamily="18" charset="0"/>
                <a:ea typeface="宋体" panose="02010600030101010101" pitchFamily="2" charset="-122"/>
                <a:sym typeface="+mn-ea"/>
              </a:rPr>
              <a:t>he integral of </a:t>
            </a:r>
            <a:r>
              <a:rPr lang="en-US" sz="2400" b="1">
                <a:latin typeface="Times New Roman" panose="02020603050405020304" pitchFamily="18" charset="0"/>
                <a:ea typeface="宋体" panose="02010600030101010101" pitchFamily="2" charset="-122"/>
                <a:sym typeface="+mn-ea"/>
              </a:rPr>
              <a:t>berry connection of a</a:t>
            </a:r>
            <a:r>
              <a:rPr sz="2400" b="1">
                <a:latin typeface="Times New Roman" panose="02020603050405020304" pitchFamily="18" charset="0"/>
                <a:ea typeface="宋体" panose="02010600030101010101" pitchFamily="2" charset="-122"/>
                <a:sym typeface="+mn-ea"/>
              </a:rPr>
              <a:t> closed loop in </a:t>
            </a:r>
            <a:r>
              <a:rPr lang="en-US" sz="2400" b="1">
                <a:latin typeface="Times New Roman" panose="02020603050405020304" pitchFamily="18" charset="0"/>
                <a:ea typeface="宋体" panose="02010600030101010101" pitchFamily="2" charset="-122"/>
                <a:sym typeface="+mn-ea"/>
              </a:rPr>
              <a:t>parameter(</a:t>
            </a:r>
            <a:r>
              <a:rPr lang="zh-CN" altLang="en-US" sz="2400" b="1">
                <a:latin typeface="Times New Roman" panose="02020603050405020304" pitchFamily="18" charset="0"/>
                <a:ea typeface="宋体" panose="02010600030101010101" pitchFamily="2" charset="-122"/>
                <a:sym typeface="+mn-ea"/>
              </a:rPr>
              <a:t>Used to explain quantum Hall conductance in topological band theory</a:t>
            </a:r>
            <a:r>
              <a:rPr lang="en-US" altLang="zh-CN" sz="2400" b="1">
                <a:latin typeface="Times New Roman" panose="02020603050405020304" pitchFamily="18" charset="0"/>
                <a:ea typeface="宋体" panose="02010600030101010101" pitchFamily="2" charset="-122"/>
                <a:sym typeface="+mn-ea"/>
              </a:rPr>
              <a:t>, here,</a:t>
            </a:r>
            <a:r>
              <a:rPr lang="en-US" sz="2400" b="1">
                <a:latin typeface="Times New Roman" panose="02020603050405020304" pitchFamily="18" charset="0"/>
                <a:ea typeface="宋体" panose="02010600030101010101" pitchFamily="2" charset="-122"/>
                <a:sym typeface="+mn-ea"/>
              </a:rPr>
              <a:t>momentum)</a:t>
            </a:r>
            <a:r>
              <a:rPr sz="2400" b="1">
                <a:latin typeface="Times New Roman" panose="02020603050405020304" pitchFamily="18" charset="0"/>
                <a:ea typeface="宋体" panose="02010600030101010101" pitchFamily="2" charset="-122"/>
                <a:sym typeface="+mn-ea"/>
              </a:rPr>
              <a:t> space</a:t>
            </a:r>
            <a:r>
              <a:rPr lang="en-US" sz="2400" b="1">
                <a:latin typeface="Times New Roman" panose="02020603050405020304" pitchFamily="18" charset="0"/>
                <a:ea typeface="宋体" panose="02010600030101010101" pitchFamily="2" charset="-122"/>
                <a:sym typeface="+mn-ea"/>
              </a:rPr>
              <a:t>, </a:t>
            </a:r>
            <a:r>
              <a:rPr lang="en-US" altLang="zh-CN" sz="2400" b="1">
                <a:latin typeface="Times New Roman" panose="02020603050405020304" pitchFamily="18" charset="0"/>
                <a:ea typeface="宋体" panose="02010600030101010101" pitchFamily="2" charset="-122"/>
                <a:sym typeface="+mn-ea"/>
              </a:rPr>
              <a:t>i</a:t>
            </a:r>
            <a:r>
              <a:rPr lang="zh-CN" altLang="en-US" sz="2400" b="1">
                <a:latin typeface="Times New Roman" panose="02020603050405020304" pitchFamily="18" charset="0"/>
                <a:ea typeface="宋体" panose="02010600030101010101" pitchFamily="2" charset="-122"/>
                <a:sym typeface="+mn-ea"/>
              </a:rPr>
              <a:t>t's also the surface integral of Berry's curvature in parametric space</a:t>
            </a:r>
            <a:r>
              <a:rPr lang="en-US" altLang="zh-CN" sz="2400" b="1">
                <a:latin typeface="Times New Roman" panose="02020603050405020304" pitchFamily="18" charset="0"/>
                <a:ea typeface="宋体" panose="02010600030101010101" pitchFamily="2" charset="-122"/>
                <a:sym typeface="+mn-ea"/>
              </a:rPr>
              <a:t>(</a:t>
            </a:r>
            <a:r>
              <a:rPr lang="zh-CN" altLang="en-US" sz="2400" b="1">
                <a:latin typeface="Times New Roman" panose="02020603050405020304" pitchFamily="18" charset="0"/>
                <a:ea typeface="宋体" panose="02010600030101010101" pitchFamily="2" charset="-122"/>
                <a:sym typeface="+mn-ea"/>
              </a:rPr>
              <a:t>The entire Brillouin district</a:t>
            </a:r>
            <a:r>
              <a:rPr lang="en-US" altLang="zh-CN" sz="2400" b="1">
                <a:latin typeface="Times New Roman" panose="02020603050405020304" pitchFamily="18" charset="0"/>
                <a:ea typeface="宋体" panose="02010600030101010101" pitchFamily="2" charset="-122"/>
                <a:sym typeface="+mn-ea"/>
              </a:rPr>
              <a:t>)</a:t>
            </a:r>
            <a:endParaRPr lang="zh-CN" altLang="en-US" sz="2400" b="1">
              <a:latin typeface="Times New Roman" panose="02020603050405020304" pitchFamily="18" charset="0"/>
              <a:ea typeface="宋体" panose="02010600030101010101" pitchFamily="2" charset="-122"/>
            </a:endParaRPr>
          </a:p>
          <a:p>
            <a:pPr marL="266700" indent="-266700"/>
            <a:endParaRPr lang="en-US" altLang="en-US" sz="2400" b="1">
              <a:latin typeface="Times New Roman" panose="02020603050405020304" pitchFamily="18" charset="0"/>
              <a:ea typeface="宋体" panose="02010600030101010101" pitchFamily="2" charset="-122"/>
            </a:endParaRPr>
          </a:p>
        </p:txBody>
      </p:sp>
      <p:graphicFrame>
        <p:nvGraphicFramePr>
          <p:cNvPr id="8" name="对象 7">
            <a:hlinkClick r:id="" action="ppaction://ole?verb=0"/>
          </p:cNvPr>
          <p:cNvGraphicFramePr>
            <a:graphicFrameLocks noChangeAspect="1"/>
          </p:cNvGraphicFramePr>
          <p:nvPr/>
        </p:nvGraphicFramePr>
        <p:xfrm>
          <a:off x="1065530" y="3336290"/>
          <a:ext cx="10471150" cy="980440"/>
        </p:xfrm>
        <a:graphic>
          <a:graphicData uri="http://schemas.openxmlformats.org/presentationml/2006/ole">
            <mc:AlternateContent xmlns:mc="http://schemas.openxmlformats.org/markup-compatibility/2006">
              <mc:Choice xmlns:v="urn:schemas-microsoft-com:vml" Requires="v">
                <p:oleObj r:id="rId3" imgW="4749165" imgH="444500" progId="Equation.KSEE3">
                  <p:embed/>
                </p:oleObj>
              </mc:Choice>
              <mc:Fallback>
                <p:oleObj r:id="rId3" imgW="4749165" imgH="444500" progId="Equation.KSEE3">
                  <p:embed/>
                  <p:pic>
                    <p:nvPicPr>
                      <p:cNvPr id="8" name="对象 7">
                        <a:hlinkClick r:id="" action="ppaction://ole?verb=0"/>
                      </p:cNvPr>
                      <p:cNvPicPr/>
                      <p:nvPr/>
                    </p:nvPicPr>
                    <p:blipFill>
                      <a:blip r:embed="rId4"/>
                      <a:stretch>
                        <a:fillRect/>
                      </a:stretch>
                    </p:blipFill>
                    <p:spPr>
                      <a:xfrm>
                        <a:off x="1065530" y="3336290"/>
                        <a:ext cx="10471150" cy="980440"/>
                      </a:xfrm>
                      <a:prstGeom prst="rect">
                        <a:avLst/>
                      </a:prstGeom>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r:id="rId2" imgW="914400" imgH="215900" progId="Equation.KSEE3">
                  <p:embed/>
                </p:oleObj>
              </mc:Choice>
              <mc:Fallback>
                <p:oleObj r:id="rId2" imgW="914400" imgH="215900" progId="Equation.KSEE3">
                  <p:embed/>
                  <p:pic>
                    <p:nvPicPr>
                      <p:cNvPr id="7" name="对象 6">
                        <a:hlinkClick r:id="" action="ppaction://ole?verb=0"/>
                      </p:cNvPr>
                      <p:cNvPicPr/>
                      <p:nvPr/>
                    </p:nvPicPr>
                    <p:blipFill>
                      <a:blip r:embed="rId3"/>
                      <a:stretch>
                        <a:fillRect/>
                      </a:stretch>
                    </p:blipFill>
                    <p:spPr>
                      <a:xfrm>
                        <a:off x="5638800" y="3321050"/>
                        <a:ext cx="914400" cy="215900"/>
                      </a:xfrm>
                      <a:prstGeom prst="rect">
                        <a:avLst/>
                      </a:prstGeom>
                    </p:spPr>
                  </p:pic>
                </p:oleObj>
              </mc:Fallback>
            </mc:AlternateContent>
          </a:graphicData>
        </a:graphic>
      </p:graphicFrame>
      <p:sp>
        <p:nvSpPr>
          <p:cNvPr id="6" name="文本框 5"/>
          <p:cNvSpPr txBox="1"/>
          <p:nvPr/>
        </p:nvSpPr>
        <p:spPr>
          <a:xfrm>
            <a:off x="988695" y="1567180"/>
            <a:ext cx="10546715" cy="4399915"/>
          </a:xfrm>
          <a:prstGeom prst="rect">
            <a:avLst/>
          </a:prstGeom>
          <a:noFill/>
          <a:ln w="9525">
            <a:noFill/>
          </a:ln>
        </p:spPr>
        <p:txBody>
          <a:bodyPr wrap="square" anchor="t">
            <a:spAutoFit/>
          </a:bodyPr>
          <a:lstStyle/>
          <a:p>
            <a:pPr marL="266700" indent="-266700"/>
            <a:endParaRPr lang="en-US" altLang="en-US" sz="2000" b="1">
              <a:latin typeface="Times New Roman" panose="02020603050405020304" pitchFamily="18" charset="0"/>
              <a:ea typeface="宋体" panose="02010600030101010101" pitchFamily="2" charset="-122"/>
            </a:endParaRPr>
          </a:p>
          <a:p>
            <a:pPr marL="266700" indent="-266700"/>
            <a:r>
              <a:rPr lang="en-US" altLang="zh-CN" sz="2000" b="1">
                <a:latin typeface="Times New Roman" panose="02020603050405020304" pitchFamily="18" charset="0"/>
                <a:ea typeface="宋体" panose="02010600030101010101" pitchFamily="2" charset="-122"/>
              </a:rPr>
              <a:t>If the parameter space is three dimensional, the Barry curvature can be written as the following pseudovector:</a:t>
            </a:r>
          </a:p>
          <a:p>
            <a:pPr marL="266700" indent="-266700"/>
            <a:endParaRPr lang="en-US" altLang="zh-CN" sz="2000" b="1">
              <a:latin typeface="Times New Roman" panose="02020603050405020304" pitchFamily="18" charset="0"/>
              <a:ea typeface="宋体" panose="02010600030101010101" pitchFamily="2" charset="-122"/>
            </a:endParaRPr>
          </a:p>
          <a:p>
            <a:pPr marL="266700" indent="-266700"/>
            <a:endParaRPr lang="en-US" altLang="zh-CN" sz="2000" b="1">
              <a:latin typeface="Times New Roman" panose="02020603050405020304" pitchFamily="18" charset="0"/>
              <a:ea typeface="宋体" panose="02010600030101010101" pitchFamily="2" charset="-122"/>
            </a:endParaRPr>
          </a:p>
          <a:p>
            <a:pPr marL="266700" indent="-266700"/>
            <a:r>
              <a:rPr sz="2000" b="1">
                <a:latin typeface="Times New Roman" panose="02020603050405020304" pitchFamily="18" charset="0"/>
                <a:ea typeface="宋体" panose="02010600030101010101" pitchFamily="2" charset="-122"/>
              </a:rPr>
              <a:t>By Stokes' theorem, Ba</a:t>
            </a:r>
            <a:r>
              <a:rPr lang="en-US" sz="2000" b="1">
                <a:latin typeface="Times New Roman" panose="02020603050405020304" pitchFamily="18" charset="0"/>
                <a:ea typeface="宋体" panose="02010600030101010101" pitchFamily="2" charset="-122"/>
              </a:rPr>
              <a:t>rry</a:t>
            </a:r>
            <a:r>
              <a:rPr sz="2000" b="1">
                <a:latin typeface="Times New Roman" panose="02020603050405020304" pitchFamily="18" charset="0"/>
                <a:ea typeface="宋体" panose="02010600030101010101" pitchFamily="2" charset="-122"/>
              </a:rPr>
              <a:t> phase can be expressed as a surface integral in three dimensional parametric space</a:t>
            </a:r>
          </a:p>
          <a:p>
            <a:pPr marL="266700" indent="-266700"/>
            <a:endParaRPr sz="2000" b="1">
              <a:latin typeface="Times New Roman" panose="02020603050405020304" pitchFamily="18" charset="0"/>
              <a:ea typeface="宋体" panose="02010600030101010101" pitchFamily="2" charset="-122"/>
            </a:endParaRPr>
          </a:p>
          <a:p>
            <a:pPr marL="266700" indent="-266700"/>
            <a:endParaRPr sz="2000" b="1">
              <a:latin typeface="Times New Roman" panose="02020603050405020304" pitchFamily="18" charset="0"/>
              <a:ea typeface="宋体" panose="02010600030101010101" pitchFamily="2" charset="-122"/>
            </a:endParaRPr>
          </a:p>
          <a:p>
            <a:pPr marL="266700" indent="-266700"/>
            <a:endParaRPr sz="2000" b="1">
              <a:latin typeface="Times New Roman" panose="02020603050405020304" pitchFamily="18" charset="0"/>
              <a:ea typeface="宋体" panose="02010600030101010101" pitchFamily="2" charset="-122"/>
            </a:endParaRPr>
          </a:p>
          <a:p>
            <a:pPr marL="266700" indent="-266700"/>
            <a:r>
              <a:rPr lang="en-US" sz="2000" b="1">
                <a:latin typeface="Times New Roman" panose="02020603050405020304" pitchFamily="18" charset="0"/>
                <a:ea typeface="宋体" panose="02010600030101010101" pitchFamily="2" charset="-122"/>
              </a:rPr>
              <a:t>S is the surface enclosed by loop.</a:t>
            </a:r>
          </a:p>
          <a:p>
            <a:pPr marL="266700" indent="-266700"/>
            <a:endParaRPr lang="en-US" sz="2000" b="1">
              <a:latin typeface="Times New Roman" panose="02020603050405020304" pitchFamily="18" charset="0"/>
              <a:ea typeface="宋体" panose="02010600030101010101" pitchFamily="2" charset="-122"/>
            </a:endParaRPr>
          </a:p>
          <a:p>
            <a:pPr marL="266700" indent="-266700"/>
            <a:r>
              <a:rPr sz="2000" b="1">
                <a:latin typeface="Times New Roman" panose="02020603050405020304" pitchFamily="18" charset="0"/>
                <a:ea typeface="宋体" panose="02010600030101010101" pitchFamily="2" charset="-122"/>
              </a:rPr>
              <a:t>In conclusion, Ba</a:t>
            </a:r>
            <a:r>
              <a:rPr lang="en-US" sz="2000" b="1">
                <a:latin typeface="Times New Roman" panose="02020603050405020304" pitchFamily="18" charset="0"/>
                <a:ea typeface="宋体" panose="02010600030101010101" pitchFamily="2" charset="-122"/>
              </a:rPr>
              <a:t>rry</a:t>
            </a:r>
            <a:r>
              <a:rPr sz="2000" b="1">
                <a:latin typeface="Times New Roman" panose="02020603050405020304" pitchFamily="18" charset="0"/>
                <a:ea typeface="宋体" panose="02010600030101010101" pitchFamily="2" charset="-122"/>
              </a:rPr>
              <a:t> curvature can be regarded as "magnetic field intensity" in parameter space, Ba</a:t>
            </a:r>
            <a:r>
              <a:rPr lang="en-US" sz="2000" b="1">
                <a:latin typeface="Times New Roman" panose="02020603050405020304" pitchFamily="18" charset="0"/>
                <a:ea typeface="宋体" panose="02010600030101010101" pitchFamily="2" charset="-122"/>
              </a:rPr>
              <a:t>rry</a:t>
            </a:r>
            <a:r>
              <a:rPr sz="2000" b="1">
                <a:latin typeface="Times New Roman" panose="02020603050405020304" pitchFamily="18" charset="0"/>
                <a:ea typeface="宋体" panose="02010600030101010101" pitchFamily="2" charset="-122"/>
              </a:rPr>
              <a:t> connection as "magnetic vector potential", and Ba</a:t>
            </a:r>
            <a:r>
              <a:rPr lang="en-US" sz="2000" b="1">
                <a:latin typeface="Times New Roman" panose="02020603050405020304" pitchFamily="18" charset="0"/>
                <a:ea typeface="宋体" panose="02010600030101010101" pitchFamily="2" charset="-122"/>
              </a:rPr>
              <a:t>rry</a:t>
            </a:r>
            <a:r>
              <a:rPr sz="2000" b="1">
                <a:latin typeface="Times New Roman" panose="02020603050405020304" pitchFamily="18" charset="0"/>
                <a:ea typeface="宋体" panose="02010600030101010101" pitchFamily="2" charset="-122"/>
              </a:rPr>
              <a:t> phase as "magnetic flux".</a:t>
            </a:r>
          </a:p>
        </p:txBody>
      </p:sp>
      <p:pic>
        <p:nvPicPr>
          <p:cNvPr id="9" name="图片 8"/>
          <p:cNvPicPr>
            <a:picLocks noChangeAspect="1"/>
          </p:cNvPicPr>
          <p:nvPr/>
        </p:nvPicPr>
        <p:blipFill>
          <a:blip r:embed="rId4"/>
          <a:stretch>
            <a:fillRect/>
          </a:stretch>
        </p:blipFill>
        <p:spPr>
          <a:xfrm>
            <a:off x="2126615" y="3880485"/>
            <a:ext cx="2553970" cy="729615"/>
          </a:xfrm>
          <a:prstGeom prst="rect">
            <a:avLst/>
          </a:prstGeom>
        </p:spPr>
      </p:pic>
      <p:pic>
        <p:nvPicPr>
          <p:cNvPr id="10" name="图片 9"/>
          <p:cNvPicPr>
            <a:picLocks noChangeAspect="1"/>
          </p:cNvPicPr>
          <p:nvPr/>
        </p:nvPicPr>
        <p:blipFill>
          <a:blip r:embed="rId5"/>
          <a:stretch>
            <a:fillRect/>
          </a:stretch>
        </p:blipFill>
        <p:spPr>
          <a:xfrm>
            <a:off x="4467225" y="2315210"/>
            <a:ext cx="3019425" cy="682625"/>
          </a:xfrm>
          <a:prstGeom prst="rect">
            <a:avLst/>
          </a:prstGeom>
        </p:spPr>
      </p:pic>
      <p:pic>
        <p:nvPicPr>
          <p:cNvPr id="11" name="图片 10"/>
          <p:cNvPicPr>
            <a:picLocks noChangeAspect="1"/>
          </p:cNvPicPr>
          <p:nvPr/>
        </p:nvPicPr>
        <p:blipFill>
          <a:blip r:embed="rId6"/>
          <a:stretch>
            <a:fillRect/>
          </a:stretch>
        </p:blipFill>
        <p:spPr>
          <a:xfrm>
            <a:off x="6402070" y="3950335"/>
            <a:ext cx="2245360" cy="590550"/>
          </a:xfrm>
          <a:prstGeom prst="rect">
            <a:avLst/>
          </a:prstGeom>
        </p:spPr>
      </p:pic>
      <p:sp>
        <p:nvSpPr>
          <p:cNvPr id="15" name="标题 4"/>
          <p:cNvSpPr/>
          <p:nvPr/>
        </p:nvSpPr>
        <p:spPr>
          <a:xfrm>
            <a:off x="550545" y="150495"/>
            <a:ext cx="10516870" cy="88709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rgbClr val="C00000"/>
                </a:solidFill>
                <a:latin typeface="黑体" panose="02010609060101010101" pitchFamily="49" charset="-122"/>
                <a:ea typeface="微软雅黑" panose="020B0503020204020204" pitchFamily="34" charset="-122"/>
                <a:cs typeface="+mj-cs"/>
              </a:defRPr>
            </a:lvl1pPr>
          </a:lstStyle>
          <a:p>
            <a:pPr marL="266700" indent="-266700"/>
            <a:r>
              <a:rPr lang="en-US" altLang="en-US" b="1">
                <a:solidFill>
                  <a:schemeClr val="tx1"/>
                </a:solidFill>
                <a:latin typeface="Times New Roman" panose="02020603050405020304" pitchFamily="18" charset="0"/>
                <a:ea typeface="宋体" panose="02010600030101010101" pitchFamily="2" charset="-122"/>
                <a:sym typeface="+mn-ea"/>
              </a:rPr>
              <a:t>Quantization of  Hall Conductance</a:t>
            </a:r>
            <a:endParaRPr lang="en-US"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839" name="Group 47"/>
          <p:cNvGrpSpPr>
            <a:grpSpLocks/>
          </p:cNvGrpSpPr>
          <p:nvPr/>
        </p:nvGrpSpPr>
        <p:grpSpPr bwMode="auto">
          <a:xfrm>
            <a:off x="3929060" y="4140210"/>
            <a:ext cx="4075110" cy="2035176"/>
            <a:chOff x="2938" y="1172"/>
            <a:chExt cx="2567" cy="1282"/>
          </a:xfrm>
        </p:grpSpPr>
        <p:sp>
          <p:nvSpPr>
            <p:cNvPr id="33803" name="AutoShape 11"/>
            <p:cNvSpPr>
              <a:spLocks noChangeArrowheads="1"/>
            </p:cNvSpPr>
            <p:nvPr/>
          </p:nvSpPr>
          <p:spPr bwMode="auto">
            <a:xfrm rot="16200000" flipV="1">
              <a:off x="4012" y="1000"/>
              <a:ext cx="704" cy="1784"/>
            </a:xfrm>
            <a:prstGeom prst="can">
              <a:avLst>
                <a:gd name="adj" fmla="val 63352"/>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3804" name="AutoShape 12"/>
            <p:cNvSpPr>
              <a:spLocks noChangeArrowheads="1"/>
            </p:cNvSpPr>
            <p:nvPr/>
          </p:nvSpPr>
          <p:spPr bwMode="auto">
            <a:xfrm>
              <a:off x="3540" y="1760"/>
              <a:ext cx="296" cy="216"/>
            </a:xfrm>
            <a:prstGeom prst="sun">
              <a:avLst>
                <a:gd name="adj" fmla="val 25000"/>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3805" name="Oval 13"/>
            <p:cNvSpPr>
              <a:spLocks noChangeArrowheads="1"/>
            </p:cNvSpPr>
            <p:nvPr/>
          </p:nvSpPr>
          <p:spPr bwMode="auto">
            <a:xfrm>
              <a:off x="3684" y="1624"/>
              <a:ext cx="224" cy="5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3806" name="Oval 14"/>
            <p:cNvSpPr>
              <a:spLocks noChangeArrowheads="1"/>
            </p:cNvSpPr>
            <p:nvPr/>
          </p:nvSpPr>
          <p:spPr bwMode="auto">
            <a:xfrm>
              <a:off x="4932" y="1632"/>
              <a:ext cx="224" cy="5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sp>
          <p:nvSpPr>
            <p:cNvPr id="33809" name="Text Box 17"/>
            <p:cNvSpPr txBox="1">
              <a:spLocks noChangeArrowheads="1"/>
            </p:cNvSpPr>
            <p:nvPr/>
          </p:nvSpPr>
          <p:spPr bwMode="auto">
            <a:xfrm>
              <a:off x="2938" y="1502"/>
              <a:ext cx="57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solidFill>
                    <a:srgbClr val="000000"/>
                  </a:solidFill>
                </a:rPr>
                <a:t>hot</a:t>
              </a:r>
            </a:p>
            <a:p>
              <a:r>
                <a:rPr lang="en-US" altLang="en-US" sz="1600" b="0">
                  <a:solidFill>
                    <a:srgbClr val="000000"/>
                  </a:solidFill>
                </a:rPr>
                <a:t>filament</a:t>
              </a:r>
            </a:p>
          </p:txBody>
        </p:sp>
        <p:sp>
          <p:nvSpPr>
            <p:cNvPr id="33810" name="Line 18"/>
            <p:cNvSpPr>
              <a:spLocks noChangeShapeType="1"/>
            </p:cNvSpPr>
            <p:nvPr/>
          </p:nvSpPr>
          <p:spPr bwMode="auto">
            <a:xfrm>
              <a:off x="3380" y="1824"/>
              <a:ext cx="28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3811" name="Text Box 19"/>
            <p:cNvSpPr txBox="1">
              <a:spLocks noChangeArrowheads="1"/>
            </p:cNvSpPr>
            <p:nvPr/>
          </p:nvSpPr>
          <p:spPr bwMode="auto">
            <a:xfrm>
              <a:off x="3610" y="1252"/>
              <a:ext cx="51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solidFill>
                    <a:srgbClr val="000000"/>
                  </a:solidFill>
                </a:rPr>
                <a:t>cathode</a:t>
              </a:r>
            </a:p>
          </p:txBody>
        </p:sp>
        <p:sp>
          <p:nvSpPr>
            <p:cNvPr id="33812" name="Line 20"/>
            <p:cNvSpPr>
              <a:spLocks noChangeShapeType="1"/>
            </p:cNvSpPr>
            <p:nvPr/>
          </p:nvSpPr>
          <p:spPr bwMode="auto">
            <a:xfrm>
              <a:off x="3716" y="1392"/>
              <a:ext cx="4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3813" name="Text Box 21"/>
            <p:cNvSpPr txBox="1">
              <a:spLocks noChangeArrowheads="1"/>
            </p:cNvSpPr>
            <p:nvPr/>
          </p:nvSpPr>
          <p:spPr bwMode="auto">
            <a:xfrm>
              <a:off x="4906" y="1300"/>
              <a:ext cx="42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solidFill>
                    <a:srgbClr val="000000"/>
                  </a:solidFill>
                </a:rPr>
                <a:t>anode</a:t>
              </a:r>
            </a:p>
          </p:txBody>
        </p:sp>
        <p:sp>
          <p:nvSpPr>
            <p:cNvPr id="33814" name="Line 22"/>
            <p:cNvSpPr>
              <a:spLocks noChangeShapeType="1"/>
            </p:cNvSpPr>
            <p:nvPr/>
          </p:nvSpPr>
          <p:spPr bwMode="auto">
            <a:xfrm>
              <a:off x="5012" y="1488"/>
              <a:ext cx="4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3824" name="Text Box 32"/>
            <p:cNvSpPr txBox="1">
              <a:spLocks noChangeArrowheads="1"/>
            </p:cNvSpPr>
            <p:nvPr/>
          </p:nvSpPr>
          <p:spPr bwMode="auto">
            <a:xfrm>
              <a:off x="5230" y="1252"/>
              <a:ext cx="27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a:t>
              </a:r>
            </a:p>
          </p:txBody>
        </p:sp>
        <p:sp>
          <p:nvSpPr>
            <p:cNvPr id="33825" name="Text Box 33"/>
            <p:cNvSpPr txBox="1">
              <a:spLocks noChangeArrowheads="1"/>
            </p:cNvSpPr>
            <p:nvPr/>
          </p:nvSpPr>
          <p:spPr bwMode="auto">
            <a:xfrm>
              <a:off x="4078" y="1172"/>
              <a:ext cx="20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a:t>
              </a:r>
            </a:p>
          </p:txBody>
        </p:sp>
        <p:grpSp>
          <p:nvGrpSpPr>
            <p:cNvPr id="33826" name="Group 34"/>
            <p:cNvGrpSpPr>
              <a:grpSpLocks/>
            </p:cNvGrpSpPr>
            <p:nvPr/>
          </p:nvGrpSpPr>
          <p:grpSpPr bwMode="auto">
            <a:xfrm>
              <a:off x="3828" y="1648"/>
              <a:ext cx="1624" cy="806"/>
              <a:chOff x="2484" y="921"/>
              <a:chExt cx="1624" cy="806"/>
            </a:xfrm>
          </p:grpSpPr>
          <p:sp>
            <p:nvSpPr>
              <p:cNvPr id="33827" name="Line 35"/>
              <p:cNvSpPr>
                <a:spLocks noChangeShapeType="1"/>
              </p:cNvSpPr>
              <p:nvPr/>
            </p:nvSpPr>
            <p:spPr bwMode="auto">
              <a:xfrm>
                <a:off x="2500" y="1217"/>
                <a:ext cx="872"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pSp>
            <p:nvGrpSpPr>
              <p:cNvPr id="33828" name="Group 36"/>
              <p:cNvGrpSpPr>
                <a:grpSpLocks/>
              </p:cNvGrpSpPr>
              <p:nvPr/>
            </p:nvGrpSpPr>
            <p:grpSpPr bwMode="auto">
              <a:xfrm>
                <a:off x="2484" y="921"/>
                <a:ext cx="1624" cy="806"/>
                <a:chOff x="2224" y="1120"/>
                <a:chExt cx="1624" cy="806"/>
              </a:xfrm>
            </p:grpSpPr>
            <p:sp>
              <p:nvSpPr>
                <p:cNvPr id="33829" name="Line 37"/>
                <p:cNvSpPr>
                  <a:spLocks noChangeShapeType="1"/>
                </p:cNvSpPr>
                <p:nvPr/>
              </p:nvSpPr>
              <p:spPr bwMode="auto">
                <a:xfrm flipV="1">
                  <a:off x="2248" y="1120"/>
                  <a:ext cx="888" cy="128"/>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3830" name="Line 38"/>
                <p:cNvSpPr>
                  <a:spLocks noChangeShapeType="1"/>
                </p:cNvSpPr>
                <p:nvPr/>
              </p:nvSpPr>
              <p:spPr bwMode="auto">
                <a:xfrm flipV="1">
                  <a:off x="2240" y="1304"/>
                  <a:ext cx="872" cy="4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3831" name="Line 39"/>
                <p:cNvSpPr>
                  <a:spLocks noChangeShapeType="1"/>
                </p:cNvSpPr>
                <p:nvPr/>
              </p:nvSpPr>
              <p:spPr bwMode="auto">
                <a:xfrm>
                  <a:off x="2224" y="1480"/>
                  <a:ext cx="904" cy="8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33832" name="Text Box 40"/>
                <p:cNvSpPr txBox="1">
                  <a:spLocks noChangeArrowheads="1"/>
                </p:cNvSpPr>
                <p:nvPr/>
              </p:nvSpPr>
              <p:spPr bwMode="auto">
                <a:xfrm>
                  <a:off x="2870" y="1732"/>
                  <a:ext cx="97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0">
                      <a:solidFill>
                        <a:srgbClr val="000000"/>
                      </a:solidFill>
                    </a:rPr>
                    <a:t>emitted electrons</a:t>
                  </a:r>
                </a:p>
              </p:txBody>
            </p:sp>
            <p:sp>
              <p:nvSpPr>
                <p:cNvPr id="33833" name="Line 41"/>
                <p:cNvSpPr>
                  <a:spLocks noChangeShapeType="1"/>
                </p:cNvSpPr>
                <p:nvPr/>
              </p:nvSpPr>
              <p:spPr bwMode="auto">
                <a:xfrm flipH="1" flipV="1">
                  <a:off x="2832" y="1392"/>
                  <a:ext cx="9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pSp>
        </p:grpSp>
      </p:grpSp>
      <p:grpSp>
        <p:nvGrpSpPr>
          <p:cNvPr id="33866" name="Group 74"/>
          <p:cNvGrpSpPr>
            <a:grpSpLocks/>
          </p:cNvGrpSpPr>
          <p:nvPr/>
        </p:nvGrpSpPr>
        <p:grpSpPr bwMode="auto">
          <a:xfrm>
            <a:off x="1628777" y="1874838"/>
            <a:ext cx="7869240" cy="1868488"/>
            <a:chOff x="66" y="1181"/>
            <a:chExt cx="4957" cy="1177"/>
          </a:xfrm>
        </p:grpSpPr>
        <p:sp>
          <p:nvSpPr>
            <p:cNvPr id="33800" name="Text Box 8"/>
            <p:cNvSpPr txBox="1">
              <a:spLocks noChangeArrowheads="1"/>
            </p:cNvSpPr>
            <p:nvPr/>
          </p:nvSpPr>
          <p:spPr bwMode="auto">
            <a:xfrm>
              <a:off x="2758" y="1718"/>
              <a:ext cx="2265"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0" dirty="0">
                  <a:solidFill>
                    <a:srgbClr val="3333CC"/>
                  </a:solidFill>
                </a:rPr>
                <a:t>noisy current in </a:t>
              </a:r>
              <a:r>
                <a:rPr lang="en-US" altLang="en-US" sz="2000" b="0" dirty="0">
                  <a:solidFill>
                    <a:srgbClr val="3333CC"/>
                  </a:solidFill>
                  <a:sym typeface="Symbol" pitchFamily="18" charset="2"/>
                </a:rPr>
                <a:t>vacuum tubes</a:t>
              </a:r>
            </a:p>
            <a:p>
              <a:pPr algn="ctr"/>
              <a:endParaRPr lang="en-US" altLang="en-US" sz="2000" b="0" dirty="0">
                <a:solidFill>
                  <a:srgbClr val="3333CC"/>
                </a:solidFill>
                <a:sym typeface="Symbol" pitchFamily="18" charset="2"/>
              </a:endParaRPr>
            </a:p>
            <a:p>
              <a:pPr algn="ctr"/>
              <a:r>
                <a:rPr lang="en-US" altLang="en-US" sz="2000" b="0" dirty="0">
                  <a:sym typeface="Symbol" pitchFamily="18" charset="2"/>
                </a:rPr>
                <a:t>classical </a:t>
              </a:r>
              <a:r>
                <a:rPr lang="en-US" altLang="en-US" sz="2000" b="0" dirty="0">
                  <a:effectLst>
                    <a:outerShdw blurRad="38100" dist="38100" dir="2700000" algn="tl">
                      <a:srgbClr val="000000">
                        <a:alpha val="43137"/>
                      </a:srgbClr>
                    </a:outerShdw>
                  </a:effectLst>
                  <a:sym typeface="Symbol" pitchFamily="18" charset="2"/>
                </a:rPr>
                <a:t>shot noise</a:t>
              </a:r>
              <a:r>
                <a:rPr lang="en-US" altLang="en-US" sz="2000" b="0" dirty="0">
                  <a:effectLst>
                    <a:outerShdw blurRad="38100" dist="38100" dir="2700000" algn="tl">
                      <a:srgbClr val="000000">
                        <a:alpha val="43137"/>
                      </a:srgbClr>
                    </a:outerShdw>
                  </a:effectLst>
                </a:rPr>
                <a:t> </a:t>
              </a:r>
            </a:p>
          </p:txBody>
        </p:sp>
        <p:pic>
          <p:nvPicPr>
            <p:cNvPr id="33835" name="Picture 43" descr="C:\Moty talk\croo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 y="1181"/>
              <a:ext cx="2016" cy="1123"/>
            </a:xfrm>
            <a:prstGeom prst="rect">
              <a:avLst/>
            </a:prstGeom>
            <a:noFill/>
            <a:extLst>
              <a:ext uri="{909E8E84-426E-40DD-AFC4-6F175D3DCCD1}">
                <a14:hiddenFill xmlns:a14="http://schemas.microsoft.com/office/drawing/2010/main">
                  <a:solidFill>
                    <a:srgbClr val="FFFFFF"/>
                  </a:solidFill>
                </a14:hiddenFill>
              </a:ext>
            </a:extLst>
          </p:spPr>
        </p:pic>
        <p:sp>
          <p:nvSpPr>
            <p:cNvPr id="33856" name="Text Box 64"/>
            <p:cNvSpPr txBox="1">
              <a:spLocks noChangeArrowheads="1"/>
            </p:cNvSpPr>
            <p:nvPr/>
          </p:nvSpPr>
          <p:spPr bwMode="auto">
            <a:xfrm>
              <a:off x="3267" y="1325"/>
              <a:ext cx="116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0" dirty="0">
                  <a:solidFill>
                    <a:srgbClr val="3333CC"/>
                  </a:solidFill>
                </a:rPr>
                <a:t>Schottky, 1918</a:t>
              </a:r>
            </a:p>
          </p:txBody>
        </p:sp>
      </p:grpSp>
      <p:sp>
        <p:nvSpPr>
          <p:cNvPr id="2" name="Rectangle 1">
            <a:extLst>
              <a:ext uri="{FF2B5EF4-FFF2-40B4-BE49-F238E27FC236}">
                <a16:creationId xmlns:a16="http://schemas.microsoft.com/office/drawing/2014/main" id="{F30C36DE-BCD8-6D43-8767-3E40107C785F}"/>
              </a:ext>
            </a:extLst>
          </p:cNvPr>
          <p:cNvSpPr/>
          <p:nvPr/>
        </p:nvSpPr>
        <p:spPr>
          <a:xfrm>
            <a:off x="881060" y="278578"/>
            <a:ext cx="7445522" cy="523220"/>
          </a:xfrm>
          <a:prstGeom prst="rect">
            <a:avLst/>
          </a:prstGeom>
        </p:spPr>
        <p:txBody>
          <a:bodyPr wrap="square">
            <a:spAutoFit/>
          </a:bodyPr>
          <a:lstStyle/>
          <a:p>
            <a:r>
              <a:rPr lang="en-US" altLang="en-US" dirty="0">
                <a:solidFill>
                  <a:srgbClr val="0070C0"/>
                </a:solidFill>
              </a:rPr>
              <a:t>it started with - noise in vacuum tubes</a:t>
            </a:r>
            <a:endParaRPr lang="en-CH" dirty="0">
              <a:solidFill>
                <a:srgbClr val="0070C0"/>
              </a:solidFill>
            </a:endParaRPr>
          </a:p>
        </p:txBody>
      </p:sp>
    </p:spTree>
    <p:extLst>
      <p:ext uri="{BB962C8B-B14F-4D97-AF65-F5344CB8AC3E}">
        <p14:creationId xmlns:p14="http://schemas.microsoft.com/office/powerpoint/2010/main" val="208315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839"/>
                                        </p:tgtEl>
                                        <p:attrNameLst>
                                          <p:attrName>style.visibility</p:attrName>
                                        </p:attrNameLst>
                                      </p:cBhvr>
                                      <p:to>
                                        <p:strVal val="visible"/>
                                      </p:to>
                                    </p:set>
                                    <p:animEffect transition="in" filter="dissolve">
                                      <p:cBhvr>
                                        <p:cTn id="7" dur="500"/>
                                        <p:tgtEl>
                                          <p:spTgt spid="33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51" name="Text Box 4131"/>
          <p:cNvSpPr txBox="1">
            <a:spLocks noChangeArrowheads="1"/>
          </p:cNvSpPr>
          <p:nvPr/>
        </p:nvSpPr>
        <p:spPr bwMode="auto">
          <a:xfrm>
            <a:off x="4015746" y="4583470"/>
            <a:ext cx="4803549" cy="101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spAutoFit/>
          </a:bodyPr>
          <a:lstStyle/>
          <a:p>
            <a:pPr>
              <a:buClr>
                <a:srgbClr val="0066FF"/>
              </a:buClr>
              <a:buFont typeface="Wingdings" pitchFamily="2" charset="2"/>
              <a:buChar char="Ø"/>
            </a:pPr>
            <a:r>
              <a:rPr lang="en-US" altLang="en-US" sz="2000" b="0" dirty="0">
                <a:solidFill>
                  <a:srgbClr val="000000"/>
                </a:solidFill>
              </a:rPr>
              <a:t>   large number of impinging electrons </a:t>
            </a:r>
          </a:p>
          <a:p>
            <a:pPr>
              <a:buClr>
                <a:srgbClr val="0066FF"/>
              </a:buClr>
              <a:buFont typeface="Wingdings" pitchFamily="2" charset="2"/>
              <a:buChar char="Ø"/>
            </a:pPr>
            <a:endParaRPr lang="en-US" altLang="en-US" sz="2000" b="0" dirty="0">
              <a:solidFill>
                <a:srgbClr val="000000"/>
              </a:solidFill>
            </a:endParaRPr>
          </a:p>
          <a:p>
            <a:pPr>
              <a:buClr>
                <a:srgbClr val="0066FF"/>
              </a:buClr>
              <a:buFont typeface="Wingdings" pitchFamily="2" charset="2"/>
              <a:buChar char="Ø"/>
            </a:pPr>
            <a:r>
              <a:rPr lang="en-US" altLang="en-US" sz="2000" b="0" dirty="0">
                <a:solidFill>
                  <a:srgbClr val="000000"/>
                </a:solidFill>
              </a:rPr>
              <a:t>   very small escape probability</a:t>
            </a:r>
          </a:p>
        </p:txBody>
      </p:sp>
      <p:grpSp>
        <p:nvGrpSpPr>
          <p:cNvPr id="188515" name="Group 4195"/>
          <p:cNvGrpSpPr>
            <a:grpSpLocks/>
          </p:cNvGrpSpPr>
          <p:nvPr/>
        </p:nvGrpSpPr>
        <p:grpSpPr bwMode="auto">
          <a:xfrm>
            <a:off x="3182938" y="1414475"/>
            <a:ext cx="5656262" cy="2852737"/>
            <a:chOff x="756" y="2546"/>
            <a:chExt cx="4151" cy="1797"/>
          </a:xfrm>
        </p:grpSpPr>
        <p:grpSp>
          <p:nvGrpSpPr>
            <p:cNvPr id="188484" name="Group 4164"/>
            <p:cNvGrpSpPr>
              <a:grpSpLocks/>
            </p:cNvGrpSpPr>
            <p:nvPr/>
          </p:nvGrpSpPr>
          <p:grpSpPr bwMode="auto">
            <a:xfrm>
              <a:off x="1140" y="3629"/>
              <a:ext cx="3767" cy="714"/>
              <a:chOff x="1099" y="3157"/>
              <a:chExt cx="3869" cy="1163"/>
            </a:xfrm>
          </p:grpSpPr>
          <p:sp>
            <p:nvSpPr>
              <p:cNvPr id="188485" name="Line 4165"/>
              <p:cNvSpPr>
                <a:spLocks noChangeShapeType="1"/>
              </p:cNvSpPr>
              <p:nvPr/>
            </p:nvSpPr>
            <p:spPr bwMode="auto">
              <a:xfrm>
                <a:off x="1494" y="3157"/>
                <a:ext cx="0" cy="7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486" name="Line 4166"/>
              <p:cNvSpPr>
                <a:spLocks noChangeShapeType="1"/>
              </p:cNvSpPr>
              <p:nvPr/>
            </p:nvSpPr>
            <p:spPr bwMode="auto">
              <a:xfrm>
                <a:off x="1458" y="3833"/>
                <a:ext cx="28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487" name="Rectangle 4167"/>
              <p:cNvSpPr>
                <a:spLocks noChangeArrowheads="1"/>
              </p:cNvSpPr>
              <p:nvPr/>
            </p:nvSpPr>
            <p:spPr bwMode="auto">
              <a:xfrm>
                <a:off x="4332" y="3703"/>
                <a:ext cx="636"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rtl="1" eaLnBrk="0" hangingPunct="0"/>
                <a:r>
                  <a:rPr lang="en-US" altLang="en-US" sz="2400" b="0" i="1">
                    <a:solidFill>
                      <a:srgbClr val="000000"/>
                    </a:solidFill>
                  </a:rPr>
                  <a:t>time</a:t>
                </a:r>
              </a:p>
            </p:txBody>
          </p:sp>
          <p:graphicFrame>
            <p:nvGraphicFramePr>
              <p:cNvPr id="188488" name="Object 4168">
                <a:hlinkClick r:id="" action="ppaction://ole?verb=0"/>
              </p:cNvPr>
              <p:cNvGraphicFramePr>
                <a:graphicFrameLocks/>
              </p:cNvGraphicFramePr>
              <p:nvPr/>
            </p:nvGraphicFramePr>
            <p:xfrm>
              <a:off x="1099" y="3271"/>
              <a:ext cx="701" cy="377"/>
            </p:xfrm>
            <a:graphic>
              <a:graphicData uri="http://schemas.openxmlformats.org/presentationml/2006/ole">
                <mc:AlternateContent xmlns:mc="http://schemas.openxmlformats.org/markup-compatibility/2006">
                  <mc:Choice xmlns:v="urn:schemas-microsoft-com:vml" Requires="v">
                    <p:oleObj name="Equation" r:id="rId3" imgW="1027080" imgH="571320" progId="Equation.2">
                      <p:embed/>
                    </p:oleObj>
                  </mc:Choice>
                  <mc:Fallback>
                    <p:oleObj name="Equation" r:id="rId3" imgW="1027080" imgH="571320" progId="Equation.2">
                      <p:embed/>
                      <p:pic>
                        <p:nvPicPr>
                          <p:cNvPr id="188488" name="Object 4168">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 y="3271"/>
                            <a:ext cx="701"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89" name="Freeform 4169"/>
              <p:cNvSpPr>
                <a:spLocks/>
              </p:cNvSpPr>
              <p:nvPr/>
            </p:nvSpPr>
            <p:spPr bwMode="auto">
              <a:xfrm>
                <a:off x="1498" y="3245"/>
                <a:ext cx="2363" cy="525"/>
              </a:xfrm>
              <a:custGeom>
                <a:avLst/>
                <a:gdLst>
                  <a:gd name="T0" fmla="*/ 48 w 2363"/>
                  <a:gd name="T1" fmla="*/ 216 h 525"/>
                  <a:gd name="T2" fmla="*/ 106 w 2363"/>
                  <a:gd name="T3" fmla="*/ 188 h 525"/>
                  <a:gd name="T4" fmla="*/ 154 w 2363"/>
                  <a:gd name="T5" fmla="*/ 240 h 525"/>
                  <a:gd name="T6" fmla="*/ 212 w 2363"/>
                  <a:gd name="T7" fmla="*/ 250 h 525"/>
                  <a:gd name="T8" fmla="*/ 269 w 2363"/>
                  <a:gd name="T9" fmla="*/ 212 h 525"/>
                  <a:gd name="T10" fmla="*/ 293 w 2363"/>
                  <a:gd name="T11" fmla="*/ 154 h 525"/>
                  <a:gd name="T12" fmla="*/ 336 w 2363"/>
                  <a:gd name="T13" fmla="*/ 202 h 525"/>
                  <a:gd name="T14" fmla="*/ 384 w 2363"/>
                  <a:gd name="T15" fmla="*/ 245 h 525"/>
                  <a:gd name="T16" fmla="*/ 461 w 2363"/>
                  <a:gd name="T17" fmla="*/ 212 h 525"/>
                  <a:gd name="T18" fmla="*/ 543 w 2363"/>
                  <a:gd name="T19" fmla="*/ 226 h 525"/>
                  <a:gd name="T20" fmla="*/ 600 w 2363"/>
                  <a:gd name="T21" fmla="*/ 245 h 525"/>
                  <a:gd name="T22" fmla="*/ 672 w 2363"/>
                  <a:gd name="T23" fmla="*/ 197 h 525"/>
                  <a:gd name="T24" fmla="*/ 725 w 2363"/>
                  <a:gd name="T25" fmla="*/ 264 h 525"/>
                  <a:gd name="T26" fmla="*/ 802 w 2363"/>
                  <a:gd name="T27" fmla="*/ 240 h 525"/>
                  <a:gd name="T28" fmla="*/ 831 w 2363"/>
                  <a:gd name="T29" fmla="*/ 188 h 525"/>
                  <a:gd name="T30" fmla="*/ 860 w 2363"/>
                  <a:gd name="T31" fmla="*/ 188 h 525"/>
                  <a:gd name="T32" fmla="*/ 884 w 2363"/>
                  <a:gd name="T33" fmla="*/ 250 h 525"/>
                  <a:gd name="T34" fmla="*/ 893 w 2363"/>
                  <a:gd name="T35" fmla="*/ 312 h 525"/>
                  <a:gd name="T36" fmla="*/ 912 w 2363"/>
                  <a:gd name="T37" fmla="*/ 370 h 525"/>
                  <a:gd name="T38" fmla="*/ 941 w 2363"/>
                  <a:gd name="T39" fmla="*/ 428 h 525"/>
                  <a:gd name="T40" fmla="*/ 1008 w 2363"/>
                  <a:gd name="T41" fmla="*/ 380 h 525"/>
                  <a:gd name="T42" fmla="*/ 1052 w 2363"/>
                  <a:gd name="T43" fmla="*/ 312 h 525"/>
                  <a:gd name="T44" fmla="*/ 1061 w 2363"/>
                  <a:gd name="T45" fmla="*/ 250 h 525"/>
                  <a:gd name="T46" fmla="*/ 1071 w 2363"/>
                  <a:gd name="T47" fmla="*/ 192 h 525"/>
                  <a:gd name="T48" fmla="*/ 1104 w 2363"/>
                  <a:gd name="T49" fmla="*/ 250 h 525"/>
                  <a:gd name="T50" fmla="*/ 1133 w 2363"/>
                  <a:gd name="T51" fmla="*/ 312 h 525"/>
                  <a:gd name="T52" fmla="*/ 1186 w 2363"/>
                  <a:gd name="T53" fmla="*/ 284 h 525"/>
                  <a:gd name="T54" fmla="*/ 1224 w 2363"/>
                  <a:gd name="T55" fmla="*/ 240 h 525"/>
                  <a:gd name="T56" fmla="*/ 1311 w 2363"/>
                  <a:gd name="T57" fmla="*/ 308 h 525"/>
                  <a:gd name="T58" fmla="*/ 1359 w 2363"/>
                  <a:gd name="T59" fmla="*/ 216 h 525"/>
                  <a:gd name="T60" fmla="*/ 1407 w 2363"/>
                  <a:gd name="T61" fmla="*/ 154 h 525"/>
                  <a:gd name="T62" fmla="*/ 1445 w 2363"/>
                  <a:gd name="T63" fmla="*/ 96 h 525"/>
                  <a:gd name="T64" fmla="*/ 1498 w 2363"/>
                  <a:gd name="T65" fmla="*/ 29 h 525"/>
                  <a:gd name="T66" fmla="*/ 1536 w 2363"/>
                  <a:gd name="T67" fmla="*/ 82 h 525"/>
                  <a:gd name="T68" fmla="*/ 1565 w 2363"/>
                  <a:gd name="T69" fmla="*/ 255 h 525"/>
                  <a:gd name="T70" fmla="*/ 1594 w 2363"/>
                  <a:gd name="T71" fmla="*/ 428 h 525"/>
                  <a:gd name="T72" fmla="*/ 1623 w 2363"/>
                  <a:gd name="T73" fmla="*/ 495 h 525"/>
                  <a:gd name="T74" fmla="*/ 1661 w 2363"/>
                  <a:gd name="T75" fmla="*/ 399 h 525"/>
                  <a:gd name="T76" fmla="*/ 1680 w 2363"/>
                  <a:gd name="T77" fmla="*/ 308 h 525"/>
                  <a:gd name="T78" fmla="*/ 1733 w 2363"/>
                  <a:gd name="T79" fmla="*/ 207 h 525"/>
                  <a:gd name="T80" fmla="*/ 1767 w 2363"/>
                  <a:gd name="T81" fmla="*/ 207 h 525"/>
                  <a:gd name="T82" fmla="*/ 1839 w 2363"/>
                  <a:gd name="T83" fmla="*/ 207 h 525"/>
                  <a:gd name="T84" fmla="*/ 1940 w 2363"/>
                  <a:gd name="T85" fmla="*/ 322 h 525"/>
                  <a:gd name="T86" fmla="*/ 2036 w 2363"/>
                  <a:gd name="T87" fmla="*/ 269 h 525"/>
                  <a:gd name="T88" fmla="*/ 2122 w 2363"/>
                  <a:gd name="T89" fmla="*/ 279 h 525"/>
                  <a:gd name="T90" fmla="*/ 2218 w 2363"/>
                  <a:gd name="T91" fmla="*/ 269 h 525"/>
                  <a:gd name="T92" fmla="*/ 2304 w 2363"/>
                  <a:gd name="T93" fmla="*/ 202 h 525"/>
                  <a:gd name="T94" fmla="*/ 2348 w 2363"/>
                  <a:gd name="T95" fmla="*/ 231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3" h="525">
                    <a:moveTo>
                      <a:pt x="0" y="231"/>
                    </a:moveTo>
                    <a:lnTo>
                      <a:pt x="20" y="226"/>
                    </a:lnTo>
                    <a:lnTo>
                      <a:pt x="34" y="221"/>
                    </a:lnTo>
                    <a:lnTo>
                      <a:pt x="48" y="216"/>
                    </a:lnTo>
                    <a:lnTo>
                      <a:pt x="63" y="212"/>
                    </a:lnTo>
                    <a:lnTo>
                      <a:pt x="77" y="202"/>
                    </a:lnTo>
                    <a:lnTo>
                      <a:pt x="92" y="197"/>
                    </a:lnTo>
                    <a:lnTo>
                      <a:pt x="106" y="188"/>
                    </a:lnTo>
                    <a:lnTo>
                      <a:pt x="125" y="188"/>
                    </a:lnTo>
                    <a:lnTo>
                      <a:pt x="135" y="207"/>
                    </a:lnTo>
                    <a:lnTo>
                      <a:pt x="144" y="221"/>
                    </a:lnTo>
                    <a:lnTo>
                      <a:pt x="154" y="240"/>
                    </a:lnTo>
                    <a:lnTo>
                      <a:pt x="164" y="255"/>
                    </a:lnTo>
                    <a:lnTo>
                      <a:pt x="183" y="255"/>
                    </a:lnTo>
                    <a:lnTo>
                      <a:pt x="197" y="255"/>
                    </a:lnTo>
                    <a:lnTo>
                      <a:pt x="212" y="250"/>
                    </a:lnTo>
                    <a:lnTo>
                      <a:pt x="226" y="245"/>
                    </a:lnTo>
                    <a:lnTo>
                      <a:pt x="240" y="236"/>
                    </a:lnTo>
                    <a:lnTo>
                      <a:pt x="255" y="226"/>
                    </a:lnTo>
                    <a:lnTo>
                      <a:pt x="269" y="212"/>
                    </a:lnTo>
                    <a:lnTo>
                      <a:pt x="274" y="197"/>
                    </a:lnTo>
                    <a:lnTo>
                      <a:pt x="279" y="183"/>
                    </a:lnTo>
                    <a:lnTo>
                      <a:pt x="288" y="168"/>
                    </a:lnTo>
                    <a:lnTo>
                      <a:pt x="293" y="154"/>
                    </a:lnTo>
                    <a:lnTo>
                      <a:pt x="308" y="164"/>
                    </a:lnTo>
                    <a:lnTo>
                      <a:pt x="322" y="173"/>
                    </a:lnTo>
                    <a:lnTo>
                      <a:pt x="327" y="188"/>
                    </a:lnTo>
                    <a:lnTo>
                      <a:pt x="336" y="202"/>
                    </a:lnTo>
                    <a:lnTo>
                      <a:pt x="346" y="216"/>
                    </a:lnTo>
                    <a:lnTo>
                      <a:pt x="351" y="231"/>
                    </a:lnTo>
                    <a:lnTo>
                      <a:pt x="365" y="240"/>
                    </a:lnTo>
                    <a:lnTo>
                      <a:pt x="384" y="245"/>
                    </a:lnTo>
                    <a:lnTo>
                      <a:pt x="413" y="240"/>
                    </a:lnTo>
                    <a:lnTo>
                      <a:pt x="428" y="236"/>
                    </a:lnTo>
                    <a:lnTo>
                      <a:pt x="447" y="221"/>
                    </a:lnTo>
                    <a:lnTo>
                      <a:pt x="461" y="212"/>
                    </a:lnTo>
                    <a:lnTo>
                      <a:pt x="476" y="207"/>
                    </a:lnTo>
                    <a:lnTo>
                      <a:pt x="490" y="192"/>
                    </a:lnTo>
                    <a:lnTo>
                      <a:pt x="504" y="188"/>
                    </a:lnTo>
                    <a:lnTo>
                      <a:pt x="543" y="226"/>
                    </a:lnTo>
                    <a:lnTo>
                      <a:pt x="552" y="240"/>
                    </a:lnTo>
                    <a:lnTo>
                      <a:pt x="557" y="255"/>
                    </a:lnTo>
                    <a:lnTo>
                      <a:pt x="572" y="255"/>
                    </a:lnTo>
                    <a:lnTo>
                      <a:pt x="600" y="245"/>
                    </a:lnTo>
                    <a:lnTo>
                      <a:pt x="620" y="236"/>
                    </a:lnTo>
                    <a:lnTo>
                      <a:pt x="639" y="221"/>
                    </a:lnTo>
                    <a:lnTo>
                      <a:pt x="658" y="207"/>
                    </a:lnTo>
                    <a:lnTo>
                      <a:pt x="672" y="197"/>
                    </a:lnTo>
                    <a:lnTo>
                      <a:pt x="687" y="216"/>
                    </a:lnTo>
                    <a:lnTo>
                      <a:pt x="701" y="236"/>
                    </a:lnTo>
                    <a:lnTo>
                      <a:pt x="716" y="250"/>
                    </a:lnTo>
                    <a:lnTo>
                      <a:pt x="725" y="264"/>
                    </a:lnTo>
                    <a:lnTo>
                      <a:pt x="744" y="260"/>
                    </a:lnTo>
                    <a:lnTo>
                      <a:pt x="773" y="260"/>
                    </a:lnTo>
                    <a:lnTo>
                      <a:pt x="788" y="250"/>
                    </a:lnTo>
                    <a:lnTo>
                      <a:pt x="802" y="240"/>
                    </a:lnTo>
                    <a:lnTo>
                      <a:pt x="816" y="231"/>
                    </a:lnTo>
                    <a:lnTo>
                      <a:pt x="826" y="216"/>
                    </a:lnTo>
                    <a:lnTo>
                      <a:pt x="831" y="202"/>
                    </a:lnTo>
                    <a:lnTo>
                      <a:pt x="831" y="188"/>
                    </a:lnTo>
                    <a:lnTo>
                      <a:pt x="836" y="173"/>
                    </a:lnTo>
                    <a:lnTo>
                      <a:pt x="840" y="159"/>
                    </a:lnTo>
                    <a:lnTo>
                      <a:pt x="850" y="173"/>
                    </a:lnTo>
                    <a:lnTo>
                      <a:pt x="860" y="188"/>
                    </a:lnTo>
                    <a:lnTo>
                      <a:pt x="864" y="202"/>
                    </a:lnTo>
                    <a:lnTo>
                      <a:pt x="869" y="221"/>
                    </a:lnTo>
                    <a:lnTo>
                      <a:pt x="874" y="236"/>
                    </a:lnTo>
                    <a:lnTo>
                      <a:pt x="884" y="250"/>
                    </a:lnTo>
                    <a:lnTo>
                      <a:pt x="884" y="269"/>
                    </a:lnTo>
                    <a:lnTo>
                      <a:pt x="888" y="284"/>
                    </a:lnTo>
                    <a:lnTo>
                      <a:pt x="893" y="298"/>
                    </a:lnTo>
                    <a:lnTo>
                      <a:pt x="893" y="312"/>
                    </a:lnTo>
                    <a:lnTo>
                      <a:pt x="903" y="327"/>
                    </a:lnTo>
                    <a:lnTo>
                      <a:pt x="903" y="341"/>
                    </a:lnTo>
                    <a:lnTo>
                      <a:pt x="908" y="356"/>
                    </a:lnTo>
                    <a:lnTo>
                      <a:pt x="912" y="370"/>
                    </a:lnTo>
                    <a:lnTo>
                      <a:pt x="922" y="384"/>
                    </a:lnTo>
                    <a:lnTo>
                      <a:pt x="927" y="399"/>
                    </a:lnTo>
                    <a:lnTo>
                      <a:pt x="936" y="413"/>
                    </a:lnTo>
                    <a:lnTo>
                      <a:pt x="941" y="428"/>
                    </a:lnTo>
                    <a:lnTo>
                      <a:pt x="956" y="428"/>
                    </a:lnTo>
                    <a:lnTo>
                      <a:pt x="980" y="408"/>
                    </a:lnTo>
                    <a:lnTo>
                      <a:pt x="994" y="394"/>
                    </a:lnTo>
                    <a:lnTo>
                      <a:pt x="1008" y="380"/>
                    </a:lnTo>
                    <a:lnTo>
                      <a:pt x="1028" y="360"/>
                    </a:lnTo>
                    <a:lnTo>
                      <a:pt x="1037" y="346"/>
                    </a:lnTo>
                    <a:lnTo>
                      <a:pt x="1047" y="327"/>
                    </a:lnTo>
                    <a:lnTo>
                      <a:pt x="1052" y="312"/>
                    </a:lnTo>
                    <a:lnTo>
                      <a:pt x="1056" y="298"/>
                    </a:lnTo>
                    <a:lnTo>
                      <a:pt x="1056" y="284"/>
                    </a:lnTo>
                    <a:lnTo>
                      <a:pt x="1061" y="264"/>
                    </a:lnTo>
                    <a:lnTo>
                      <a:pt x="1061" y="250"/>
                    </a:lnTo>
                    <a:lnTo>
                      <a:pt x="1061" y="236"/>
                    </a:lnTo>
                    <a:lnTo>
                      <a:pt x="1061" y="221"/>
                    </a:lnTo>
                    <a:lnTo>
                      <a:pt x="1066" y="207"/>
                    </a:lnTo>
                    <a:lnTo>
                      <a:pt x="1071" y="192"/>
                    </a:lnTo>
                    <a:lnTo>
                      <a:pt x="1085" y="188"/>
                    </a:lnTo>
                    <a:lnTo>
                      <a:pt x="1090" y="202"/>
                    </a:lnTo>
                    <a:lnTo>
                      <a:pt x="1095" y="236"/>
                    </a:lnTo>
                    <a:lnTo>
                      <a:pt x="1104" y="250"/>
                    </a:lnTo>
                    <a:lnTo>
                      <a:pt x="1114" y="264"/>
                    </a:lnTo>
                    <a:lnTo>
                      <a:pt x="1119" y="279"/>
                    </a:lnTo>
                    <a:lnTo>
                      <a:pt x="1128" y="298"/>
                    </a:lnTo>
                    <a:lnTo>
                      <a:pt x="1133" y="312"/>
                    </a:lnTo>
                    <a:lnTo>
                      <a:pt x="1143" y="327"/>
                    </a:lnTo>
                    <a:lnTo>
                      <a:pt x="1162" y="312"/>
                    </a:lnTo>
                    <a:lnTo>
                      <a:pt x="1172" y="298"/>
                    </a:lnTo>
                    <a:lnTo>
                      <a:pt x="1186" y="284"/>
                    </a:lnTo>
                    <a:lnTo>
                      <a:pt x="1196" y="264"/>
                    </a:lnTo>
                    <a:lnTo>
                      <a:pt x="1205" y="250"/>
                    </a:lnTo>
                    <a:lnTo>
                      <a:pt x="1210" y="236"/>
                    </a:lnTo>
                    <a:lnTo>
                      <a:pt x="1224" y="240"/>
                    </a:lnTo>
                    <a:lnTo>
                      <a:pt x="1253" y="269"/>
                    </a:lnTo>
                    <a:lnTo>
                      <a:pt x="1282" y="279"/>
                    </a:lnTo>
                    <a:lnTo>
                      <a:pt x="1292" y="293"/>
                    </a:lnTo>
                    <a:lnTo>
                      <a:pt x="1311" y="308"/>
                    </a:lnTo>
                    <a:lnTo>
                      <a:pt x="1325" y="288"/>
                    </a:lnTo>
                    <a:lnTo>
                      <a:pt x="1340" y="264"/>
                    </a:lnTo>
                    <a:lnTo>
                      <a:pt x="1354" y="245"/>
                    </a:lnTo>
                    <a:lnTo>
                      <a:pt x="1359" y="216"/>
                    </a:lnTo>
                    <a:lnTo>
                      <a:pt x="1373" y="202"/>
                    </a:lnTo>
                    <a:lnTo>
                      <a:pt x="1383" y="188"/>
                    </a:lnTo>
                    <a:lnTo>
                      <a:pt x="1392" y="168"/>
                    </a:lnTo>
                    <a:lnTo>
                      <a:pt x="1407" y="154"/>
                    </a:lnTo>
                    <a:lnTo>
                      <a:pt x="1416" y="140"/>
                    </a:lnTo>
                    <a:lnTo>
                      <a:pt x="1426" y="125"/>
                    </a:lnTo>
                    <a:lnTo>
                      <a:pt x="1436" y="111"/>
                    </a:lnTo>
                    <a:lnTo>
                      <a:pt x="1445" y="96"/>
                    </a:lnTo>
                    <a:lnTo>
                      <a:pt x="1460" y="77"/>
                    </a:lnTo>
                    <a:lnTo>
                      <a:pt x="1474" y="63"/>
                    </a:lnTo>
                    <a:lnTo>
                      <a:pt x="1484" y="48"/>
                    </a:lnTo>
                    <a:lnTo>
                      <a:pt x="1498" y="29"/>
                    </a:lnTo>
                    <a:lnTo>
                      <a:pt x="1508" y="15"/>
                    </a:lnTo>
                    <a:lnTo>
                      <a:pt x="1517" y="0"/>
                    </a:lnTo>
                    <a:lnTo>
                      <a:pt x="1527" y="34"/>
                    </a:lnTo>
                    <a:lnTo>
                      <a:pt x="1536" y="82"/>
                    </a:lnTo>
                    <a:lnTo>
                      <a:pt x="1541" y="120"/>
                    </a:lnTo>
                    <a:lnTo>
                      <a:pt x="1551" y="168"/>
                    </a:lnTo>
                    <a:lnTo>
                      <a:pt x="1556" y="216"/>
                    </a:lnTo>
                    <a:lnTo>
                      <a:pt x="1565" y="255"/>
                    </a:lnTo>
                    <a:lnTo>
                      <a:pt x="1570" y="303"/>
                    </a:lnTo>
                    <a:lnTo>
                      <a:pt x="1580" y="351"/>
                    </a:lnTo>
                    <a:lnTo>
                      <a:pt x="1584" y="389"/>
                    </a:lnTo>
                    <a:lnTo>
                      <a:pt x="1594" y="428"/>
                    </a:lnTo>
                    <a:lnTo>
                      <a:pt x="1599" y="466"/>
                    </a:lnTo>
                    <a:lnTo>
                      <a:pt x="1608" y="504"/>
                    </a:lnTo>
                    <a:lnTo>
                      <a:pt x="1618" y="524"/>
                    </a:lnTo>
                    <a:lnTo>
                      <a:pt x="1623" y="495"/>
                    </a:lnTo>
                    <a:lnTo>
                      <a:pt x="1632" y="466"/>
                    </a:lnTo>
                    <a:lnTo>
                      <a:pt x="1642" y="437"/>
                    </a:lnTo>
                    <a:lnTo>
                      <a:pt x="1652" y="418"/>
                    </a:lnTo>
                    <a:lnTo>
                      <a:pt x="1661" y="399"/>
                    </a:lnTo>
                    <a:lnTo>
                      <a:pt x="1666" y="380"/>
                    </a:lnTo>
                    <a:lnTo>
                      <a:pt x="1671" y="365"/>
                    </a:lnTo>
                    <a:lnTo>
                      <a:pt x="1676" y="336"/>
                    </a:lnTo>
                    <a:lnTo>
                      <a:pt x="1680" y="308"/>
                    </a:lnTo>
                    <a:lnTo>
                      <a:pt x="1709" y="279"/>
                    </a:lnTo>
                    <a:lnTo>
                      <a:pt x="1714" y="250"/>
                    </a:lnTo>
                    <a:lnTo>
                      <a:pt x="1724" y="221"/>
                    </a:lnTo>
                    <a:lnTo>
                      <a:pt x="1733" y="207"/>
                    </a:lnTo>
                    <a:lnTo>
                      <a:pt x="1743" y="192"/>
                    </a:lnTo>
                    <a:lnTo>
                      <a:pt x="1748" y="178"/>
                    </a:lnTo>
                    <a:lnTo>
                      <a:pt x="1762" y="192"/>
                    </a:lnTo>
                    <a:lnTo>
                      <a:pt x="1767" y="207"/>
                    </a:lnTo>
                    <a:lnTo>
                      <a:pt x="1776" y="221"/>
                    </a:lnTo>
                    <a:lnTo>
                      <a:pt x="1791" y="231"/>
                    </a:lnTo>
                    <a:lnTo>
                      <a:pt x="1824" y="221"/>
                    </a:lnTo>
                    <a:lnTo>
                      <a:pt x="1839" y="207"/>
                    </a:lnTo>
                    <a:lnTo>
                      <a:pt x="1853" y="197"/>
                    </a:lnTo>
                    <a:lnTo>
                      <a:pt x="1872" y="226"/>
                    </a:lnTo>
                    <a:lnTo>
                      <a:pt x="1911" y="274"/>
                    </a:lnTo>
                    <a:lnTo>
                      <a:pt x="1940" y="322"/>
                    </a:lnTo>
                    <a:lnTo>
                      <a:pt x="1968" y="351"/>
                    </a:lnTo>
                    <a:lnTo>
                      <a:pt x="2007" y="317"/>
                    </a:lnTo>
                    <a:lnTo>
                      <a:pt x="2016" y="288"/>
                    </a:lnTo>
                    <a:lnTo>
                      <a:pt x="2036" y="269"/>
                    </a:lnTo>
                    <a:lnTo>
                      <a:pt x="2074" y="322"/>
                    </a:lnTo>
                    <a:lnTo>
                      <a:pt x="2084" y="351"/>
                    </a:lnTo>
                    <a:lnTo>
                      <a:pt x="2093" y="317"/>
                    </a:lnTo>
                    <a:lnTo>
                      <a:pt x="2122" y="279"/>
                    </a:lnTo>
                    <a:lnTo>
                      <a:pt x="2132" y="250"/>
                    </a:lnTo>
                    <a:lnTo>
                      <a:pt x="2141" y="274"/>
                    </a:lnTo>
                    <a:lnTo>
                      <a:pt x="2170" y="312"/>
                    </a:lnTo>
                    <a:lnTo>
                      <a:pt x="2218" y="269"/>
                    </a:lnTo>
                    <a:lnTo>
                      <a:pt x="2247" y="231"/>
                    </a:lnTo>
                    <a:lnTo>
                      <a:pt x="2276" y="202"/>
                    </a:lnTo>
                    <a:lnTo>
                      <a:pt x="2290" y="240"/>
                    </a:lnTo>
                    <a:lnTo>
                      <a:pt x="2304" y="202"/>
                    </a:lnTo>
                    <a:lnTo>
                      <a:pt x="2309" y="188"/>
                    </a:lnTo>
                    <a:lnTo>
                      <a:pt x="2324" y="202"/>
                    </a:lnTo>
                    <a:lnTo>
                      <a:pt x="2338" y="216"/>
                    </a:lnTo>
                    <a:lnTo>
                      <a:pt x="2348" y="231"/>
                    </a:lnTo>
                    <a:lnTo>
                      <a:pt x="2362" y="240"/>
                    </a:lnTo>
                  </a:path>
                </a:pathLst>
              </a:custGeom>
              <a:noFill/>
              <a:ln w="38100" cap="rnd"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490" name="Freeform 4170"/>
              <p:cNvSpPr>
                <a:spLocks/>
              </p:cNvSpPr>
              <p:nvPr/>
            </p:nvSpPr>
            <p:spPr bwMode="auto">
              <a:xfrm>
                <a:off x="1494" y="3481"/>
                <a:ext cx="2497" cy="1"/>
              </a:xfrm>
              <a:custGeom>
                <a:avLst/>
                <a:gdLst>
                  <a:gd name="T0" fmla="*/ 0 w 2497"/>
                  <a:gd name="T1" fmla="*/ 0 h 1"/>
                  <a:gd name="T2" fmla="*/ 2496 w 2497"/>
                  <a:gd name="T3" fmla="*/ 0 h 1"/>
                </a:gdLst>
                <a:ahLst/>
                <a:cxnLst>
                  <a:cxn ang="0">
                    <a:pos x="T0" y="T1"/>
                  </a:cxn>
                  <a:cxn ang="0">
                    <a:pos x="T2" y="T3"/>
                  </a:cxn>
                </a:cxnLst>
                <a:rect l="0" t="0" r="r" b="b"/>
                <a:pathLst>
                  <a:path w="2497" h="1">
                    <a:moveTo>
                      <a:pt x="0" y="0"/>
                    </a:moveTo>
                    <a:lnTo>
                      <a:pt x="2496" y="0"/>
                    </a:lnTo>
                  </a:path>
                </a:pathLst>
              </a:custGeom>
              <a:noFill/>
              <a:ln w="12700" cap="rnd" cmpd="sng">
                <a:solidFill>
                  <a:srgbClr val="0000CC"/>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491" name="Line 4171"/>
              <p:cNvSpPr>
                <a:spLocks noChangeShapeType="1"/>
              </p:cNvSpPr>
              <p:nvPr/>
            </p:nvSpPr>
            <p:spPr bwMode="auto">
              <a:xfrm>
                <a:off x="3927" y="3797"/>
                <a:ext cx="0" cy="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aphicFrame>
            <p:nvGraphicFramePr>
              <p:cNvPr id="188492" name="Object 4172">
                <a:hlinkClick r:id="" action="ppaction://ole?verb=0"/>
              </p:cNvPr>
              <p:cNvGraphicFramePr>
                <a:graphicFrameLocks/>
              </p:cNvGraphicFramePr>
              <p:nvPr/>
            </p:nvGraphicFramePr>
            <p:xfrm>
              <a:off x="3792" y="3936"/>
              <a:ext cx="544" cy="384"/>
            </p:xfrm>
            <a:graphic>
              <a:graphicData uri="http://schemas.openxmlformats.org/presentationml/2006/ole">
                <mc:AlternateContent xmlns:mc="http://schemas.openxmlformats.org/markup-compatibility/2006">
                  <mc:Choice xmlns:v="urn:schemas-microsoft-com:vml" Requires="v">
                    <p:oleObj name="Equation" r:id="rId5" imgW="666720" imgH="506160" progId="Equation.2">
                      <p:embed/>
                    </p:oleObj>
                  </mc:Choice>
                  <mc:Fallback>
                    <p:oleObj name="Equation" r:id="rId5" imgW="666720" imgH="506160" progId="Equation.2">
                      <p:embed/>
                      <p:pic>
                        <p:nvPicPr>
                          <p:cNvPr id="188492" name="Object 4172">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3936"/>
                            <a:ext cx="54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93" name="Rectangle 4173"/>
              <p:cNvSpPr>
                <a:spLocks noChangeArrowheads="1"/>
              </p:cNvSpPr>
              <p:nvPr/>
            </p:nvSpPr>
            <p:spPr bwMode="auto">
              <a:xfrm>
                <a:off x="1407" y="3856"/>
                <a:ext cx="233"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rtl="1" eaLnBrk="0" hangingPunct="0"/>
                <a:r>
                  <a:rPr lang="en-US" altLang="en-US" sz="1800" b="0">
                    <a:solidFill>
                      <a:srgbClr val="000000"/>
                    </a:solidFill>
                  </a:rPr>
                  <a:t>0</a:t>
                </a:r>
              </a:p>
            </p:txBody>
          </p:sp>
        </p:grpSp>
        <p:grpSp>
          <p:nvGrpSpPr>
            <p:cNvPr id="188494" name="Group 4174"/>
            <p:cNvGrpSpPr>
              <a:grpSpLocks/>
            </p:cNvGrpSpPr>
            <p:nvPr/>
          </p:nvGrpSpPr>
          <p:grpSpPr bwMode="auto">
            <a:xfrm>
              <a:off x="756" y="2546"/>
              <a:ext cx="4100" cy="849"/>
              <a:chOff x="528" y="672"/>
              <a:chExt cx="4210" cy="1382"/>
            </a:xfrm>
          </p:grpSpPr>
          <p:sp>
            <p:nvSpPr>
              <p:cNvPr id="188495" name="Line 4175"/>
              <p:cNvSpPr>
                <a:spLocks noChangeShapeType="1"/>
              </p:cNvSpPr>
              <p:nvPr/>
            </p:nvSpPr>
            <p:spPr bwMode="auto">
              <a:xfrm>
                <a:off x="1315" y="1038"/>
                <a:ext cx="0" cy="7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496" name="Line 4176"/>
              <p:cNvSpPr>
                <a:spLocks noChangeShapeType="1"/>
              </p:cNvSpPr>
              <p:nvPr/>
            </p:nvSpPr>
            <p:spPr bwMode="auto">
              <a:xfrm>
                <a:off x="1279" y="1714"/>
                <a:ext cx="288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497" name="Line 4177"/>
              <p:cNvSpPr>
                <a:spLocks noChangeShapeType="1"/>
              </p:cNvSpPr>
              <p:nvPr/>
            </p:nvSpPr>
            <p:spPr bwMode="auto">
              <a:xfrm>
                <a:off x="1327" y="1335"/>
                <a:ext cx="25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498" name="Rectangle 4178"/>
              <p:cNvSpPr>
                <a:spLocks noChangeArrowheads="1"/>
              </p:cNvSpPr>
              <p:nvPr/>
            </p:nvSpPr>
            <p:spPr bwMode="auto">
              <a:xfrm>
                <a:off x="528" y="672"/>
                <a:ext cx="869"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rtl="1" eaLnBrk="0" hangingPunct="0"/>
                <a:r>
                  <a:rPr lang="en-US" altLang="en-US" sz="2400" b="0" i="1">
                    <a:solidFill>
                      <a:srgbClr val="000000"/>
                    </a:solidFill>
                  </a:rPr>
                  <a:t>current</a:t>
                </a:r>
              </a:p>
            </p:txBody>
          </p:sp>
          <p:sp>
            <p:nvSpPr>
              <p:cNvPr id="188499" name="Rectangle 4179"/>
              <p:cNvSpPr>
                <a:spLocks noChangeArrowheads="1"/>
              </p:cNvSpPr>
              <p:nvPr/>
            </p:nvSpPr>
            <p:spPr bwMode="auto">
              <a:xfrm>
                <a:off x="4153" y="1583"/>
                <a:ext cx="585" cy="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400" b="0" i="1">
                    <a:solidFill>
                      <a:srgbClr val="000000"/>
                    </a:solidFill>
                  </a:rPr>
                  <a:t>time</a:t>
                </a:r>
                <a:endParaRPr lang="en-US" altLang="en-US" sz="1800" b="0">
                  <a:solidFill>
                    <a:srgbClr val="000000"/>
                  </a:solidFill>
                </a:endParaRPr>
              </a:p>
            </p:txBody>
          </p:sp>
          <p:graphicFrame>
            <p:nvGraphicFramePr>
              <p:cNvPr id="188500" name="Object 4180">
                <a:hlinkClick r:id="" action="ppaction://ole?verb=0"/>
              </p:cNvPr>
              <p:cNvGraphicFramePr>
                <a:graphicFrameLocks/>
              </p:cNvGraphicFramePr>
              <p:nvPr/>
            </p:nvGraphicFramePr>
            <p:xfrm>
              <a:off x="931" y="1159"/>
              <a:ext cx="660" cy="370"/>
            </p:xfrm>
            <a:graphic>
              <a:graphicData uri="http://schemas.openxmlformats.org/presentationml/2006/ole">
                <mc:AlternateContent xmlns:mc="http://schemas.openxmlformats.org/markup-compatibility/2006">
                  <mc:Choice xmlns:v="urn:schemas-microsoft-com:vml" Requires="v">
                    <p:oleObj name="Equation" r:id="rId7" imgW="1027080" imgH="571320" progId="Equation.2">
                      <p:embed/>
                    </p:oleObj>
                  </mc:Choice>
                  <mc:Fallback>
                    <p:oleObj name="Equation" r:id="rId7" imgW="1027080" imgH="571320" progId="Equation.2">
                      <p:embed/>
                      <p:pic>
                        <p:nvPicPr>
                          <p:cNvPr id="188500" name="Object 4180">
                            <a:hlinkClick r:id="" action="ppaction://ole?verb=0"/>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 y="1159"/>
                            <a:ext cx="660"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501" name="Oval 4181"/>
              <p:cNvSpPr>
                <a:spLocks noChangeArrowheads="1"/>
              </p:cNvSpPr>
              <p:nvPr/>
            </p:nvSpPr>
            <p:spPr bwMode="auto">
              <a:xfrm>
                <a:off x="2218" y="1294"/>
                <a:ext cx="188" cy="79"/>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a:endParaRPr lang="en-US" sz="2000" b="0">
                  <a:solidFill>
                    <a:srgbClr val="000000"/>
                  </a:solidFill>
                </a:endParaRPr>
              </a:p>
            </p:txBody>
          </p:sp>
          <p:graphicFrame>
            <p:nvGraphicFramePr>
              <p:cNvPr id="188502" name="Object 4182">
                <a:hlinkClick r:id="" action="ppaction://ole?verb=0"/>
              </p:cNvPr>
              <p:cNvGraphicFramePr>
                <a:graphicFrameLocks/>
              </p:cNvGraphicFramePr>
              <p:nvPr/>
            </p:nvGraphicFramePr>
            <p:xfrm>
              <a:off x="2210" y="1111"/>
              <a:ext cx="446" cy="377"/>
            </p:xfrm>
            <a:graphic>
              <a:graphicData uri="http://schemas.openxmlformats.org/presentationml/2006/ole">
                <mc:AlternateContent xmlns:mc="http://schemas.openxmlformats.org/markup-compatibility/2006">
                  <mc:Choice xmlns:v="urn:schemas-microsoft-com:vml" Requires="v">
                    <p:oleObj name="Equation" r:id="rId9" imgW="666720" imgH="506160" progId="Equation.2">
                      <p:embed/>
                    </p:oleObj>
                  </mc:Choice>
                  <mc:Fallback>
                    <p:oleObj name="Equation" r:id="rId9" imgW="666720" imgH="506160" progId="Equation.2">
                      <p:embed/>
                      <p:pic>
                        <p:nvPicPr>
                          <p:cNvPr id="188502" name="Object 4182">
                            <a:hlinkClick r:id="" action="ppaction://ole?verb=0"/>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10" y="1111"/>
                            <a:ext cx="446"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503" name="Line 4183"/>
              <p:cNvSpPr>
                <a:spLocks noChangeShapeType="1"/>
              </p:cNvSpPr>
              <p:nvPr/>
            </p:nvSpPr>
            <p:spPr bwMode="auto">
              <a:xfrm>
                <a:off x="2214" y="1181"/>
                <a:ext cx="0" cy="15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504" name="Line 4184"/>
              <p:cNvSpPr>
                <a:spLocks noChangeShapeType="1"/>
              </p:cNvSpPr>
              <p:nvPr/>
            </p:nvSpPr>
            <p:spPr bwMode="auto">
              <a:xfrm>
                <a:off x="2425" y="1182"/>
                <a:ext cx="0" cy="15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pSp>
            <p:nvGrpSpPr>
              <p:cNvPr id="188505" name="Group 4185"/>
              <p:cNvGrpSpPr>
                <a:grpSpLocks/>
              </p:cNvGrpSpPr>
              <p:nvPr/>
            </p:nvGrpSpPr>
            <p:grpSpPr bwMode="auto">
              <a:xfrm>
                <a:off x="2425" y="1169"/>
                <a:ext cx="197" cy="61"/>
                <a:chOff x="1637" y="1250"/>
                <a:chExt cx="197" cy="61"/>
              </a:xfrm>
            </p:grpSpPr>
            <p:sp>
              <p:nvSpPr>
                <p:cNvPr id="188506" name="Line 4186"/>
                <p:cNvSpPr>
                  <a:spLocks noChangeShapeType="1"/>
                </p:cNvSpPr>
                <p:nvPr/>
              </p:nvSpPr>
              <p:spPr bwMode="auto">
                <a:xfrm>
                  <a:off x="1647" y="1277"/>
                  <a:ext cx="1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507" name="Line 4187"/>
                <p:cNvSpPr>
                  <a:spLocks noChangeShapeType="1"/>
                </p:cNvSpPr>
                <p:nvPr/>
              </p:nvSpPr>
              <p:spPr bwMode="auto">
                <a:xfrm flipV="1">
                  <a:off x="1637" y="1250"/>
                  <a:ext cx="53" cy="2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508" name="Line 4188"/>
                <p:cNvSpPr>
                  <a:spLocks noChangeShapeType="1"/>
                </p:cNvSpPr>
                <p:nvPr/>
              </p:nvSpPr>
              <p:spPr bwMode="auto">
                <a:xfrm>
                  <a:off x="1641" y="1282"/>
                  <a:ext cx="53" cy="2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pSp>
          <p:grpSp>
            <p:nvGrpSpPr>
              <p:cNvPr id="188509" name="Group 4189"/>
              <p:cNvGrpSpPr>
                <a:grpSpLocks/>
              </p:cNvGrpSpPr>
              <p:nvPr/>
            </p:nvGrpSpPr>
            <p:grpSpPr bwMode="auto">
              <a:xfrm>
                <a:off x="2011" y="1164"/>
                <a:ext cx="199" cy="66"/>
                <a:chOff x="1223" y="1245"/>
                <a:chExt cx="199" cy="66"/>
              </a:xfrm>
            </p:grpSpPr>
            <p:sp>
              <p:nvSpPr>
                <p:cNvPr id="188510" name="Line 4190"/>
                <p:cNvSpPr>
                  <a:spLocks noChangeShapeType="1"/>
                </p:cNvSpPr>
                <p:nvPr/>
              </p:nvSpPr>
              <p:spPr bwMode="auto">
                <a:xfrm>
                  <a:off x="1223" y="1278"/>
                  <a:ext cx="1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511" name="Line 4191"/>
                <p:cNvSpPr>
                  <a:spLocks noChangeShapeType="1"/>
                </p:cNvSpPr>
                <p:nvPr/>
              </p:nvSpPr>
              <p:spPr bwMode="auto">
                <a:xfrm flipV="1">
                  <a:off x="1368" y="1282"/>
                  <a:ext cx="53" cy="2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512" name="Line 4192"/>
                <p:cNvSpPr>
                  <a:spLocks noChangeShapeType="1"/>
                </p:cNvSpPr>
                <p:nvPr/>
              </p:nvSpPr>
              <p:spPr bwMode="auto">
                <a:xfrm>
                  <a:off x="1369" y="1245"/>
                  <a:ext cx="53" cy="2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pSp>
        </p:grpSp>
        <p:sp>
          <p:nvSpPr>
            <p:cNvPr id="188513" name="Line 4193"/>
            <p:cNvSpPr>
              <a:spLocks noChangeShapeType="1"/>
            </p:cNvSpPr>
            <p:nvPr/>
          </p:nvSpPr>
          <p:spPr bwMode="auto">
            <a:xfrm flipH="1">
              <a:off x="1523" y="2950"/>
              <a:ext cx="919" cy="89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sp>
          <p:nvSpPr>
            <p:cNvPr id="188514" name="Line 4194"/>
            <p:cNvSpPr>
              <a:spLocks noChangeShapeType="1"/>
            </p:cNvSpPr>
            <p:nvPr/>
          </p:nvSpPr>
          <p:spPr bwMode="auto">
            <a:xfrm>
              <a:off x="2578" y="2967"/>
              <a:ext cx="1250" cy="84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a:endParaRPr lang="en-US" sz="2000" b="0">
                <a:solidFill>
                  <a:srgbClr val="000000"/>
                </a:solidFill>
              </a:endParaRPr>
            </a:p>
          </p:txBody>
        </p:sp>
      </p:grpSp>
      <p:grpSp>
        <p:nvGrpSpPr>
          <p:cNvPr id="57" name="Group 2074"/>
          <p:cNvGrpSpPr>
            <a:grpSpLocks/>
          </p:cNvGrpSpPr>
          <p:nvPr/>
        </p:nvGrpSpPr>
        <p:grpSpPr bwMode="auto">
          <a:xfrm>
            <a:off x="4694556" y="5962659"/>
            <a:ext cx="3171825" cy="762000"/>
            <a:chOff x="3300" y="3584"/>
            <a:chExt cx="1998" cy="480"/>
          </a:xfrm>
        </p:grpSpPr>
        <p:sp>
          <p:nvSpPr>
            <p:cNvPr id="58" name="Text Box 2075"/>
            <p:cNvSpPr txBox="1">
              <a:spLocks noChangeArrowheads="1"/>
            </p:cNvSpPr>
            <p:nvPr/>
          </p:nvSpPr>
          <p:spPr bwMode="auto">
            <a:xfrm>
              <a:off x="3339" y="3612"/>
              <a:ext cx="190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r>
                <a:rPr lang="en-US" altLang="en-US" sz="3600" i="1"/>
                <a:t>S</a:t>
              </a:r>
              <a:r>
                <a:rPr lang="en-US" altLang="en-US" sz="3600" i="1" baseline="-25000"/>
                <a:t>i </a:t>
              </a:r>
              <a:r>
                <a:rPr lang="en-US" altLang="en-US" sz="3600"/>
                <a:t>(0)</a:t>
              </a:r>
              <a:r>
                <a:rPr lang="en-US" altLang="en-US" sz="3600" i="1"/>
                <a:t>=2 e I</a:t>
              </a:r>
              <a:endParaRPr lang="en-US" altLang="en-US" sz="3600"/>
            </a:p>
          </p:txBody>
        </p:sp>
        <p:sp>
          <p:nvSpPr>
            <p:cNvPr id="59" name="Rectangle 2076"/>
            <p:cNvSpPr>
              <a:spLocks noChangeArrowheads="1"/>
            </p:cNvSpPr>
            <p:nvPr/>
          </p:nvSpPr>
          <p:spPr bwMode="auto">
            <a:xfrm>
              <a:off x="3300" y="3584"/>
              <a:ext cx="1998" cy="480"/>
            </a:xfrm>
            <a:prstGeom prst="rect">
              <a:avLst/>
            </a:prstGeom>
            <a:noFill/>
            <a:ln w="762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extBox 1"/>
          <p:cNvSpPr txBox="1"/>
          <p:nvPr/>
        </p:nvSpPr>
        <p:spPr>
          <a:xfrm>
            <a:off x="7977090" y="6204858"/>
            <a:ext cx="2345787" cy="341198"/>
          </a:xfrm>
          <a:prstGeom prst="rect">
            <a:avLst/>
          </a:prstGeom>
          <a:noFill/>
        </p:spPr>
        <p:txBody>
          <a:bodyPr wrap="none" lIns="91435" tIns="45718" rIns="91435" bIns="45718" rtlCol="0">
            <a:spAutoFit/>
          </a:bodyPr>
          <a:lstStyle/>
          <a:p>
            <a:r>
              <a:rPr lang="en-US" sz="1600" b="0" dirty="0"/>
              <a:t>spectral density (A</a:t>
            </a:r>
            <a:r>
              <a:rPr lang="en-US" sz="1600" b="0" baseline="30000" dirty="0"/>
              <a:t>2</a:t>
            </a:r>
            <a:r>
              <a:rPr lang="en-US" sz="1600" b="0" dirty="0"/>
              <a:t>/Hz)</a:t>
            </a:r>
          </a:p>
        </p:txBody>
      </p:sp>
      <p:sp>
        <p:nvSpPr>
          <p:cNvPr id="3" name="Rectangle 2">
            <a:extLst>
              <a:ext uri="{FF2B5EF4-FFF2-40B4-BE49-F238E27FC236}">
                <a16:creationId xmlns:a16="http://schemas.microsoft.com/office/drawing/2014/main" id="{78B4B81D-341E-1B4E-B323-8E85B96D9FD7}"/>
              </a:ext>
            </a:extLst>
          </p:cNvPr>
          <p:cNvSpPr/>
          <p:nvPr/>
        </p:nvSpPr>
        <p:spPr>
          <a:xfrm>
            <a:off x="1510174" y="309954"/>
            <a:ext cx="3640740" cy="523220"/>
          </a:xfrm>
          <a:prstGeom prst="rect">
            <a:avLst/>
          </a:prstGeom>
        </p:spPr>
        <p:txBody>
          <a:bodyPr wrap="none">
            <a:spAutoFit/>
          </a:bodyPr>
          <a:lstStyle/>
          <a:p>
            <a:r>
              <a:rPr lang="en-US" altLang="en-US" dirty="0">
                <a:solidFill>
                  <a:srgbClr val="0070C0"/>
                </a:solidFill>
              </a:rPr>
              <a:t>classical shot noise</a:t>
            </a:r>
            <a:endParaRPr lang="en-CH" dirty="0">
              <a:solidFill>
                <a:srgbClr val="0070C0"/>
              </a:solidFill>
            </a:endParaRPr>
          </a:p>
        </p:txBody>
      </p:sp>
    </p:spTree>
    <p:extLst>
      <p:ext uri="{BB962C8B-B14F-4D97-AF65-F5344CB8AC3E}">
        <p14:creationId xmlns:p14="http://schemas.microsoft.com/office/powerpoint/2010/main" val="3725825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4400,&quot;width&quot;:10800}"/>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4400,&quot;width&quot;:1080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4400,&quot;width&quot;:10800}"/>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4400,&quot;width&quot;:10800}"/>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4927</Words>
  <Application>Microsoft Macintosh PowerPoint</Application>
  <PresentationFormat>Widescreen</PresentationFormat>
  <Paragraphs>531</Paragraphs>
  <Slides>72</Slides>
  <Notes>44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6</vt:i4>
      </vt:variant>
      <vt:variant>
        <vt:lpstr>Slide Titles</vt:lpstr>
      </vt:variant>
      <vt:variant>
        <vt:i4>72</vt:i4>
      </vt:variant>
    </vt:vector>
  </HeadingPairs>
  <TitlesOfParts>
    <vt:vector size="90" baseType="lpstr">
      <vt:lpstr>黑体</vt:lpstr>
      <vt:lpstr>AmericanTypewriter</vt:lpstr>
      <vt:lpstr>Arial</vt:lpstr>
      <vt:lpstr>Calibri</vt:lpstr>
      <vt:lpstr>Calibri Light</vt:lpstr>
      <vt:lpstr>Fedra Sans Hebrew Demi</vt:lpstr>
      <vt:lpstr>inherit</vt:lpstr>
      <vt:lpstr>Symbol</vt:lpstr>
      <vt:lpstr>Tahoma</vt:lpstr>
      <vt:lpstr>Times New Roman</vt:lpstr>
      <vt:lpstr>Wingdings</vt:lpstr>
      <vt:lpstr>Office Theme</vt:lpstr>
      <vt:lpstr>Equation</vt:lpstr>
      <vt:lpstr>משוואה</vt:lpstr>
      <vt:lpstr>Slide</vt:lpstr>
      <vt:lpstr>Bitmap Image</vt:lpstr>
      <vt:lpstr>Graph</vt:lpstr>
      <vt:lpstr>Equation.KSEE3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mitali.banerjee</dc:creator>
  <cp:lastModifiedBy>mitali.banerjee</cp:lastModifiedBy>
  <cp:revision>20</cp:revision>
  <dcterms:created xsi:type="dcterms:W3CDTF">2021-03-23T09:20:40Z</dcterms:created>
  <dcterms:modified xsi:type="dcterms:W3CDTF">2025-03-13T12:04:28Z</dcterms:modified>
</cp:coreProperties>
</file>